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31" r:id="rId2"/>
    <p:sldId id="388" r:id="rId3"/>
    <p:sldId id="304" r:id="rId4"/>
    <p:sldId id="306" r:id="rId5"/>
    <p:sldId id="257" r:id="rId6"/>
    <p:sldId id="258" r:id="rId7"/>
    <p:sldId id="334" r:id="rId8"/>
    <p:sldId id="335" r:id="rId9"/>
    <p:sldId id="260" r:id="rId10"/>
    <p:sldId id="340" r:id="rId11"/>
    <p:sldId id="339" r:id="rId12"/>
    <p:sldId id="386" r:id="rId13"/>
    <p:sldId id="366" r:id="rId14"/>
    <p:sldId id="387" r:id="rId15"/>
    <p:sldId id="333" r:id="rId16"/>
    <p:sldId id="337" r:id="rId17"/>
    <p:sldId id="389" r:id="rId18"/>
    <p:sldId id="299" r:id="rId19"/>
    <p:sldId id="266" r:id="rId20"/>
    <p:sldId id="390" r:id="rId21"/>
    <p:sldId id="300" r:id="rId22"/>
    <p:sldId id="391" r:id="rId23"/>
    <p:sldId id="301" r:id="rId24"/>
    <p:sldId id="269" r:id="rId25"/>
    <p:sldId id="346" r:id="rId26"/>
    <p:sldId id="531" r:id="rId27"/>
    <p:sldId id="532" r:id="rId28"/>
    <p:sldId id="507" r:id="rId29"/>
    <p:sldId id="392" r:id="rId30"/>
    <p:sldId id="275" r:id="rId31"/>
    <p:sldId id="276" r:id="rId32"/>
    <p:sldId id="393" r:id="rId33"/>
    <p:sldId id="394" r:id="rId34"/>
    <p:sldId id="350" r:id="rId35"/>
    <p:sldId id="396" r:id="rId36"/>
    <p:sldId id="353" r:id="rId37"/>
    <p:sldId id="278" r:id="rId38"/>
    <p:sldId id="397" r:id="rId39"/>
    <p:sldId id="352" r:id="rId40"/>
    <p:sldId id="398" r:id="rId41"/>
    <p:sldId id="354" r:id="rId42"/>
    <p:sldId id="399" r:id="rId43"/>
    <p:sldId id="378" r:id="rId44"/>
    <p:sldId id="400" r:id="rId45"/>
    <p:sldId id="508" r:id="rId46"/>
    <p:sldId id="380" r:id="rId47"/>
    <p:sldId id="293" r:id="rId48"/>
    <p:sldId id="385" r:id="rId49"/>
    <p:sldId id="530" r:id="rId50"/>
    <p:sldId id="290" r:id="rId51"/>
    <p:sldId id="364" r:id="rId52"/>
    <p:sldId id="383" r:id="rId53"/>
    <p:sldId id="384" r:id="rId54"/>
    <p:sldId id="292" r:id="rId55"/>
    <p:sldId id="332" r:id="rId56"/>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7"/>
    <p:restoredTop sz="74590" autoAdjust="0"/>
  </p:normalViewPr>
  <p:slideViewPr>
    <p:cSldViewPr>
      <p:cViewPr varScale="1">
        <p:scale>
          <a:sx n="82" d="100"/>
          <a:sy n="82" d="100"/>
        </p:scale>
        <p:origin x="147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4A541AF3-E0C7-424A-9768-9EA2B214E7A7}" type="datetimeFigureOut">
              <a:rPr kumimoji="1" lang="ja-JP" altLang="en-US" smtClean="0"/>
              <a:t>2021/1/26</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E8D42B8A-323E-4550-A7DE-1FE212F82B85}" type="slidenum">
              <a:rPr kumimoji="1" lang="ja-JP" altLang="en-US" smtClean="0"/>
              <a:t>‹#›</a:t>
            </a:fld>
            <a:endParaRPr kumimoji="1" lang="ja-JP" altLang="en-US"/>
          </a:p>
        </p:txBody>
      </p:sp>
    </p:spTree>
    <p:extLst>
      <p:ext uri="{BB962C8B-B14F-4D97-AF65-F5344CB8AC3E}">
        <p14:creationId xmlns:p14="http://schemas.microsoft.com/office/powerpoint/2010/main" val="31820068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日本版新生児蘇生法ガイドライン</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2020</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改正点</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のポイント</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1</a:t>
            </a:fld>
            <a:endParaRPr kumimoji="1" lang="ja-JP" altLang="en-US"/>
          </a:p>
        </p:txBody>
      </p:sp>
    </p:spTree>
    <p:extLst>
      <p:ext uri="{BB962C8B-B14F-4D97-AF65-F5344CB8AC3E}">
        <p14:creationId xmlns:p14="http://schemas.microsoft.com/office/powerpoint/2010/main" val="2690795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j-ea"/>
                <a:ea typeface="+mj-ea"/>
                <a:cs typeface="Times New Roman" panose="02020603050405020304" pitchFamily="18" charset="0"/>
              </a:rPr>
              <a:t>NCPR2020</a:t>
            </a:r>
            <a:r>
              <a:rPr lang="ja-JP" altLang="en-US" sz="1200" kern="100" dirty="0">
                <a:effectLst/>
                <a:latin typeface="+mj-ea"/>
                <a:ea typeface="+mj-ea"/>
                <a:cs typeface="Times New Roman" panose="02020603050405020304" pitchFamily="18" charset="0"/>
              </a:rPr>
              <a:t>の</a:t>
            </a:r>
            <a:r>
              <a:rPr lang="ja-JP" altLang="ja-JP" sz="1200" kern="100" dirty="0">
                <a:effectLst/>
                <a:latin typeface="+mj-ea"/>
                <a:ea typeface="+mj-ea"/>
                <a:cs typeface="Times New Roman" panose="02020603050405020304" pitchFamily="18" charset="0"/>
              </a:rPr>
              <a:t>アルゴリズム</a:t>
            </a:r>
            <a:r>
              <a:rPr lang="ja-JP" altLang="en-US" sz="1200" kern="100" dirty="0">
                <a:effectLst/>
                <a:latin typeface="+mj-ea"/>
                <a:ea typeface="+mj-ea"/>
                <a:cs typeface="Times New Roman" panose="02020603050405020304" pitchFamily="18" charset="0"/>
              </a:rPr>
              <a:t>です</a:t>
            </a:r>
            <a:endParaRPr kumimoji="1" lang="ja-JP" altLang="en-US" sz="1200" dirty="0">
              <a:latin typeface="+mj-ea"/>
              <a:ea typeface="+mj-ea"/>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10</a:t>
            </a:fld>
            <a:endParaRPr kumimoji="1" lang="ja-JP" altLang="en-US"/>
          </a:p>
        </p:txBody>
      </p:sp>
    </p:spTree>
    <p:extLst>
      <p:ext uri="{BB962C8B-B14F-4D97-AF65-F5344CB8AC3E}">
        <p14:creationId xmlns:p14="http://schemas.microsoft.com/office/powerpoint/2010/main" val="3025720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200" kern="100" dirty="0">
                <a:effectLst/>
                <a:latin typeface="+mj-ea"/>
                <a:ea typeface="+mj-ea"/>
                <a:cs typeface="Times New Roman" panose="02020603050405020304" pitchFamily="18" charset="0"/>
              </a:rPr>
              <a:t>アルゴリズムは</a:t>
            </a:r>
            <a:r>
              <a:rPr lang="en-US" altLang="ja-JP" sz="1200" kern="100" dirty="0">
                <a:effectLst/>
                <a:latin typeface="+mj-ea"/>
                <a:ea typeface="+mj-ea"/>
                <a:cs typeface="Times New Roman" panose="02020603050405020304" pitchFamily="18" charset="0"/>
              </a:rPr>
              <a:t>11</a:t>
            </a:r>
            <a:r>
              <a:rPr lang="ja-JP" altLang="ja-JP" sz="1200" kern="100" dirty="0">
                <a:effectLst/>
                <a:latin typeface="+mj-ea"/>
                <a:ea typeface="+mj-ea"/>
                <a:cs typeface="Times New Roman" panose="02020603050405020304" pitchFamily="18" charset="0"/>
              </a:rPr>
              <a:t>項目改定して</a:t>
            </a:r>
            <a:r>
              <a:rPr lang="ja-JP" altLang="en-US" sz="1200" kern="100" dirty="0">
                <a:effectLst/>
                <a:latin typeface="+mj-ea"/>
                <a:ea typeface="+mj-ea"/>
                <a:cs typeface="Times New Roman" panose="02020603050405020304" pitchFamily="18" charset="0"/>
              </a:rPr>
              <a:t>い</a:t>
            </a:r>
            <a:r>
              <a:rPr lang="ja-JP" altLang="ja-JP" sz="1200" kern="100" dirty="0">
                <a:effectLst/>
                <a:latin typeface="+mj-ea"/>
                <a:ea typeface="+mj-ea"/>
                <a:cs typeface="Times New Roman" panose="02020603050405020304" pitchFamily="18" charset="0"/>
              </a:rPr>
              <a:t>ます。</a:t>
            </a:r>
          </a:p>
          <a:p>
            <a:pPr algn="just"/>
            <a:r>
              <a:rPr lang="en-US" altLang="ja-JP" sz="1200" kern="100" dirty="0">
                <a:effectLst/>
                <a:latin typeface="+mj-ea"/>
                <a:ea typeface="+mj-ea"/>
                <a:cs typeface="Times New Roman" panose="02020603050405020304" pitchFamily="18" charset="0"/>
              </a:rPr>
              <a:t>1</a:t>
            </a:r>
            <a:r>
              <a:rPr lang="ja-JP" altLang="en-US" sz="1200" kern="100" dirty="0">
                <a:effectLst/>
                <a:latin typeface="+mj-ea"/>
                <a:ea typeface="+mj-ea"/>
                <a:cs typeface="Times New Roman" panose="02020603050405020304" pitchFamily="18" charset="0"/>
              </a:rPr>
              <a:t>、</a:t>
            </a:r>
            <a:r>
              <a:rPr lang="ja-JP" altLang="ja-JP" sz="1200" kern="100" dirty="0">
                <a:effectLst/>
                <a:latin typeface="+mj-ea"/>
                <a:ea typeface="+mj-ea"/>
                <a:cs typeface="Times New Roman" panose="02020603050405020304" pitchFamily="18" charset="0"/>
              </a:rPr>
              <a:t>新生児蘇生法の本質である「救命の流れ」を強調</a:t>
            </a:r>
            <a:r>
              <a:rPr lang="ja-JP" altLang="en-US" sz="1200" kern="100" dirty="0">
                <a:effectLst/>
                <a:latin typeface="+mj-ea"/>
                <a:ea typeface="+mj-ea"/>
                <a:cs typeface="Times New Roman" panose="02020603050405020304" pitchFamily="18" charset="0"/>
              </a:rPr>
              <a:t>しました。</a:t>
            </a:r>
            <a:endParaRPr lang="en-US" altLang="ja-JP" sz="1200" kern="100" dirty="0">
              <a:effectLst/>
              <a:latin typeface="+mj-ea"/>
              <a:ea typeface="+mj-ea"/>
              <a:cs typeface="Times New Roman" panose="02020603050405020304" pitchFamily="18" charset="0"/>
            </a:endParaRPr>
          </a:p>
          <a:p>
            <a:pPr algn="just"/>
            <a:r>
              <a:rPr lang="en-US" altLang="ja-JP" sz="1200" kern="100" dirty="0">
                <a:effectLst/>
                <a:latin typeface="+mj-ea"/>
                <a:ea typeface="+mj-ea"/>
                <a:cs typeface="Times New Roman" panose="02020603050405020304" pitchFamily="18" charset="0"/>
              </a:rPr>
              <a:t>2</a:t>
            </a:r>
            <a:r>
              <a:rPr lang="ja-JP" altLang="en-US" sz="1200" kern="100" dirty="0">
                <a:effectLst/>
                <a:latin typeface="+mj-ea"/>
                <a:ea typeface="+mj-ea"/>
                <a:cs typeface="Times New Roman" panose="02020603050405020304" pitchFamily="18" charset="0"/>
              </a:rPr>
              <a:t>、</a:t>
            </a:r>
            <a:r>
              <a:rPr lang="ja-JP" altLang="ja-JP" sz="1200" kern="100" dirty="0">
                <a:effectLst/>
                <a:latin typeface="+mj-ea"/>
                <a:ea typeface="+mj-ea"/>
                <a:cs typeface="Times New Roman" panose="02020603050405020304" pitchFamily="18" charset="0"/>
              </a:rPr>
              <a:t>出生前のステップとしてブリーフィングの表記を</a:t>
            </a:r>
            <a:r>
              <a:rPr lang="ja-JP" altLang="en-US" sz="1200" kern="100" dirty="0">
                <a:effectLst/>
                <a:latin typeface="+mj-ea"/>
                <a:ea typeface="+mj-ea"/>
                <a:cs typeface="Times New Roman" panose="02020603050405020304" pitchFamily="18" charset="0"/>
              </a:rPr>
              <a:t>追加しました</a:t>
            </a:r>
            <a:r>
              <a:rPr lang="ja-JP" altLang="ja-JP" sz="1200" kern="100" dirty="0">
                <a:effectLst/>
                <a:latin typeface="+mj-ea"/>
                <a:ea typeface="+mj-ea"/>
                <a:cs typeface="Times New Roman" panose="02020603050405020304" pitchFamily="18" charset="0"/>
              </a:rPr>
              <a:t>。</a:t>
            </a:r>
          </a:p>
          <a:p>
            <a:pPr algn="just"/>
            <a:r>
              <a:rPr lang="en-US" altLang="ja-JP" sz="1200" kern="100" dirty="0">
                <a:effectLst/>
                <a:latin typeface="+mj-ea"/>
                <a:ea typeface="+mj-ea"/>
                <a:cs typeface="Times New Roman" panose="02020603050405020304" pitchFamily="18" charset="0"/>
              </a:rPr>
              <a:t>3</a:t>
            </a:r>
            <a:r>
              <a:rPr lang="ja-JP" altLang="en-US" sz="1200" kern="100" dirty="0">
                <a:effectLst/>
                <a:latin typeface="+mj-ea"/>
                <a:ea typeface="+mj-ea"/>
                <a:cs typeface="Times New Roman" panose="02020603050405020304" pitchFamily="18" charset="0"/>
              </a:rPr>
              <a:t>、</a:t>
            </a:r>
            <a:r>
              <a:rPr lang="ja-JP" altLang="ja-JP" sz="1200" kern="100" dirty="0">
                <a:effectLst/>
                <a:latin typeface="+mj-ea"/>
                <a:ea typeface="+mj-ea"/>
                <a:cs typeface="Times New Roman" panose="02020603050405020304" pitchFamily="18" charset="0"/>
              </a:rPr>
              <a:t>人工呼吸に引き続く胸骨圧迫時</a:t>
            </a:r>
            <a:r>
              <a:rPr lang="ja-JP" altLang="en-US" sz="1200" kern="100" dirty="0">
                <a:effectLst/>
                <a:latin typeface="+mj-ea"/>
                <a:ea typeface="+mj-ea"/>
                <a:cs typeface="Times New Roman" panose="02020603050405020304" pitchFamily="18" charset="0"/>
              </a:rPr>
              <a:t>に</a:t>
            </a:r>
            <a:r>
              <a:rPr lang="ja-JP" altLang="ja-JP" sz="1200" kern="100" dirty="0">
                <a:effectLst/>
                <a:latin typeface="+mj-ea"/>
                <a:ea typeface="+mj-ea"/>
                <a:cs typeface="Times New Roman" panose="02020603050405020304" pitchFamily="18" charset="0"/>
              </a:rPr>
              <a:t>酸素投与の表記を追加</a:t>
            </a:r>
            <a:r>
              <a:rPr lang="ja-JP" altLang="en-US" sz="1200" kern="100" dirty="0">
                <a:effectLst/>
                <a:latin typeface="+mj-ea"/>
                <a:ea typeface="+mj-ea"/>
                <a:cs typeface="Times New Roman" panose="02020603050405020304" pitchFamily="18" charset="0"/>
              </a:rPr>
              <a:t>しました</a:t>
            </a:r>
            <a:r>
              <a:rPr lang="ja-JP" altLang="ja-JP" sz="1200" kern="100" dirty="0">
                <a:effectLst/>
                <a:latin typeface="+mj-ea"/>
                <a:ea typeface="+mj-ea"/>
                <a:cs typeface="Times New Roman" panose="02020603050405020304" pitchFamily="18" charset="0"/>
              </a:rPr>
              <a:t>。</a:t>
            </a:r>
          </a:p>
          <a:p>
            <a:pPr algn="just"/>
            <a:r>
              <a:rPr lang="en-US" altLang="ja-JP" sz="1200" kern="100" dirty="0">
                <a:effectLst/>
                <a:latin typeface="+mj-ea"/>
                <a:ea typeface="+mj-ea"/>
                <a:cs typeface="Times New Roman" panose="02020603050405020304" pitchFamily="18" charset="0"/>
              </a:rPr>
              <a:t>4</a:t>
            </a:r>
            <a:r>
              <a:rPr lang="ja-JP" altLang="en-US" sz="1200" kern="100" dirty="0">
                <a:effectLst/>
                <a:latin typeface="+mj-ea"/>
                <a:ea typeface="+mj-ea"/>
                <a:cs typeface="Times New Roman" panose="02020603050405020304" pitchFamily="18" charset="0"/>
              </a:rPr>
              <a:t>、</a:t>
            </a:r>
            <a:r>
              <a:rPr lang="ja-JP" altLang="ja-JP" sz="1200" kern="100" dirty="0">
                <a:effectLst/>
                <a:latin typeface="+mj-ea"/>
                <a:ea typeface="+mj-ea"/>
                <a:cs typeface="Times New Roman" panose="02020603050405020304" pitchFamily="18" charset="0"/>
              </a:rPr>
              <a:t>アドレナリン投与の優先順位から独立した表記</a:t>
            </a:r>
            <a:r>
              <a:rPr lang="ja-JP" altLang="en-US" sz="1200" kern="100" dirty="0">
                <a:effectLst/>
                <a:latin typeface="+mj-ea"/>
                <a:ea typeface="+mj-ea"/>
                <a:cs typeface="Times New Roman" panose="02020603050405020304" pitchFamily="18" charset="0"/>
              </a:rPr>
              <a:t>へ変更しました</a:t>
            </a:r>
            <a:r>
              <a:rPr lang="ja-JP" altLang="ja-JP" sz="1200" kern="100" dirty="0">
                <a:effectLst/>
                <a:latin typeface="+mj-ea"/>
                <a:ea typeface="+mj-ea"/>
                <a:cs typeface="Times New Roman" panose="02020603050405020304" pitchFamily="18" charset="0"/>
              </a:rPr>
              <a:t>。</a:t>
            </a:r>
          </a:p>
          <a:p>
            <a:pPr algn="just"/>
            <a:r>
              <a:rPr lang="en-US" altLang="ja-JP" sz="1200" kern="100" dirty="0">
                <a:effectLst/>
                <a:latin typeface="+mj-ea"/>
                <a:ea typeface="+mj-ea"/>
                <a:cs typeface="Times New Roman" panose="02020603050405020304" pitchFamily="18" charset="0"/>
              </a:rPr>
              <a:t>5</a:t>
            </a:r>
            <a:r>
              <a:rPr lang="ja-JP" altLang="en-US" sz="1200" kern="100" dirty="0">
                <a:effectLst/>
                <a:latin typeface="+mj-ea"/>
                <a:ea typeface="+mj-ea"/>
                <a:cs typeface="Times New Roman" panose="02020603050405020304" pitchFamily="18" charset="0"/>
              </a:rPr>
              <a:t>、</a:t>
            </a:r>
            <a:r>
              <a:rPr lang="ja-JP" altLang="ja-JP" sz="1200" kern="100" dirty="0">
                <a:effectLst/>
                <a:latin typeface="+mj-ea"/>
                <a:ea typeface="+mj-ea"/>
                <a:cs typeface="Times New Roman" panose="02020603050405020304" pitchFamily="18" charset="0"/>
              </a:rPr>
              <a:t>努力呼吸またはチアノーゼの「共にあり」から「どちらかあり」で安定化の流れに進むように変更し</a:t>
            </a:r>
            <a:r>
              <a:rPr lang="ja-JP" altLang="en-US" sz="1200" kern="100" dirty="0">
                <a:effectLst/>
                <a:latin typeface="+mj-ea"/>
                <a:ea typeface="+mj-ea"/>
                <a:cs typeface="Times New Roman" panose="02020603050405020304" pitchFamily="18" charset="0"/>
              </a:rPr>
              <a:t>ました</a:t>
            </a:r>
            <a:r>
              <a:rPr lang="ja-JP" altLang="ja-JP" sz="1200" kern="100" dirty="0">
                <a:effectLst/>
                <a:latin typeface="+mj-ea"/>
                <a:ea typeface="+mj-ea"/>
                <a:cs typeface="Times New Roman" panose="02020603050405020304" pitchFamily="18" charset="0"/>
              </a:rPr>
              <a:t>。</a:t>
            </a:r>
            <a:endParaRPr lang="en-US" altLang="ja-JP" sz="1200" kern="100" dirty="0">
              <a:effectLst/>
              <a:latin typeface="+mj-ea"/>
              <a:ea typeface="+mj-ea"/>
              <a:cs typeface="Times New Roman" panose="02020603050405020304" pitchFamily="18" charset="0"/>
            </a:endParaRPr>
          </a:p>
          <a:p>
            <a:pPr algn="just"/>
            <a:r>
              <a:rPr lang="en-US" altLang="ja-JP" sz="1200" kern="100" dirty="0">
                <a:effectLst/>
                <a:latin typeface="+mj-ea"/>
                <a:ea typeface="+mj-ea"/>
                <a:cs typeface="Times New Roman" panose="02020603050405020304" pitchFamily="18" charset="0"/>
              </a:rPr>
              <a:t>6</a:t>
            </a:r>
            <a:r>
              <a:rPr lang="ja-JP" altLang="en-US" sz="1200" kern="100" dirty="0">
                <a:effectLst/>
                <a:latin typeface="+mj-ea"/>
                <a:ea typeface="+mj-ea"/>
                <a:cs typeface="Times New Roman" panose="02020603050405020304" pitchFamily="18" charset="0"/>
              </a:rPr>
              <a:t>、</a:t>
            </a:r>
            <a:r>
              <a:rPr lang="ja-JP" altLang="ja-JP" sz="1200" kern="100" dirty="0">
                <a:effectLst/>
                <a:latin typeface="+mj-ea"/>
                <a:ea typeface="+mj-ea"/>
                <a:cs typeface="Times New Roman" panose="02020603050405020304" pitchFamily="18" charset="0"/>
              </a:rPr>
              <a:t>安定化の流れでは最初の介入は直ちに行うのではなく</a:t>
            </a:r>
            <a:r>
              <a:rPr lang="ja-JP" altLang="en-US" sz="1200" kern="100" dirty="0">
                <a:effectLst/>
                <a:latin typeface="+mj-ea"/>
                <a:ea typeface="+mj-ea"/>
                <a:cs typeface="Times New Roman" panose="02020603050405020304" pitchFamily="18" charset="0"/>
              </a:rPr>
              <a:t>、</a:t>
            </a:r>
            <a:r>
              <a:rPr lang="en-US" altLang="ja-JP" sz="1200" kern="100" dirty="0">
                <a:effectLst/>
                <a:latin typeface="+mj-ea"/>
                <a:ea typeface="+mj-ea"/>
                <a:cs typeface="Times New Roman" panose="02020603050405020304" pitchFamily="18" charset="0"/>
              </a:rPr>
              <a:t>SpO2</a:t>
            </a:r>
            <a:r>
              <a:rPr lang="ja-JP" altLang="ja-JP" sz="1200" kern="100" dirty="0">
                <a:effectLst/>
                <a:latin typeface="+mj-ea"/>
                <a:ea typeface="+mj-ea"/>
                <a:cs typeface="Times New Roman" panose="02020603050405020304" pitchFamily="18" charset="0"/>
              </a:rPr>
              <a:t>モニタを装着し必要時</a:t>
            </a:r>
            <a:r>
              <a:rPr lang="en-US" altLang="ja-JP" sz="1200" kern="100" dirty="0">
                <a:effectLst/>
                <a:latin typeface="+mj-ea"/>
                <a:ea typeface="+mj-ea"/>
                <a:cs typeface="Times New Roman" panose="02020603050405020304" pitchFamily="18" charset="0"/>
              </a:rPr>
              <a:t>CPAP</a:t>
            </a:r>
            <a:r>
              <a:rPr lang="ja-JP" altLang="ja-JP" sz="1200" kern="100" dirty="0">
                <a:effectLst/>
                <a:latin typeface="+mj-ea"/>
                <a:ea typeface="+mj-ea"/>
                <a:cs typeface="Times New Roman" panose="02020603050405020304" pitchFamily="18" charset="0"/>
              </a:rPr>
              <a:t>又は酸素投与に変更</a:t>
            </a:r>
            <a:r>
              <a:rPr lang="ja-JP" altLang="en-US" sz="1200" kern="100" dirty="0">
                <a:effectLst/>
                <a:latin typeface="+mj-ea"/>
                <a:ea typeface="+mj-ea"/>
                <a:cs typeface="Times New Roman" panose="02020603050405020304" pitchFamily="18" charset="0"/>
              </a:rPr>
              <a:t>しました</a:t>
            </a:r>
            <a:r>
              <a:rPr lang="ja-JP" altLang="ja-JP" sz="1200" kern="100" dirty="0">
                <a:effectLst/>
                <a:latin typeface="+mj-ea"/>
                <a:ea typeface="+mj-ea"/>
                <a:cs typeface="Times New Roman" panose="02020603050405020304" pitchFamily="18" charset="0"/>
              </a:rPr>
              <a:t>。</a:t>
            </a:r>
          </a:p>
          <a:p>
            <a:pPr algn="just"/>
            <a:r>
              <a:rPr lang="en-US" altLang="ja-JP" sz="1200" kern="100" dirty="0">
                <a:effectLst/>
                <a:latin typeface="+mj-ea"/>
                <a:ea typeface="+mj-ea"/>
                <a:cs typeface="Times New Roman" panose="02020603050405020304" pitchFamily="18" charset="0"/>
              </a:rPr>
              <a:t>7</a:t>
            </a:r>
            <a:r>
              <a:rPr lang="ja-JP" altLang="en-US" sz="1200" kern="100" dirty="0">
                <a:effectLst/>
                <a:latin typeface="+mj-ea"/>
                <a:ea typeface="+mj-ea"/>
                <a:cs typeface="Times New Roman" panose="02020603050405020304" pitchFamily="18" charset="0"/>
              </a:rPr>
              <a:t>、</a:t>
            </a:r>
            <a:r>
              <a:rPr lang="ja-JP" altLang="ja-JP" sz="1200" kern="100" dirty="0">
                <a:effectLst/>
                <a:latin typeface="+mj-ea"/>
                <a:ea typeface="+mj-ea"/>
                <a:cs typeface="Times New Roman" panose="02020603050405020304" pitchFamily="18" charset="0"/>
              </a:rPr>
              <a:t>チアノーゼの後に</a:t>
            </a:r>
            <a:r>
              <a:rPr lang="ja-JP" altLang="en-US" sz="1200" kern="100" dirty="0">
                <a:effectLst/>
                <a:latin typeface="+mj-ea"/>
                <a:ea typeface="+mj-ea"/>
                <a:cs typeface="Times New Roman" panose="02020603050405020304" pitchFamily="18" charset="0"/>
              </a:rPr>
              <a:t>（</a:t>
            </a:r>
            <a:r>
              <a:rPr lang="ja-JP" altLang="ja-JP" sz="1200" kern="100" dirty="0">
                <a:effectLst/>
                <a:latin typeface="+mj-ea"/>
                <a:ea typeface="+mj-ea"/>
                <a:cs typeface="Times New Roman" panose="02020603050405020304" pitchFamily="18" charset="0"/>
              </a:rPr>
              <a:t>酸素化不良</a:t>
            </a:r>
            <a:r>
              <a:rPr lang="ja-JP" altLang="en-US" sz="1200" kern="100" dirty="0">
                <a:effectLst/>
                <a:latin typeface="+mj-ea"/>
                <a:ea typeface="+mj-ea"/>
                <a:cs typeface="Times New Roman" panose="02020603050405020304" pitchFamily="18" charset="0"/>
              </a:rPr>
              <a:t>）の表記が入りました</a:t>
            </a:r>
            <a:r>
              <a:rPr lang="ja-JP" altLang="ja-JP" sz="1200" kern="100" dirty="0">
                <a:effectLst/>
                <a:latin typeface="+mj-ea"/>
                <a:ea typeface="+mj-ea"/>
                <a:cs typeface="Times New Roman" panose="02020603050405020304" pitchFamily="18" charset="0"/>
              </a:rPr>
              <a:t>。</a:t>
            </a:r>
          </a:p>
          <a:p>
            <a:pPr algn="just"/>
            <a:r>
              <a:rPr lang="en-US" altLang="ja-JP" sz="1200" kern="100" dirty="0">
                <a:effectLst/>
                <a:latin typeface="+mj-ea"/>
                <a:ea typeface="+mj-ea"/>
                <a:cs typeface="Times New Roman" panose="02020603050405020304" pitchFamily="18" charset="0"/>
              </a:rPr>
              <a:t>8</a:t>
            </a:r>
            <a:r>
              <a:rPr lang="ja-JP" altLang="en-US" sz="1200" kern="100" dirty="0">
                <a:effectLst/>
                <a:latin typeface="+mj-ea"/>
                <a:ea typeface="+mj-ea"/>
                <a:cs typeface="Times New Roman" panose="02020603050405020304" pitchFamily="18" charset="0"/>
              </a:rPr>
              <a:t>、</a:t>
            </a:r>
            <a:r>
              <a:rPr lang="en-US" altLang="ja-JP" sz="1200" kern="100" dirty="0">
                <a:effectLst/>
                <a:latin typeface="+mj-ea"/>
                <a:ea typeface="+mj-ea"/>
                <a:cs typeface="Times New Roman" panose="02020603050405020304" pitchFamily="18" charset="0"/>
              </a:rPr>
              <a:t>CPAP</a:t>
            </a:r>
            <a:r>
              <a:rPr lang="ja-JP" altLang="ja-JP" sz="1200" kern="100" dirty="0">
                <a:effectLst/>
                <a:latin typeface="+mj-ea"/>
                <a:ea typeface="+mj-ea"/>
                <a:cs typeface="Times New Roman" panose="02020603050405020304" pitchFamily="18" charset="0"/>
              </a:rPr>
              <a:t>また</a:t>
            </a:r>
            <a:r>
              <a:rPr lang="ja-JP" altLang="en-US" sz="1200" kern="100" dirty="0">
                <a:effectLst/>
                <a:latin typeface="+mj-ea"/>
                <a:ea typeface="+mj-ea"/>
                <a:cs typeface="Times New Roman" panose="02020603050405020304" pitchFamily="18" charset="0"/>
              </a:rPr>
              <a:t>は</a:t>
            </a:r>
            <a:r>
              <a:rPr lang="ja-JP" altLang="ja-JP" sz="1200" kern="100" dirty="0">
                <a:effectLst/>
                <a:latin typeface="+mj-ea"/>
                <a:ea typeface="+mj-ea"/>
                <a:cs typeface="Times New Roman" panose="02020603050405020304" pitchFamily="18" charset="0"/>
              </a:rPr>
              <a:t>フリーフロー酸素投与を開始した後に新たな評価基準として「改善傾向あり」を追加</a:t>
            </a:r>
            <a:r>
              <a:rPr lang="ja-JP" altLang="en-US" sz="1200" kern="100" dirty="0">
                <a:effectLst/>
                <a:latin typeface="+mj-ea"/>
                <a:ea typeface="+mj-ea"/>
                <a:cs typeface="Times New Roman" panose="02020603050405020304" pitchFamily="18" charset="0"/>
              </a:rPr>
              <a:t>しました</a:t>
            </a:r>
            <a:r>
              <a:rPr lang="ja-JP" altLang="ja-JP" sz="1200" kern="100" dirty="0">
                <a:effectLst/>
                <a:latin typeface="+mj-ea"/>
                <a:ea typeface="+mj-ea"/>
                <a:cs typeface="Times New Roman" panose="02020603050405020304" pitchFamily="18" charset="0"/>
              </a:rPr>
              <a:t>。</a:t>
            </a:r>
          </a:p>
          <a:p>
            <a:pPr algn="just"/>
            <a:r>
              <a:rPr lang="en-US" altLang="ja-JP" sz="1200" kern="100" dirty="0">
                <a:effectLst/>
                <a:latin typeface="+mj-ea"/>
                <a:ea typeface="+mj-ea"/>
                <a:cs typeface="Times New Roman" panose="02020603050405020304" pitchFamily="18" charset="0"/>
              </a:rPr>
              <a:t>9</a:t>
            </a:r>
            <a:r>
              <a:rPr lang="ja-JP" altLang="en-US" sz="1200" kern="100" dirty="0">
                <a:effectLst/>
                <a:latin typeface="+mj-ea"/>
                <a:ea typeface="+mj-ea"/>
                <a:cs typeface="Times New Roman" panose="02020603050405020304" pitchFamily="18" charset="0"/>
              </a:rPr>
              <a:t>、安定化の流れの</a:t>
            </a:r>
            <a:r>
              <a:rPr lang="ja-JP" altLang="ja-JP" sz="1200" kern="100" dirty="0">
                <a:effectLst/>
                <a:latin typeface="+mj-ea"/>
                <a:ea typeface="+mj-ea"/>
                <a:cs typeface="Times New Roman" panose="02020603050405020304" pitchFamily="18" charset="0"/>
              </a:rPr>
              <a:t>介入後の評価で努力呼吸とチアノーゼ</a:t>
            </a:r>
            <a:r>
              <a:rPr lang="ja-JP" altLang="en-US" sz="1200" kern="100" dirty="0">
                <a:effectLst/>
                <a:latin typeface="+mj-ea"/>
                <a:ea typeface="+mj-ea"/>
                <a:cs typeface="Times New Roman" panose="02020603050405020304" pitchFamily="18" charset="0"/>
              </a:rPr>
              <a:t>（</a:t>
            </a:r>
            <a:r>
              <a:rPr lang="ja-JP" altLang="ja-JP" sz="1200" kern="100" dirty="0">
                <a:effectLst/>
                <a:latin typeface="+mj-ea"/>
                <a:ea typeface="+mj-ea"/>
                <a:cs typeface="Times New Roman" panose="02020603050405020304" pitchFamily="18" charset="0"/>
              </a:rPr>
              <a:t>酸素化不良</a:t>
            </a:r>
            <a:r>
              <a:rPr lang="ja-JP" altLang="en-US" sz="1200" kern="100" dirty="0">
                <a:effectLst/>
                <a:latin typeface="+mj-ea"/>
                <a:ea typeface="+mj-ea"/>
                <a:cs typeface="Times New Roman" panose="02020603050405020304" pitchFamily="18" charset="0"/>
              </a:rPr>
              <a:t>）</a:t>
            </a:r>
            <a:r>
              <a:rPr lang="ja-JP" altLang="ja-JP" sz="1200" kern="100" dirty="0">
                <a:effectLst/>
                <a:latin typeface="+mj-ea"/>
                <a:ea typeface="+mj-ea"/>
                <a:cs typeface="Times New Roman" panose="02020603050405020304" pitchFamily="18" charset="0"/>
              </a:rPr>
              <a:t>で改善傾向なしの場合は原因検索を行いながら対応を検討に変更しました。</a:t>
            </a:r>
          </a:p>
          <a:p>
            <a:pPr algn="just"/>
            <a:r>
              <a:rPr lang="en-US" altLang="ja-JP" sz="1200" kern="100" dirty="0">
                <a:effectLst/>
                <a:latin typeface="+mj-ea"/>
                <a:ea typeface="+mj-ea"/>
                <a:cs typeface="Times New Roman" panose="02020603050405020304" pitchFamily="18" charset="0"/>
              </a:rPr>
              <a:t>10</a:t>
            </a:r>
            <a:r>
              <a:rPr lang="ja-JP" altLang="en-US" sz="1200" kern="100" dirty="0">
                <a:effectLst/>
                <a:latin typeface="+mj-ea"/>
                <a:ea typeface="+mj-ea"/>
                <a:cs typeface="Times New Roman" panose="02020603050405020304" pitchFamily="18" charset="0"/>
              </a:rPr>
              <a:t>、</a:t>
            </a:r>
            <a:r>
              <a:rPr lang="ja-JP" altLang="ja-JP" sz="1200" kern="100" dirty="0">
                <a:effectLst/>
                <a:latin typeface="+mj-ea"/>
                <a:ea typeface="+mj-ea"/>
                <a:cs typeface="Times New Roman" panose="02020603050405020304" pitchFamily="18" charset="0"/>
              </a:rPr>
              <a:t>蘇生後のケアは「注意深く呼吸観察を継続</a:t>
            </a:r>
            <a:r>
              <a:rPr lang="ja-JP" altLang="en-US" sz="1200" kern="100" dirty="0">
                <a:effectLst/>
                <a:latin typeface="+mj-ea"/>
                <a:ea typeface="+mj-ea"/>
                <a:cs typeface="Times New Roman" panose="02020603050405020304" pitchFamily="18" charset="0"/>
              </a:rPr>
              <a:t>」</a:t>
            </a:r>
            <a:r>
              <a:rPr lang="ja-JP" altLang="ja-JP" sz="1200" kern="100" dirty="0">
                <a:effectLst/>
                <a:latin typeface="+mj-ea"/>
                <a:ea typeface="+mj-ea"/>
                <a:cs typeface="Times New Roman" panose="02020603050405020304" pitchFamily="18" charset="0"/>
              </a:rPr>
              <a:t>のみ</a:t>
            </a:r>
            <a:r>
              <a:rPr lang="ja-JP" altLang="en-US" sz="1200" kern="100" dirty="0">
                <a:effectLst/>
                <a:latin typeface="+mj-ea"/>
                <a:ea typeface="+mj-ea"/>
                <a:cs typeface="Times New Roman" panose="02020603050405020304" pitchFamily="18" charset="0"/>
              </a:rPr>
              <a:t>へ変更しました。</a:t>
            </a:r>
            <a:endParaRPr lang="en-US" altLang="ja-JP" sz="1200" kern="100" dirty="0">
              <a:effectLst/>
              <a:latin typeface="+mj-ea"/>
              <a:ea typeface="+mj-ea"/>
              <a:cs typeface="Times New Roman" panose="02020603050405020304" pitchFamily="18" charset="0"/>
            </a:endParaRPr>
          </a:p>
          <a:p>
            <a:pPr algn="just"/>
            <a:r>
              <a:rPr lang="en-US" altLang="ja-JP" sz="1200" dirty="0">
                <a:effectLst/>
                <a:latin typeface="+mj-ea"/>
                <a:ea typeface="+mj-ea"/>
                <a:cs typeface="Times New Roman" panose="02020603050405020304" pitchFamily="18" charset="0"/>
              </a:rPr>
              <a:t>11</a:t>
            </a:r>
            <a:r>
              <a:rPr lang="ja-JP" altLang="en-US" sz="1200" dirty="0">
                <a:effectLst/>
                <a:latin typeface="+mj-ea"/>
                <a:ea typeface="+mj-ea"/>
                <a:cs typeface="Times New Roman" panose="02020603050405020304" pitchFamily="18" charset="0"/>
              </a:rPr>
              <a:t>、</a:t>
            </a:r>
            <a:r>
              <a:rPr lang="ja-JP" altLang="ja-JP" sz="1200" dirty="0">
                <a:effectLst/>
                <a:latin typeface="+mj-ea"/>
                <a:ea typeface="+mj-ea"/>
                <a:cs typeface="Times New Roman" panose="02020603050405020304" pitchFamily="18" charset="0"/>
              </a:rPr>
              <a:t>注釈を簡略化</a:t>
            </a:r>
            <a:r>
              <a:rPr lang="ja-JP" altLang="en-US" sz="1200" dirty="0">
                <a:effectLst/>
                <a:latin typeface="+mj-ea"/>
                <a:ea typeface="+mj-ea"/>
                <a:cs typeface="Times New Roman" panose="02020603050405020304" pitchFamily="18" charset="0"/>
              </a:rPr>
              <a:t>しました</a:t>
            </a:r>
            <a:endParaRPr kumimoji="1" lang="ja-JP" altLang="en-US" sz="1200" dirty="0">
              <a:latin typeface="+mj-ea"/>
              <a:ea typeface="+mj-ea"/>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11</a:t>
            </a:fld>
            <a:endParaRPr kumimoji="1" lang="ja-JP" altLang="en-US"/>
          </a:p>
        </p:txBody>
      </p:sp>
    </p:spTree>
    <p:extLst>
      <p:ext uri="{BB962C8B-B14F-4D97-AF65-F5344CB8AC3E}">
        <p14:creationId xmlns:p14="http://schemas.microsoft.com/office/powerpoint/2010/main" val="2236469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黒字部分が救命の流れの変更点、</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赤字</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部分が</a:t>
            </a:r>
            <a: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安定化の流れの変更点になります。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12</a:t>
            </a:fld>
            <a:endParaRPr kumimoji="1" lang="ja-JP" altLang="en-US"/>
          </a:p>
        </p:txBody>
      </p:sp>
    </p:spTree>
    <p:extLst>
      <p:ext uri="{BB962C8B-B14F-4D97-AF65-F5344CB8AC3E}">
        <p14:creationId xmlns:p14="http://schemas.microsoft.com/office/powerpoint/2010/main" val="4100341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j-ea"/>
                <a:ea typeface="+mj-ea"/>
                <a:cs typeface="Times New Roman" panose="02020603050405020304" pitchFamily="18" charset="0"/>
              </a:rPr>
              <a:t>アルゴリズムの</a:t>
            </a:r>
            <a:r>
              <a:rPr lang="en-US" altLang="ja-JP" sz="1200" kern="100" dirty="0">
                <a:effectLst/>
                <a:latin typeface="+mj-ea"/>
                <a:ea typeface="+mj-ea"/>
                <a:cs typeface="Times New Roman" panose="02020603050405020304" pitchFamily="18" charset="0"/>
              </a:rPr>
              <a:t>11</a:t>
            </a:r>
            <a:r>
              <a:rPr lang="ja-JP" altLang="ja-JP" sz="1200" kern="100" dirty="0">
                <a:effectLst/>
                <a:latin typeface="+mj-ea"/>
                <a:ea typeface="+mj-ea"/>
                <a:cs typeface="Times New Roman" panose="02020603050405020304" pitchFamily="18" charset="0"/>
              </a:rPr>
              <a:t>項目</a:t>
            </a:r>
            <a:r>
              <a:rPr lang="ja-JP" altLang="en-US" sz="1200" kern="100" dirty="0">
                <a:effectLst/>
                <a:latin typeface="+mj-ea"/>
                <a:ea typeface="+mj-ea"/>
                <a:cs typeface="Times New Roman" panose="02020603050405020304" pitchFamily="18" charset="0"/>
              </a:rPr>
              <a:t>の</a:t>
            </a:r>
            <a:r>
              <a:rPr lang="ja-JP" altLang="ja-JP" sz="1200" kern="100" dirty="0">
                <a:effectLst/>
                <a:latin typeface="+mj-ea"/>
                <a:ea typeface="+mj-ea"/>
                <a:cs typeface="Times New Roman" panose="02020603050405020304" pitchFamily="18" charset="0"/>
              </a:rPr>
              <a:t>改定</a:t>
            </a:r>
            <a:r>
              <a:rPr lang="ja-JP" altLang="en-US" sz="1200" kern="100" dirty="0">
                <a:effectLst/>
                <a:latin typeface="+mj-ea"/>
                <a:ea typeface="+mj-ea"/>
                <a:cs typeface="Times New Roman" panose="02020603050405020304" pitchFamily="18" charset="0"/>
              </a:rPr>
              <a:t>箇所になります</a:t>
            </a:r>
            <a:r>
              <a:rPr lang="ja-JP" altLang="ja-JP" sz="1200" kern="100" dirty="0">
                <a:effectLst/>
                <a:latin typeface="+mj-ea"/>
                <a:ea typeface="+mj-ea"/>
                <a:cs typeface="Times New Roman" panose="02020603050405020304" pitchFamily="18" charset="0"/>
              </a:rPr>
              <a:t>。</a:t>
            </a:r>
          </a:p>
          <a:p>
            <a:endParaRPr kumimoji="1" lang="ja-JP" altLang="en-US" dirty="0"/>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13</a:t>
            </a:fld>
            <a:endParaRPr kumimoji="1" lang="ja-JP" altLang="en-US"/>
          </a:p>
        </p:txBody>
      </p:sp>
    </p:spTree>
    <p:extLst>
      <p:ext uri="{BB962C8B-B14F-4D97-AF65-F5344CB8AC3E}">
        <p14:creationId xmlns:p14="http://schemas.microsoft.com/office/powerpoint/2010/main" val="2039614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a:solidFill>
                  <a:schemeClr val="tx1"/>
                </a:solidFill>
                <a:latin typeface="+mj-ea"/>
                <a:ea typeface="+mj-ea"/>
              </a:rPr>
              <a:t>1</a:t>
            </a:r>
            <a:r>
              <a:rPr lang="ja-JP" altLang="en-US" sz="1200" dirty="0">
                <a:solidFill>
                  <a:schemeClr val="tx1"/>
                </a:solidFill>
                <a:latin typeface="+mj-ea"/>
                <a:ea typeface="+mj-ea"/>
              </a:rPr>
              <a:t>、</a:t>
            </a:r>
            <a:r>
              <a:rPr lang="ja-JP" altLang="ja-JP" sz="1200" dirty="0">
                <a:solidFill>
                  <a:schemeClr val="tx1"/>
                </a:solidFill>
                <a:latin typeface="+mj-ea"/>
                <a:ea typeface="+mj-ea"/>
              </a:rPr>
              <a:t>新生児蘇生法の本質である救命の流れの強調</a:t>
            </a:r>
            <a:endParaRPr kumimoji="1" lang="ja-JP" altLang="en-US" dirty="0">
              <a:solidFill>
                <a:schemeClr val="tx1"/>
              </a:solidFill>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14</a:t>
            </a:fld>
            <a:endParaRPr kumimoji="1" lang="ja-JP" altLang="en-US"/>
          </a:p>
        </p:txBody>
      </p:sp>
    </p:spTree>
    <p:extLst>
      <p:ext uri="{BB962C8B-B14F-4D97-AF65-F5344CB8AC3E}">
        <p14:creationId xmlns:p14="http://schemas.microsoft.com/office/powerpoint/2010/main" val="3231596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出生後のチェックポイントである、早産児、弱い呼吸啼泣、筋緊張低下のいずれかがあれば初期処置に入ります。</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初期処置後、自発呼吸なし、あるいは心拍</a:t>
            </a:r>
            <a:r>
              <a:rPr lang="en-US" altLang="ja-JP" sz="1200" kern="100" dirty="0">
                <a:effectLst/>
                <a:latin typeface="+mn-ea"/>
                <a:ea typeface="+mn-ea"/>
                <a:cs typeface="Times New Roman" panose="02020603050405020304" pitchFamily="18" charset="0"/>
              </a:rPr>
              <a:t>100/</a:t>
            </a:r>
            <a:r>
              <a:rPr lang="ja-JP" altLang="en-US" sz="1200" kern="100" dirty="0">
                <a:effectLst/>
                <a:latin typeface="+mn-ea"/>
                <a:ea typeface="+mn-ea"/>
                <a:cs typeface="Times New Roman" panose="02020603050405020304" pitchFamily="18" charset="0"/>
              </a:rPr>
              <a:t>分未満であれば救命の流れに入り、自発呼吸あり、かつ心拍</a:t>
            </a:r>
            <a:r>
              <a:rPr lang="en-US" altLang="ja-JP" sz="1200" kern="100" dirty="0">
                <a:effectLst/>
                <a:latin typeface="+mn-ea"/>
                <a:ea typeface="+mn-ea"/>
                <a:cs typeface="Times New Roman" panose="02020603050405020304" pitchFamily="18" charset="0"/>
              </a:rPr>
              <a:t>100/</a:t>
            </a:r>
            <a:r>
              <a:rPr lang="ja-JP" altLang="en-US" sz="1200" kern="100" dirty="0">
                <a:effectLst/>
                <a:latin typeface="+mn-ea"/>
                <a:ea typeface="+mn-ea"/>
                <a:cs typeface="Times New Roman" panose="02020603050405020304" pitchFamily="18" charset="0"/>
              </a:rPr>
              <a:t>分以上であれば安定化の流れに入ります。</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左に示した</a:t>
            </a:r>
            <a:r>
              <a:rPr lang="en-US" altLang="ja-JP" sz="1200" kern="100" dirty="0">
                <a:effectLst/>
                <a:latin typeface="+mn-ea"/>
                <a:ea typeface="+mn-ea"/>
                <a:cs typeface="Times New Roman" panose="02020603050405020304" pitchFamily="18" charset="0"/>
              </a:rPr>
              <a:t>2015</a:t>
            </a:r>
            <a:r>
              <a:rPr lang="ja-JP" altLang="en-US" sz="1200" kern="100" dirty="0">
                <a:effectLst/>
                <a:latin typeface="+mn-ea"/>
                <a:ea typeface="+mn-ea"/>
                <a:cs typeface="Times New Roman" panose="02020603050405020304" pitchFamily="18" charset="0"/>
              </a:rPr>
              <a:t>年のアルゴリズムでは、</a:t>
            </a:r>
            <a:r>
              <a:rPr lang="ja-JP" altLang="ja-JP" sz="1200" kern="100" dirty="0">
                <a:effectLst/>
                <a:latin typeface="+mn-ea"/>
                <a:ea typeface="+mn-ea"/>
                <a:cs typeface="Times New Roman" panose="02020603050405020304" pitchFamily="18" charset="0"/>
              </a:rPr>
              <a:t>蘇生の初期処置</a:t>
            </a:r>
            <a:r>
              <a:rPr lang="ja-JP" altLang="en-US" sz="1200" kern="100" dirty="0">
                <a:effectLst/>
                <a:latin typeface="+mn-ea"/>
                <a:ea typeface="+mn-ea"/>
                <a:cs typeface="Times New Roman" panose="02020603050405020304" pitchFamily="18" charset="0"/>
              </a:rPr>
              <a:t>後、</a:t>
            </a:r>
            <a:r>
              <a:rPr lang="ja-JP" altLang="ja-JP" sz="1200" kern="100" dirty="0">
                <a:effectLst/>
                <a:latin typeface="+mn-ea"/>
                <a:ea typeface="+mn-ea"/>
                <a:cs typeface="Times New Roman" panose="02020603050405020304" pitchFamily="18" charset="0"/>
              </a:rPr>
              <a:t>呼吸と心拍を確認したところから</a:t>
            </a:r>
            <a:r>
              <a:rPr lang="ja-JP" altLang="en-US" sz="1200" kern="100" dirty="0">
                <a:effectLst/>
                <a:latin typeface="+mn-ea"/>
                <a:ea typeface="+mn-ea"/>
                <a:cs typeface="Times New Roman" panose="02020603050405020304" pitchFamily="18" charset="0"/>
              </a:rPr>
              <a:t>救命の流れと安定化の流れが</a:t>
            </a:r>
            <a:r>
              <a:rPr lang="ja-JP" altLang="ja-JP" sz="1200" kern="100" dirty="0">
                <a:effectLst/>
                <a:latin typeface="+mn-ea"/>
                <a:ea typeface="+mn-ea"/>
                <a:cs typeface="Times New Roman" panose="02020603050405020304" pitchFamily="18" charset="0"/>
              </a:rPr>
              <a:t>左右に</a:t>
            </a:r>
            <a:r>
              <a:rPr lang="ja-JP" altLang="en-US" sz="1200" kern="100" dirty="0">
                <a:effectLst/>
                <a:latin typeface="+mn-ea"/>
                <a:ea typeface="+mn-ea"/>
                <a:cs typeface="Times New Roman" panose="02020603050405020304" pitchFamily="18" charset="0"/>
              </a:rPr>
              <a:t>分かれていました。</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n-ea"/>
                <a:ea typeface="+mn-ea"/>
                <a:cs typeface="Times New Roman" panose="02020603050405020304" pitchFamily="18" charset="0"/>
              </a:rPr>
              <a:t>2020</a:t>
            </a:r>
            <a:r>
              <a:rPr lang="ja-JP" altLang="en-US" sz="1200" kern="100" dirty="0">
                <a:effectLst/>
                <a:latin typeface="+mn-ea"/>
                <a:ea typeface="+mn-ea"/>
                <a:cs typeface="Times New Roman" panose="02020603050405020304" pitchFamily="18" charset="0"/>
              </a:rPr>
              <a:t>年の</a:t>
            </a:r>
            <a:r>
              <a:rPr lang="ja-JP" altLang="ja-JP" sz="1200" kern="100" dirty="0">
                <a:effectLst/>
                <a:latin typeface="+mn-ea"/>
                <a:ea typeface="+mn-ea"/>
                <a:cs typeface="Times New Roman" panose="02020603050405020304" pitchFamily="18" charset="0"/>
              </a:rPr>
              <a:t>アルゴリズムでは「救命の流れ」を直線化</a:t>
            </a:r>
            <a:r>
              <a:rPr lang="ja-JP" altLang="en-US" sz="1200" kern="100" dirty="0">
                <a:effectLst/>
                <a:latin typeface="+mn-ea"/>
                <a:ea typeface="+mn-ea"/>
                <a:cs typeface="Times New Roman" panose="02020603050405020304" pitchFamily="18" charset="0"/>
              </a:rPr>
              <a:t>し、</a:t>
            </a:r>
            <a:r>
              <a:rPr kumimoji="1" lang="ja-JP" altLang="en-US" dirty="0">
                <a:latin typeface="+mn-ea"/>
                <a:ea typeface="+mn-ea"/>
              </a:rPr>
              <a:t>いっぽう、安定化の流れは右に分岐する形で示す</a:t>
            </a:r>
            <a:r>
              <a:rPr lang="ja-JP" altLang="ja-JP" sz="1200" kern="100" dirty="0">
                <a:effectLst/>
                <a:latin typeface="+mn-ea"/>
                <a:ea typeface="+mn-ea"/>
                <a:cs typeface="Times New Roman" panose="02020603050405020304" pitchFamily="18" charset="0"/>
              </a:rPr>
              <a:t>アルゴリズムに変更して</a:t>
            </a:r>
            <a:r>
              <a:rPr lang="ja-JP" altLang="en-US" sz="1200" kern="100" dirty="0">
                <a:effectLst/>
                <a:latin typeface="+mn-ea"/>
                <a:ea typeface="+mn-ea"/>
                <a:cs typeface="Times New Roman" panose="02020603050405020304" pitchFamily="18" charset="0"/>
              </a:rPr>
              <a:t>い</a:t>
            </a:r>
            <a:r>
              <a:rPr lang="ja-JP" altLang="ja-JP" sz="1200" kern="100" dirty="0">
                <a:effectLst/>
                <a:latin typeface="+mn-ea"/>
                <a:ea typeface="+mn-ea"/>
                <a:cs typeface="Times New Roman" panose="02020603050405020304" pitchFamily="18" charset="0"/>
              </a:rPr>
              <a:t>ます。</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これにより救命の流れを強調した形となりました。</a:t>
            </a:r>
            <a:endParaRPr lang="en-US" altLang="ja-JP" sz="1200" kern="100" dirty="0">
              <a:effectLst/>
              <a:latin typeface="+mn-ea"/>
              <a:ea typeface="+mn-ea"/>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15</a:t>
            </a:fld>
            <a:endParaRPr kumimoji="1" lang="ja-JP" altLang="en-US"/>
          </a:p>
        </p:txBody>
      </p:sp>
    </p:spTree>
    <p:extLst>
      <p:ext uri="{BB962C8B-B14F-4D97-AF65-F5344CB8AC3E}">
        <p14:creationId xmlns:p14="http://schemas.microsoft.com/office/powerpoint/2010/main" val="3052650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j-ea"/>
                <a:ea typeface="+mj-ea"/>
                <a:cs typeface="Times New Roman" panose="02020603050405020304" pitchFamily="18" charset="0"/>
              </a:rPr>
              <a:t>右が</a:t>
            </a:r>
            <a:r>
              <a:rPr lang="en-US" altLang="ja-JP" sz="1200" kern="100" dirty="0">
                <a:effectLst/>
                <a:latin typeface="+mj-ea"/>
                <a:ea typeface="+mj-ea"/>
                <a:cs typeface="Times New Roman" panose="02020603050405020304" pitchFamily="18" charset="0"/>
              </a:rPr>
              <a:t>CoSTR2020</a:t>
            </a:r>
            <a:r>
              <a:rPr lang="ja-JP" altLang="en-US" sz="1200" kern="100" dirty="0">
                <a:effectLst/>
                <a:latin typeface="+mj-ea"/>
                <a:ea typeface="+mj-ea"/>
                <a:cs typeface="Times New Roman" panose="02020603050405020304" pitchFamily="18" charset="0"/>
              </a:rPr>
              <a:t>のアルゴリズムとなります。</a:t>
            </a:r>
            <a:endParaRPr lang="en-US" altLang="ja-JP" sz="1200" kern="100" dirty="0">
              <a:effectLst/>
              <a:latin typeface="+mj-ea"/>
              <a:ea typeface="+mj-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j-ea"/>
                <a:ea typeface="+mj-ea"/>
                <a:cs typeface="Times New Roman" panose="02020603050405020304" pitchFamily="18" charset="0"/>
              </a:rPr>
              <a:t>CoSTR2020</a:t>
            </a:r>
            <a:r>
              <a:rPr lang="ja-JP" altLang="en-US" sz="1200" kern="100" dirty="0">
                <a:effectLst/>
                <a:latin typeface="+mj-ea"/>
                <a:ea typeface="+mj-ea"/>
                <a:cs typeface="Times New Roman" panose="02020603050405020304" pitchFamily="18" charset="0"/>
              </a:rPr>
              <a:t>は</a:t>
            </a:r>
            <a:r>
              <a:rPr lang="en-US" altLang="ja-JP" sz="1200" kern="100" dirty="0">
                <a:effectLst/>
                <a:latin typeface="+mj-ea"/>
                <a:ea typeface="+mj-ea"/>
                <a:cs typeface="Times New Roman" panose="02020603050405020304" pitchFamily="18" charset="0"/>
              </a:rPr>
              <a:t>CoSTR2015</a:t>
            </a:r>
            <a:r>
              <a:rPr lang="ja-JP" altLang="en-US" sz="1200" kern="100" dirty="0">
                <a:effectLst/>
                <a:latin typeface="+mj-ea"/>
                <a:ea typeface="+mj-ea"/>
                <a:cs typeface="Times New Roman" panose="02020603050405020304" pitchFamily="18" charset="0"/>
              </a:rPr>
              <a:t>と変更はありませんでした。</a:t>
            </a:r>
            <a:endParaRPr lang="en-US" altLang="ja-JP" sz="1200" kern="100" dirty="0">
              <a:effectLst/>
              <a:latin typeface="+mj-ea"/>
              <a:ea typeface="+mj-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j-ea"/>
                <a:ea typeface="+mj-ea"/>
                <a:cs typeface="Times New Roman" panose="02020603050405020304" pitchFamily="18" charset="0"/>
              </a:rPr>
              <a:t>すなわち</a:t>
            </a:r>
            <a:r>
              <a:rPr lang="en-US" altLang="ja-JP" sz="1200" kern="100" dirty="0">
                <a:effectLst/>
                <a:latin typeface="+mj-ea"/>
                <a:ea typeface="+mj-ea"/>
                <a:cs typeface="Times New Roman" panose="02020603050405020304" pitchFamily="18" charset="0"/>
              </a:rPr>
              <a:t>ILCOR</a:t>
            </a:r>
            <a:r>
              <a:rPr lang="ja-JP" altLang="en-US" sz="1200" kern="100" dirty="0">
                <a:effectLst/>
                <a:latin typeface="+mj-ea"/>
                <a:ea typeface="+mj-ea"/>
                <a:cs typeface="Times New Roman" panose="02020603050405020304" pitchFamily="18" charset="0"/>
              </a:rPr>
              <a:t>では</a:t>
            </a:r>
            <a:r>
              <a:rPr lang="en-US" altLang="ja-JP" sz="1200" kern="100" dirty="0">
                <a:effectLst/>
                <a:latin typeface="+mj-ea"/>
                <a:ea typeface="+mj-ea"/>
                <a:cs typeface="Times New Roman" panose="02020603050405020304" pitchFamily="18" charset="0"/>
              </a:rPr>
              <a:t>2015</a:t>
            </a:r>
            <a:r>
              <a:rPr lang="ja-JP" altLang="en-US" sz="1200" kern="100" dirty="0">
                <a:effectLst/>
                <a:latin typeface="+mj-ea"/>
                <a:ea typeface="+mj-ea"/>
                <a:cs typeface="Times New Roman" panose="02020603050405020304" pitchFamily="18" charset="0"/>
              </a:rPr>
              <a:t>年から救命の流れを一直線化したアルゴリズムとなっていました。</a:t>
            </a:r>
            <a:endParaRPr lang="en-US" altLang="ja-JP" sz="1200" kern="100" dirty="0">
              <a:effectLst/>
              <a:latin typeface="+mj-ea"/>
              <a:ea typeface="+mj-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j-ea"/>
                <a:ea typeface="+mj-ea"/>
                <a:cs typeface="Times New Roman" panose="02020603050405020304" pitchFamily="18" charset="0"/>
              </a:rPr>
              <a:t>このため</a:t>
            </a:r>
            <a:r>
              <a:rPr lang="en-US" altLang="ja-JP" sz="1200" kern="100" dirty="0">
                <a:effectLst/>
                <a:latin typeface="+mj-ea"/>
                <a:ea typeface="+mj-ea"/>
                <a:cs typeface="Times New Roman" panose="02020603050405020304" pitchFamily="18" charset="0"/>
              </a:rPr>
              <a:t>2020</a:t>
            </a:r>
            <a:r>
              <a:rPr lang="ja-JP" altLang="en-US" sz="1200" kern="100" dirty="0">
                <a:effectLst/>
                <a:latin typeface="+mj-ea"/>
                <a:ea typeface="+mj-ea"/>
                <a:cs typeface="Times New Roman" panose="02020603050405020304" pitchFamily="18" charset="0"/>
              </a:rPr>
              <a:t>年のアルゴリズムより日本版もそれにあわせることとしました。</a:t>
            </a:r>
            <a:endParaRPr kumimoji="1" lang="ja-JP" altLang="en-US" dirty="0">
              <a:latin typeface="+mj-ea"/>
              <a:ea typeface="+mj-ea"/>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16</a:t>
            </a:fld>
            <a:endParaRPr kumimoji="1" lang="ja-JP" altLang="en-US"/>
          </a:p>
        </p:txBody>
      </p:sp>
    </p:spTree>
    <p:extLst>
      <p:ext uri="{BB962C8B-B14F-4D97-AF65-F5344CB8AC3E}">
        <p14:creationId xmlns:p14="http://schemas.microsoft.com/office/powerpoint/2010/main" val="50943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a:solidFill>
                  <a:schemeClr val="tx1"/>
                </a:solidFill>
                <a:latin typeface="+mj-ea"/>
                <a:ea typeface="+mj-ea"/>
              </a:rPr>
              <a:t>2</a:t>
            </a:r>
            <a:r>
              <a:rPr lang="ja-JP" altLang="en-US" sz="1200" dirty="0">
                <a:solidFill>
                  <a:schemeClr val="tx1"/>
                </a:solidFill>
                <a:latin typeface="+mj-ea"/>
                <a:ea typeface="+mj-ea"/>
              </a:rPr>
              <a:t>、</a:t>
            </a:r>
            <a:r>
              <a:rPr lang="ja-JP" altLang="ja-JP" sz="1200" dirty="0">
                <a:solidFill>
                  <a:schemeClr val="tx1"/>
                </a:solidFill>
                <a:latin typeface="+mj-ea"/>
                <a:ea typeface="+mj-ea"/>
              </a:rPr>
              <a:t>出生前のステップとしてブリーフィングの表記の追加</a:t>
            </a:r>
            <a:endParaRPr kumimoji="1" lang="ja-JP" altLang="en-US" dirty="0">
              <a:solidFill>
                <a:schemeClr val="tx1"/>
              </a:solidFill>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17</a:t>
            </a:fld>
            <a:endParaRPr kumimoji="1" lang="ja-JP" altLang="en-US"/>
          </a:p>
        </p:txBody>
      </p:sp>
    </p:spTree>
    <p:extLst>
      <p:ext uri="{BB962C8B-B14F-4D97-AF65-F5344CB8AC3E}">
        <p14:creationId xmlns:p14="http://schemas.microsoft.com/office/powerpoint/2010/main" val="1697342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200" kern="100" dirty="0">
                <a:effectLst/>
                <a:latin typeface="+mn-ea"/>
                <a:ea typeface="+mn-ea"/>
                <a:cs typeface="Times New Roman" panose="02020603050405020304" pitchFamily="18" charset="0"/>
              </a:rPr>
              <a:t>2015</a:t>
            </a:r>
            <a:r>
              <a:rPr lang="ja-JP" altLang="en-US" sz="1200" kern="100" dirty="0">
                <a:effectLst/>
                <a:latin typeface="+mn-ea"/>
                <a:ea typeface="+mn-ea"/>
                <a:cs typeface="Times New Roman" panose="02020603050405020304" pitchFamily="18" charset="0"/>
              </a:rPr>
              <a:t>年</a:t>
            </a:r>
            <a:r>
              <a:rPr lang="ja-JP" altLang="ja-JP" sz="1200" kern="100" dirty="0">
                <a:effectLst/>
                <a:latin typeface="+mn-ea"/>
                <a:ea typeface="+mn-ea"/>
                <a:cs typeface="Times New Roman" panose="02020603050405020304" pitchFamily="18" charset="0"/>
              </a:rPr>
              <a:t>は</a:t>
            </a:r>
            <a:r>
              <a:rPr lang="ja-JP" altLang="en-US" sz="1200" kern="100" dirty="0">
                <a:effectLst/>
                <a:latin typeface="+mn-ea"/>
                <a:ea typeface="+mn-ea"/>
                <a:cs typeface="Times New Roman" panose="02020603050405020304" pitchFamily="18" charset="0"/>
              </a:rPr>
              <a:t>出生直後のチェックポイント</a:t>
            </a:r>
            <a:r>
              <a:rPr lang="ja-JP" altLang="ja-JP" sz="1200" kern="100" dirty="0">
                <a:effectLst/>
                <a:latin typeface="+mn-ea"/>
                <a:ea typeface="+mn-ea"/>
                <a:cs typeface="Times New Roman" panose="02020603050405020304" pitchFamily="18" charset="0"/>
              </a:rPr>
              <a:t>から始まっていましたが、</a:t>
            </a:r>
            <a:endParaRPr lang="en-US" altLang="ja-JP" sz="1200" kern="100" dirty="0">
              <a:effectLst/>
              <a:latin typeface="+mn-ea"/>
              <a:ea typeface="+mn-ea"/>
              <a:cs typeface="Times New Roman" panose="02020603050405020304" pitchFamily="18" charset="0"/>
            </a:endParaRPr>
          </a:p>
          <a:p>
            <a:pPr algn="just"/>
            <a:r>
              <a:rPr lang="en-US" altLang="ja-JP" sz="1200" kern="100" dirty="0">
                <a:effectLst/>
                <a:latin typeface="+mn-ea"/>
                <a:ea typeface="+mn-ea"/>
                <a:cs typeface="Times New Roman" panose="02020603050405020304" pitchFamily="18" charset="0"/>
              </a:rPr>
              <a:t>2020</a:t>
            </a:r>
            <a:r>
              <a:rPr lang="ja-JP" altLang="en-US" sz="1200" kern="100" dirty="0">
                <a:effectLst/>
                <a:latin typeface="+mn-ea"/>
                <a:ea typeface="+mn-ea"/>
                <a:cs typeface="Times New Roman" panose="02020603050405020304" pitchFamily="18" charset="0"/>
              </a:rPr>
              <a:t>年より、</a:t>
            </a:r>
            <a:r>
              <a:rPr lang="ja-JP" altLang="ja-JP" sz="1200" kern="100" dirty="0">
                <a:effectLst/>
                <a:latin typeface="+mn-ea"/>
                <a:ea typeface="+mn-ea"/>
                <a:cs typeface="Times New Roman" panose="02020603050405020304" pitchFamily="18" charset="0"/>
              </a:rPr>
              <a:t>その上にチームメンバーによるブリーフィング、感染予防</a:t>
            </a:r>
            <a:r>
              <a:rPr lang="ja-JP" altLang="en-US" sz="1200" kern="100" dirty="0">
                <a:effectLst/>
                <a:latin typeface="+mn-ea"/>
                <a:ea typeface="+mn-ea"/>
                <a:cs typeface="Times New Roman" panose="02020603050405020304" pitchFamily="18" charset="0"/>
              </a:rPr>
              <a:t>、</a:t>
            </a:r>
            <a:r>
              <a:rPr lang="ja-JP" altLang="ja-JP" sz="1200" kern="100" dirty="0">
                <a:effectLst/>
                <a:latin typeface="+mn-ea"/>
                <a:ea typeface="+mn-ea"/>
                <a:cs typeface="Times New Roman" panose="02020603050405020304" pitchFamily="18" charset="0"/>
              </a:rPr>
              <a:t>物品の確認</a:t>
            </a:r>
            <a:r>
              <a:rPr lang="ja-JP" altLang="en-US" sz="1200" kern="100" dirty="0">
                <a:effectLst/>
                <a:latin typeface="+mn-ea"/>
                <a:ea typeface="+mn-ea"/>
                <a:cs typeface="Times New Roman" panose="02020603050405020304" pitchFamily="18" charset="0"/>
              </a:rPr>
              <a:t>が加わり、</a:t>
            </a:r>
            <a:endParaRPr lang="en-US" altLang="ja-JP" sz="1200" kern="100" dirty="0">
              <a:effectLst/>
              <a:latin typeface="+mn-ea"/>
              <a:ea typeface="+mn-ea"/>
              <a:cs typeface="Times New Roman" panose="02020603050405020304" pitchFamily="18" charset="0"/>
            </a:endParaRPr>
          </a:p>
          <a:p>
            <a:pPr algn="just"/>
            <a:r>
              <a:rPr lang="ja-JP" altLang="en-US" sz="1200" kern="100" dirty="0">
                <a:effectLst/>
                <a:latin typeface="+mn-ea"/>
                <a:ea typeface="+mn-ea"/>
                <a:cs typeface="Times New Roman" panose="02020603050405020304" pitchFamily="18" charset="0"/>
              </a:rPr>
              <a:t>出生を経て、</a:t>
            </a:r>
            <a:r>
              <a:rPr lang="ja-JP" altLang="ja-JP" sz="1200" kern="100" dirty="0">
                <a:effectLst/>
                <a:latin typeface="+mn-ea"/>
                <a:ea typeface="+mn-ea"/>
                <a:cs typeface="Times New Roman" panose="02020603050405020304" pitchFamily="18" charset="0"/>
              </a:rPr>
              <a:t>出生</a:t>
            </a:r>
            <a:r>
              <a:rPr lang="ja-JP" altLang="en-US" sz="1200" kern="100" dirty="0">
                <a:effectLst/>
                <a:latin typeface="+mn-ea"/>
                <a:ea typeface="+mn-ea"/>
                <a:cs typeface="Times New Roman" panose="02020603050405020304" pitchFamily="18" charset="0"/>
              </a:rPr>
              <a:t>後の</a:t>
            </a:r>
            <a:r>
              <a:rPr lang="ja-JP" altLang="ja-JP" sz="1200" kern="100" dirty="0">
                <a:effectLst/>
                <a:latin typeface="+mn-ea"/>
                <a:ea typeface="+mn-ea"/>
                <a:cs typeface="Times New Roman" panose="02020603050405020304" pitchFamily="18" charset="0"/>
              </a:rPr>
              <a:t>チェックポイントに入るという形に</a:t>
            </a:r>
            <a:r>
              <a:rPr lang="ja-JP" altLang="en-US" sz="1200" kern="100" dirty="0">
                <a:effectLst/>
                <a:latin typeface="+mn-ea"/>
                <a:ea typeface="+mn-ea"/>
                <a:cs typeface="Times New Roman" panose="02020603050405020304" pitchFamily="18" charset="0"/>
              </a:rPr>
              <a:t>なりました</a:t>
            </a:r>
            <a:r>
              <a:rPr lang="ja-JP" altLang="ja-JP" sz="1200" kern="100" dirty="0">
                <a:effectLst/>
                <a:latin typeface="+mn-ea"/>
                <a:ea typeface="+mn-ea"/>
                <a:cs typeface="Times New Roman" panose="02020603050405020304" pitchFamily="18" charset="0"/>
              </a:rPr>
              <a:t>。</a:t>
            </a:r>
            <a:endParaRPr lang="en-US" altLang="ja-JP" sz="1200" kern="100" dirty="0">
              <a:effectLst/>
              <a:latin typeface="+mn-ea"/>
              <a:ea typeface="+mn-ea"/>
              <a:cs typeface="Times New Roman" panose="02020603050405020304" pitchFamily="18" charset="0"/>
            </a:endParaRPr>
          </a:p>
          <a:p>
            <a:pPr algn="just"/>
            <a:endParaRPr lang="en-US" altLang="ja-JP" sz="1200" kern="100" dirty="0">
              <a:effectLst/>
              <a:latin typeface="+mn-ea"/>
              <a:ea typeface="+mn-ea"/>
              <a:cs typeface="Times New Roman" panose="02020603050405020304" pitchFamily="18" charset="0"/>
            </a:endParaRPr>
          </a:p>
          <a:p>
            <a:pPr algn="just"/>
            <a:r>
              <a:rPr lang="ja-JP" altLang="en-US" sz="1200" kern="100" dirty="0">
                <a:effectLst/>
                <a:latin typeface="+mn-ea"/>
                <a:ea typeface="+mn-ea"/>
                <a:cs typeface="Times New Roman" panose="02020603050405020304" pitchFamily="18" charset="0"/>
              </a:rPr>
              <a:t>新型</a:t>
            </a:r>
            <a:r>
              <a:rPr lang="ja-JP" altLang="ja-JP" sz="1200" kern="100" dirty="0">
                <a:effectLst/>
                <a:latin typeface="+mn-ea"/>
                <a:ea typeface="+mn-ea"/>
                <a:cs typeface="Times New Roman" panose="02020603050405020304" pitchFamily="18" charset="0"/>
              </a:rPr>
              <a:t>コロナ</a:t>
            </a:r>
            <a:r>
              <a:rPr lang="ja-JP" altLang="en-US" sz="1200" kern="100" dirty="0">
                <a:effectLst/>
                <a:latin typeface="+mn-ea"/>
                <a:ea typeface="+mn-ea"/>
                <a:cs typeface="Times New Roman" panose="02020603050405020304" pitchFamily="18" charset="0"/>
              </a:rPr>
              <a:t>ウィルス</a:t>
            </a:r>
            <a:r>
              <a:rPr lang="ja-JP" altLang="ja-JP" sz="1200" kern="100" dirty="0">
                <a:effectLst/>
                <a:latin typeface="+mn-ea"/>
                <a:ea typeface="+mn-ea"/>
                <a:cs typeface="Times New Roman" panose="02020603050405020304" pitchFamily="18" charset="0"/>
              </a:rPr>
              <a:t>の影響</a:t>
            </a:r>
            <a:r>
              <a:rPr lang="ja-JP" altLang="en-US" sz="1200" kern="100" dirty="0">
                <a:effectLst/>
                <a:latin typeface="+mn-ea"/>
                <a:ea typeface="+mn-ea"/>
                <a:cs typeface="Times New Roman" panose="02020603050405020304" pitchFamily="18" charset="0"/>
              </a:rPr>
              <a:t>により</a:t>
            </a:r>
            <a:r>
              <a:rPr lang="ja-JP" altLang="ja-JP" sz="1200" kern="100" dirty="0">
                <a:effectLst/>
                <a:latin typeface="+mn-ea"/>
                <a:ea typeface="+mn-ea"/>
                <a:cs typeface="Times New Roman" panose="02020603050405020304" pitchFamily="18" charset="0"/>
              </a:rPr>
              <a:t>飛沫感染予防</a:t>
            </a:r>
            <a:r>
              <a:rPr lang="ja-JP" altLang="en-US" sz="1200" kern="100" dirty="0">
                <a:effectLst/>
                <a:latin typeface="+mn-ea"/>
                <a:ea typeface="+mn-ea"/>
                <a:cs typeface="Times New Roman" panose="02020603050405020304" pitchFamily="18" charset="0"/>
              </a:rPr>
              <a:t>を</a:t>
            </a:r>
            <a:r>
              <a:rPr lang="ja-JP" altLang="ja-JP" sz="1200" kern="100" dirty="0">
                <a:effectLst/>
                <a:latin typeface="+mn-ea"/>
                <a:ea typeface="+mn-ea"/>
                <a:cs typeface="Times New Roman" panose="02020603050405020304" pitchFamily="18" charset="0"/>
              </a:rPr>
              <a:t>含め</a:t>
            </a:r>
            <a:r>
              <a:rPr lang="ja-JP" altLang="en-US" sz="1200" kern="100" dirty="0">
                <a:effectLst/>
                <a:latin typeface="+mn-ea"/>
                <a:ea typeface="+mn-ea"/>
                <a:cs typeface="Times New Roman" panose="02020603050405020304" pitchFamily="18" charset="0"/>
              </a:rPr>
              <a:t>感染対策を</a:t>
            </a:r>
            <a:r>
              <a:rPr lang="ja-JP" altLang="en-US" sz="1200" dirty="0">
                <a:effectLst/>
                <a:latin typeface="+mn-ea"/>
                <a:ea typeface="+mn-ea"/>
                <a:cs typeface="Times New Roman" panose="02020603050405020304" pitchFamily="18" charset="0"/>
              </a:rPr>
              <a:t>行うことが重要となります。</a:t>
            </a:r>
            <a:endParaRPr lang="en-US" altLang="ja-JP" sz="1200" dirty="0">
              <a:effectLst/>
              <a:latin typeface="+mn-ea"/>
              <a:ea typeface="+mn-ea"/>
              <a:cs typeface="Times New Roman" panose="02020603050405020304" pitchFamily="18" charset="0"/>
            </a:endParaRPr>
          </a:p>
          <a:p>
            <a:pPr algn="just"/>
            <a:r>
              <a:rPr lang="ja-JP" altLang="en-US" sz="1200" dirty="0">
                <a:effectLst/>
                <a:latin typeface="+mn-ea"/>
                <a:ea typeface="+mn-ea"/>
                <a:cs typeface="Times New Roman" panose="02020603050405020304" pitchFamily="18" charset="0"/>
              </a:rPr>
              <a:t>また、重症な児の蘇生ほど個々の蘇生技術に加え、チームパフォーマンスが重要になるので</a:t>
            </a:r>
            <a:endParaRPr lang="en-US" altLang="ja-JP" sz="1200" dirty="0">
              <a:effectLst/>
              <a:latin typeface="+mn-ea"/>
              <a:ea typeface="+mn-ea"/>
              <a:cs typeface="Times New Roman" panose="02020603050405020304" pitchFamily="18" charset="0"/>
            </a:endParaRPr>
          </a:p>
          <a:p>
            <a:pPr algn="just"/>
            <a:r>
              <a:rPr lang="ja-JP" altLang="ja-JP" sz="1200" dirty="0">
                <a:effectLst/>
                <a:latin typeface="+mn-ea"/>
                <a:ea typeface="+mn-ea"/>
                <a:cs typeface="Times New Roman" panose="02020603050405020304" pitchFamily="18" charset="0"/>
              </a:rPr>
              <a:t>蘇生の担当者を決めて</a:t>
            </a:r>
            <a:r>
              <a:rPr lang="ja-JP" altLang="en-US" sz="1200" dirty="0">
                <a:effectLst/>
                <a:latin typeface="+mn-ea"/>
                <a:ea typeface="+mn-ea"/>
                <a:cs typeface="Times New Roman" panose="02020603050405020304" pitchFamily="18" charset="0"/>
              </a:rPr>
              <a:t>物品の確認を行い、しっかりブリーフィングを行ったうえで出生に立ち会うことも重要となります。</a:t>
            </a:r>
            <a:endParaRPr lang="en-US" altLang="ja-JP" sz="1200" dirty="0">
              <a:effectLst/>
              <a:latin typeface="+mn-ea"/>
              <a:ea typeface="+mn-ea"/>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18</a:t>
            </a:fld>
            <a:endParaRPr kumimoji="1" lang="ja-JP" altLang="en-US"/>
          </a:p>
        </p:txBody>
      </p:sp>
    </p:spTree>
    <p:extLst>
      <p:ext uri="{BB962C8B-B14F-4D97-AF65-F5344CB8AC3E}">
        <p14:creationId xmlns:p14="http://schemas.microsoft.com/office/powerpoint/2010/main" val="1992227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200" b="0" kern="100" dirty="0">
                <a:effectLst/>
                <a:latin typeface="+mn-ea"/>
                <a:ea typeface="+mn-ea"/>
                <a:cs typeface="Times New Roman" panose="02020603050405020304" pitchFamily="18" charset="0"/>
              </a:rPr>
              <a:t>ブリーフィング</a:t>
            </a:r>
            <a:r>
              <a:rPr lang="ja-JP" altLang="en-US" sz="1200" b="0" kern="100" dirty="0">
                <a:effectLst/>
                <a:latin typeface="+mn-ea"/>
                <a:ea typeface="+mn-ea"/>
                <a:cs typeface="Times New Roman" panose="02020603050405020304" pitchFamily="18" charset="0"/>
              </a:rPr>
              <a:t>および</a:t>
            </a:r>
            <a:r>
              <a:rPr lang="ja-JP" altLang="ja-JP" sz="1200" b="0" kern="100" dirty="0">
                <a:effectLst/>
                <a:latin typeface="+mn-ea"/>
                <a:ea typeface="+mn-ea"/>
                <a:cs typeface="Times New Roman" panose="02020603050405020304" pitchFamily="18" charset="0"/>
              </a:rPr>
              <a:t>デブリーフィングに関しては</a:t>
            </a:r>
            <a:r>
              <a:rPr lang="ja-JP" altLang="en-US" sz="1200" b="0" kern="100" dirty="0">
                <a:effectLst/>
                <a:latin typeface="+mn-ea"/>
                <a:ea typeface="+mn-ea"/>
                <a:cs typeface="Times New Roman" panose="02020603050405020304" pitchFamily="18" charset="0"/>
              </a:rPr>
              <a:t>今回</a:t>
            </a:r>
            <a:r>
              <a:rPr lang="ja-JP" altLang="ja-JP" sz="1200" b="0" kern="100" dirty="0">
                <a:effectLst/>
                <a:latin typeface="+mn-ea"/>
                <a:ea typeface="+mn-ea"/>
                <a:cs typeface="Times New Roman" panose="02020603050405020304" pitchFamily="18" charset="0"/>
              </a:rPr>
              <a:t>スコーピングレビュー</a:t>
            </a:r>
            <a:r>
              <a:rPr lang="ja-JP" altLang="en-US" sz="1200" b="0" kern="100" dirty="0">
                <a:effectLst/>
                <a:latin typeface="+mn-ea"/>
                <a:ea typeface="+mn-ea"/>
                <a:cs typeface="Times New Roman" panose="02020603050405020304" pitchFamily="18" charset="0"/>
              </a:rPr>
              <a:t>で評価検討されました。</a:t>
            </a:r>
            <a:endParaRPr lang="en-US" altLang="ja-JP" sz="1200" b="0" kern="100" dirty="0">
              <a:effectLst/>
              <a:latin typeface="+mn-ea"/>
              <a:ea typeface="+mn-ea"/>
              <a:cs typeface="Times New Roman" panose="02020603050405020304" pitchFamily="18" charset="0"/>
            </a:endParaRPr>
          </a:p>
          <a:p>
            <a:pPr algn="just"/>
            <a:r>
              <a:rPr lang="ja-JP" altLang="en-US" sz="1200" b="0" kern="100" dirty="0">
                <a:effectLst/>
                <a:latin typeface="+mn-ea"/>
                <a:ea typeface="+mn-ea"/>
                <a:cs typeface="Times New Roman" panose="02020603050405020304" pitchFamily="18" charset="0"/>
              </a:rPr>
              <a:t>分娩前にブリーフィングを行い、分娩後にデブリーフィングを行うことが実践と転帰の改善につながる可能性があるか検討された結果、</a:t>
            </a:r>
            <a:endParaRPr lang="en-US" altLang="ja-JP" sz="1200" b="0" kern="100" dirty="0">
              <a:effectLst/>
              <a:latin typeface="+mn-ea"/>
              <a:ea typeface="+mn-ea"/>
              <a:cs typeface="Times New Roman" panose="02020603050405020304" pitchFamily="18" charset="0"/>
            </a:endParaRPr>
          </a:p>
          <a:p>
            <a:pPr algn="just"/>
            <a:r>
              <a:rPr lang="ja-JP" altLang="ja-JP" sz="1200" b="0" dirty="0">
                <a:latin typeface="+mn-ea"/>
                <a:ea typeface="+mn-ea"/>
              </a:rPr>
              <a:t>シミュレーション教育や臨床現場における学習として</a:t>
            </a:r>
            <a:r>
              <a:rPr lang="ja-JP" altLang="en-US" sz="1200" b="0" kern="100" dirty="0">
                <a:effectLst/>
                <a:latin typeface="+mn-ea"/>
                <a:ea typeface="+mn-ea"/>
                <a:cs typeface="Times New Roman" panose="02020603050405020304" pitchFamily="18" charset="0"/>
              </a:rPr>
              <a:t>ブリーフィングとデブリーフィングの利用を推奨することは妥当であると結論づけられました。</a:t>
            </a:r>
            <a:endParaRPr lang="en-US" altLang="ja-JP" sz="1200" b="0" kern="100" dirty="0">
              <a:effectLst/>
              <a:latin typeface="+mn-ea"/>
              <a:ea typeface="+mn-ea"/>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19</a:t>
            </a:fld>
            <a:endParaRPr kumimoji="1" lang="ja-JP" altLang="en-US"/>
          </a:p>
        </p:txBody>
      </p:sp>
    </p:spTree>
    <p:extLst>
      <p:ext uri="{BB962C8B-B14F-4D97-AF65-F5344CB8AC3E}">
        <p14:creationId xmlns:p14="http://schemas.microsoft.com/office/powerpoint/2010/main" val="3844000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Ｐゴシック" panose="020B0600070205080204" pitchFamily="50" charset="-128"/>
                <a:ea typeface="ＭＳ Ｐゴシック" panose="020B0600070205080204" pitchFamily="50" charset="-128"/>
              </a:rPr>
              <a:t>最初に新生児蘇生法を学ぶ必要性についてお話します。</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このスライドは新生児蘇生を必要とする正期産児の割合です。</a:t>
            </a:r>
            <a:endParaRPr kumimoji="1" lang="en-US" altLang="ja-JP" dirty="0">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85</a:t>
            </a:r>
            <a:r>
              <a:rPr kumimoji="1" lang="ja-JP" altLang="en-US" dirty="0">
                <a:latin typeface="ＭＳ Ｐゴシック" panose="020B0600070205080204" pitchFamily="50" charset="-128"/>
                <a:ea typeface="ＭＳ Ｐゴシック" panose="020B0600070205080204" pitchFamily="50" charset="-128"/>
              </a:rPr>
              <a:t>％の児は特別な処置を必要とせず自発呼吸が</a:t>
            </a:r>
            <a:r>
              <a:rPr kumimoji="1" lang="en-US" altLang="ja-JP" dirty="0">
                <a:latin typeface="ＭＳ Ｐゴシック" panose="020B0600070205080204" pitchFamily="50" charset="-128"/>
                <a:ea typeface="ＭＳ Ｐゴシック" panose="020B0600070205080204" pitchFamily="50" charset="-128"/>
              </a:rPr>
              <a:t>10</a:t>
            </a:r>
            <a:r>
              <a:rPr kumimoji="1" lang="ja-JP" altLang="en-US" dirty="0">
                <a:latin typeface="ＭＳ Ｐゴシック" panose="020B0600070205080204" pitchFamily="50" charset="-128"/>
                <a:ea typeface="ＭＳ Ｐゴシック" panose="020B0600070205080204" pitchFamily="50" charset="-128"/>
              </a:rPr>
              <a:t>から</a:t>
            </a:r>
            <a:r>
              <a:rPr kumimoji="1" lang="en-US" altLang="ja-JP" dirty="0">
                <a:latin typeface="ＭＳ Ｐゴシック" panose="020B0600070205080204" pitchFamily="50" charset="-128"/>
                <a:ea typeface="ＭＳ Ｐゴシック" panose="020B0600070205080204" pitchFamily="50" charset="-128"/>
              </a:rPr>
              <a:t>30</a:t>
            </a:r>
            <a:r>
              <a:rPr kumimoji="1" lang="ja-JP" altLang="en-US" dirty="0">
                <a:latin typeface="ＭＳ Ｐゴシック" panose="020B0600070205080204" pitchFamily="50" charset="-128"/>
                <a:ea typeface="ＭＳ Ｐゴシック" panose="020B0600070205080204" pitchFamily="50" charset="-128"/>
              </a:rPr>
              <a:t>秒の間に出現します。</a:t>
            </a:r>
            <a:endParaRPr kumimoji="1" lang="en-US" altLang="ja-JP" dirty="0">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10</a:t>
            </a:r>
            <a:r>
              <a:rPr kumimoji="1" lang="ja-JP" altLang="en-US" dirty="0">
                <a:latin typeface="ＭＳ Ｐゴシック" panose="020B0600070205080204" pitchFamily="50" charset="-128"/>
                <a:ea typeface="ＭＳ Ｐゴシック" panose="020B0600070205080204" pitchFamily="50" charset="-128"/>
              </a:rPr>
              <a:t>％は簡単な蘇生の初期処置で自発呼吸が出現します。</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ここが成人、小児と大きく異なる点です。</a:t>
            </a:r>
            <a:endParaRPr kumimoji="1" lang="en-US" altLang="ja-JP" dirty="0">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5</a:t>
            </a:r>
            <a:r>
              <a:rPr kumimoji="1" lang="ja-JP" altLang="en-US" dirty="0">
                <a:latin typeface="ＭＳ Ｐゴシック" panose="020B0600070205080204" pitchFamily="50" charset="-128"/>
                <a:ea typeface="ＭＳ Ｐゴシック" panose="020B0600070205080204" pitchFamily="50" charset="-128"/>
              </a:rPr>
              <a:t>％が人工呼吸で、</a:t>
            </a:r>
            <a:endParaRPr kumimoji="1" lang="en-US" altLang="ja-JP" dirty="0">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2</a:t>
            </a:r>
            <a:r>
              <a:rPr kumimoji="1" lang="ja-JP" altLang="en-US" dirty="0">
                <a:latin typeface="ＭＳ Ｐゴシック" panose="020B0600070205080204" pitchFamily="50" charset="-128"/>
                <a:ea typeface="ＭＳ Ｐゴシック" panose="020B0600070205080204" pitchFamily="50" charset="-128"/>
              </a:rPr>
              <a:t>％が挿管したうえでの人工呼吸を必要とします。</a:t>
            </a:r>
            <a:endParaRPr kumimoji="1" lang="en-US" altLang="ja-JP" dirty="0">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0.1</a:t>
            </a:r>
            <a:r>
              <a:rPr kumimoji="1" lang="ja-JP" altLang="en-US" dirty="0">
                <a:latin typeface="ＭＳ Ｐゴシック" panose="020B0600070205080204" pitchFamily="50" charset="-128"/>
                <a:ea typeface="ＭＳ Ｐゴシック" panose="020B0600070205080204" pitchFamily="50" charset="-128"/>
              </a:rPr>
              <a:t>％が人工呼吸と胸骨圧迫の連動を必要とします。</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人工呼吸と胸骨圧迫に加え薬物投与を必要とする新生児はわずか</a:t>
            </a:r>
            <a:r>
              <a:rPr kumimoji="1" lang="en-US" altLang="ja-JP" dirty="0">
                <a:latin typeface="ＭＳ Ｐゴシック" panose="020B0600070205080204" pitchFamily="50" charset="-128"/>
                <a:ea typeface="ＭＳ Ｐゴシック" panose="020B0600070205080204" pitchFamily="50" charset="-128"/>
              </a:rPr>
              <a:t>0.05</a:t>
            </a:r>
            <a:r>
              <a:rPr kumimoji="1" lang="ja-JP" altLang="en-US" dirty="0">
                <a:latin typeface="ＭＳ Ｐゴシック" panose="020B0600070205080204" pitchFamily="50" charset="-128"/>
                <a:ea typeface="ＭＳ Ｐゴシック" panose="020B0600070205080204" pitchFamily="50" charset="-128"/>
              </a:rPr>
              <a:t>％です。</a:t>
            </a:r>
            <a:endParaRPr kumimoji="1" lang="en-US" altLang="ja-JP" dirty="0">
              <a:latin typeface="ＭＳ Ｐゴシック" panose="020B0600070205080204" pitchFamily="50" charset="-128"/>
              <a:ea typeface="ＭＳ Ｐゴシック" panose="020B060007020508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2</a:t>
            </a:fld>
            <a:endParaRPr kumimoji="1" lang="ja-JP" altLang="en-US"/>
          </a:p>
        </p:txBody>
      </p:sp>
    </p:spTree>
    <p:extLst>
      <p:ext uri="{BB962C8B-B14F-4D97-AF65-F5344CB8AC3E}">
        <p14:creationId xmlns:p14="http://schemas.microsoft.com/office/powerpoint/2010/main" val="3823329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latin typeface="+mj-ea"/>
                <a:ea typeface="+mj-ea"/>
              </a:rPr>
              <a:t>3</a:t>
            </a:r>
            <a:r>
              <a:rPr lang="ja-JP" altLang="en-US" sz="1200" dirty="0">
                <a:solidFill>
                  <a:schemeClr val="tx1"/>
                </a:solidFill>
                <a:latin typeface="+mj-ea"/>
                <a:ea typeface="+mj-ea"/>
              </a:rPr>
              <a:t>、</a:t>
            </a:r>
            <a:r>
              <a:rPr lang="ja-JP" altLang="ja-JP" sz="1200" dirty="0">
                <a:solidFill>
                  <a:schemeClr val="tx1"/>
                </a:solidFill>
                <a:latin typeface="+mj-ea"/>
                <a:ea typeface="+mj-ea"/>
              </a:rPr>
              <a:t>人工呼吸に引き続く胸骨圧迫時の</a:t>
            </a:r>
            <a:r>
              <a:rPr lang="en-US" altLang="ja-JP" sz="1200" dirty="0">
                <a:solidFill>
                  <a:schemeClr val="tx1"/>
                </a:solidFill>
                <a:latin typeface="+mj-ea"/>
                <a:ea typeface="+mj-ea"/>
              </a:rPr>
              <a:t>『</a:t>
            </a:r>
            <a:r>
              <a:rPr lang="ja-JP" altLang="en-US" sz="1200" dirty="0">
                <a:solidFill>
                  <a:schemeClr val="tx1"/>
                </a:solidFill>
                <a:latin typeface="+mj-ea"/>
                <a:ea typeface="+mj-ea"/>
              </a:rPr>
              <a:t>＋酸素</a:t>
            </a:r>
            <a:r>
              <a:rPr lang="en-US" altLang="ja-JP" sz="1200" dirty="0">
                <a:solidFill>
                  <a:schemeClr val="tx1"/>
                </a:solidFill>
                <a:latin typeface="+mj-ea"/>
                <a:ea typeface="+mj-ea"/>
              </a:rPr>
              <a:t>』</a:t>
            </a:r>
            <a:r>
              <a:rPr lang="ja-JP" altLang="ja-JP" sz="1200" dirty="0">
                <a:solidFill>
                  <a:schemeClr val="tx1"/>
                </a:solidFill>
                <a:latin typeface="+mj-ea"/>
                <a:ea typeface="+mj-ea"/>
              </a:rPr>
              <a:t>の表記の追加</a:t>
            </a:r>
          </a:p>
          <a:p>
            <a:endParaRPr kumimoji="1" lang="ja-JP" altLang="en-US" dirty="0"/>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20</a:t>
            </a:fld>
            <a:endParaRPr kumimoji="1" lang="ja-JP" altLang="en-US"/>
          </a:p>
        </p:txBody>
      </p:sp>
    </p:spTree>
    <p:extLst>
      <p:ext uri="{BB962C8B-B14F-4D97-AF65-F5344CB8AC3E}">
        <p14:creationId xmlns:p14="http://schemas.microsoft.com/office/powerpoint/2010/main" val="2446036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有効な人工呼吸を</a:t>
            </a:r>
            <a:r>
              <a:rPr lang="en-US" altLang="ja-JP" sz="1200" kern="100" dirty="0">
                <a:effectLst/>
                <a:latin typeface="+mn-ea"/>
                <a:ea typeface="+mn-ea"/>
                <a:cs typeface="Times New Roman" panose="02020603050405020304" pitchFamily="18" charset="0"/>
              </a:rPr>
              <a:t>30</a:t>
            </a:r>
            <a:r>
              <a:rPr lang="ja-JP" altLang="en-US" sz="1200" kern="100" dirty="0">
                <a:effectLst/>
                <a:latin typeface="+mn-ea"/>
                <a:ea typeface="+mn-ea"/>
                <a:cs typeface="Times New Roman" panose="02020603050405020304" pitchFamily="18" charset="0"/>
              </a:rPr>
              <a:t>秒行ったのち、心拍が</a:t>
            </a:r>
            <a:r>
              <a:rPr lang="en-US" altLang="ja-JP" sz="1200" kern="100" dirty="0">
                <a:effectLst/>
                <a:latin typeface="+mn-ea"/>
                <a:ea typeface="+mn-ea"/>
                <a:cs typeface="Times New Roman" panose="02020603050405020304" pitchFamily="18" charset="0"/>
              </a:rPr>
              <a:t>60/</a:t>
            </a:r>
            <a:r>
              <a:rPr lang="ja-JP" altLang="en-US" sz="1200" kern="100" dirty="0">
                <a:effectLst/>
                <a:latin typeface="+mn-ea"/>
                <a:ea typeface="+mn-ea"/>
                <a:cs typeface="Times New Roman" panose="02020603050405020304" pitchFamily="18" charset="0"/>
              </a:rPr>
              <a:t>分未満であれば人工呼吸に加え胸骨圧迫を開始します。</a:t>
            </a:r>
            <a:endParaRPr lang="en-US" altLang="ja-JP" sz="1200" kern="100" dirty="0">
              <a:effectLst/>
              <a:latin typeface="+mn-ea"/>
              <a:ea typeface="+mn-ea"/>
              <a:cs typeface="Times New Roman" panose="02020603050405020304" pitchFamily="18" charset="0"/>
            </a:endParaRPr>
          </a:p>
          <a:p>
            <a:pPr algn="just"/>
            <a:r>
              <a:rPr lang="ja-JP" altLang="ja-JP" sz="1200" kern="100" dirty="0">
                <a:effectLst/>
                <a:latin typeface="+mn-ea"/>
                <a:ea typeface="+mn-ea"/>
                <a:cs typeface="Times New Roman" panose="02020603050405020304" pitchFamily="18" charset="0"/>
              </a:rPr>
              <a:t>胸骨圧迫</a:t>
            </a:r>
            <a:r>
              <a:rPr lang="ja-JP" altLang="en-US" sz="1200" kern="100" dirty="0">
                <a:effectLst/>
                <a:latin typeface="+mn-ea"/>
                <a:ea typeface="+mn-ea"/>
                <a:cs typeface="Times New Roman" panose="02020603050405020304" pitchFamily="18" charset="0"/>
              </a:rPr>
              <a:t>の際には</a:t>
            </a:r>
            <a:r>
              <a:rPr lang="ja-JP" altLang="ja-JP" sz="1200" kern="100" dirty="0">
                <a:effectLst/>
                <a:latin typeface="+mn-ea"/>
                <a:ea typeface="+mn-ea"/>
                <a:cs typeface="Times New Roman" panose="02020603050405020304" pitchFamily="18" charset="0"/>
              </a:rPr>
              <a:t>酸素投与</a:t>
            </a:r>
            <a:r>
              <a:rPr lang="ja-JP" altLang="en-US" sz="1200" kern="100" dirty="0">
                <a:effectLst/>
                <a:latin typeface="+mn-ea"/>
                <a:ea typeface="+mn-ea"/>
                <a:cs typeface="Times New Roman" panose="02020603050405020304" pitchFamily="18" charset="0"/>
              </a:rPr>
              <a:t>が必要となります。これは</a:t>
            </a:r>
            <a:r>
              <a:rPr lang="en-US" altLang="ja-JP" sz="1200" kern="100" dirty="0">
                <a:effectLst/>
                <a:latin typeface="+mn-ea"/>
                <a:ea typeface="+mn-ea"/>
                <a:cs typeface="Times New Roman" panose="02020603050405020304" pitchFamily="18" charset="0"/>
              </a:rPr>
              <a:t>2015</a:t>
            </a:r>
            <a:r>
              <a:rPr lang="ja-JP" altLang="en-US" sz="1200" kern="100" dirty="0">
                <a:effectLst/>
                <a:latin typeface="+mn-ea"/>
                <a:ea typeface="+mn-ea"/>
                <a:cs typeface="Times New Roman" panose="02020603050405020304" pitchFamily="18" charset="0"/>
              </a:rPr>
              <a:t>年と変更はありませんが、</a:t>
            </a:r>
            <a:endParaRPr lang="en-US" altLang="ja-JP" sz="1200" kern="100" dirty="0">
              <a:effectLst/>
              <a:latin typeface="+mn-ea"/>
              <a:ea typeface="+mn-ea"/>
              <a:cs typeface="Times New Roman" panose="02020603050405020304" pitchFamily="18" charset="0"/>
            </a:endParaRPr>
          </a:p>
          <a:p>
            <a:pPr algn="just"/>
            <a:r>
              <a:rPr lang="ja-JP" altLang="en-US" sz="1200" kern="100" dirty="0">
                <a:effectLst/>
                <a:latin typeface="+mn-ea"/>
                <a:ea typeface="+mn-ea"/>
                <a:cs typeface="Times New Roman" panose="02020603050405020304" pitchFamily="18" charset="0"/>
              </a:rPr>
              <a:t>アルゴリズム上に酸素投与の表記が加わりました。</a:t>
            </a:r>
            <a:endParaRPr lang="en-US" altLang="ja-JP" sz="1200" kern="100" dirty="0">
              <a:effectLst/>
              <a:latin typeface="+mn-ea"/>
              <a:ea typeface="+mn-ea"/>
              <a:cs typeface="Times New Roman" panose="02020603050405020304" pitchFamily="18" charset="0"/>
            </a:endParaRPr>
          </a:p>
          <a:p>
            <a:pPr algn="just"/>
            <a:r>
              <a:rPr lang="ja-JP" altLang="en-US" sz="1200" kern="100" dirty="0">
                <a:effectLst/>
                <a:latin typeface="+mn-ea"/>
                <a:ea typeface="+mn-ea"/>
                <a:cs typeface="Times New Roman" panose="02020603050405020304" pitchFamily="18" charset="0"/>
              </a:rPr>
              <a:t>講習会のシナリオ実習の際に、</a:t>
            </a:r>
            <a:r>
              <a:rPr lang="ja-JP" altLang="ja-JP" sz="1200" kern="100" dirty="0">
                <a:effectLst/>
                <a:latin typeface="+mn-ea"/>
                <a:ea typeface="+mn-ea"/>
                <a:cs typeface="Times New Roman" panose="02020603050405020304" pitchFamily="18" charset="0"/>
              </a:rPr>
              <a:t>胸骨圧迫</a:t>
            </a:r>
            <a:r>
              <a:rPr lang="ja-JP" altLang="en-US" sz="1200" kern="100" dirty="0">
                <a:effectLst/>
                <a:latin typeface="+mn-ea"/>
                <a:ea typeface="+mn-ea"/>
                <a:cs typeface="Times New Roman" panose="02020603050405020304" pitchFamily="18" charset="0"/>
              </a:rPr>
              <a:t>の時に</a:t>
            </a:r>
            <a:r>
              <a:rPr lang="ja-JP" altLang="ja-JP" sz="1200" kern="100" dirty="0">
                <a:effectLst/>
                <a:latin typeface="+mn-ea"/>
                <a:ea typeface="+mn-ea"/>
                <a:cs typeface="Times New Roman" panose="02020603050405020304" pitchFamily="18" charset="0"/>
              </a:rPr>
              <a:t>酸素をあげるということが</a:t>
            </a:r>
            <a:r>
              <a:rPr lang="ja-JP" altLang="en-US" sz="1200" kern="100" dirty="0">
                <a:effectLst/>
                <a:latin typeface="+mn-ea"/>
                <a:ea typeface="+mn-ea"/>
                <a:cs typeface="Times New Roman" panose="02020603050405020304" pitchFamily="18" charset="0"/>
              </a:rPr>
              <a:t>抜けてしまうことが多いため、</a:t>
            </a:r>
            <a:r>
              <a:rPr lang="ja-JP" altLang="ja-JP" sz="1200" kern="100" dirty="0">
                <a:effectLst/>
                <a:latin typeface="+mn-ea"/>
                <a:ea typeface="+mn-ea"/>
                <a:cs typeface="Times New Roman" panose="02020603050405020304" pitchFamily="18" charset="0"/>
              </a:rPr>
              <a:t>常に意識</a:t>
            </a:r>
            <a:r>
              <a:rPr lang="ja-JP" altLang="en-US" sz="1200" kern="100" dirty="0">
                <a:effectLst/>
                <a:latin typeface="+mn-ea"/>
                <a:ea typeface="+mn-ea"/>
                <a:cs typeface="Times New Roman" panose="02020603050405020304" pitchFamily="18" charset="0"/>
              </a:rPr>
              <a:t>できるように</a:t>
            </a:r>
            <a:r>
              <a:rPr lang="ja-JP" altLang="ja-JP" sz="1200" kern="100" dirty="0">
                <a:effectLst/>
                <a:latin typeface="+mn-ea"/>
                <a:ea typeface="+mn-ea"/>
                <a:cs typeface="Times New Roman" panose="02020603050405020304" pitchFamily="18" charset="0"/>
              </a:rPr>
              <a:t>アルゴリズム</a:t>
            </a:r>
            <a:r>
              <a:rPr lang="ja-JP" altLang="en-US" sz="1200" kern="100" dirty="0">
                <a:effectLst/>
                <a:latin typeface="+mn-ea"/>
                <a:ea typeface="+mn-ea"/>
                <a:cs typeface="Times New Roman" panose="02020603050405020304" pitchFamily="18" charset="0"/>
              </a:rPr>
              <a:t>内に記載しました。</a:t>
            </a:r>
            <a:endParaRPr kumimoji="1" lang="ja-JP" altLang="en-US" sz="1200" dirty="0">
              <a:latin typeface="+mn-ea"/>
              <a:ea typeface="+mn-ea"/>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21</a:t>
            </a:fld>
            <a:endParaRPr kumimoji="1" lang="ja-JP" altLang="en-US"/>
          </a:p>
        </p:txBody>
      </p:sp>
    </p:spTree>
    <p:extLst>
      <p:ext uri="{BB962C8B-B14F-4D97-AF65-F5344CB8AC3E}">
        <p14:creationId xmlns:p14="http://schemas.microsoft.com/office/powerpoint/2010/main" val="2740551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a:solidFill>
                  <a:schemeClr val="tx1"/>
                </a:solidFill>
                <a:latin typeface="+mj-ea"/>
                <a:ea typeface="+mj-ea"/>
              </a:rPr>
              <a:t>4</a:t>
            </a:r>
            <a:r>
              <a:rPr lang="ja-JP" altLang="en-US" sz="1200" dirty="0">
                <a:solidFill>
                  <a:schemeClr val="tx1"/>
                </a:solidFill>
                <a:latin typeface="+mj-ea"/>
                <a:ea typeface="+mj-ea"/>
              </a:rPr>
              <a:t>、</a:t>
            </a:r>
            <a:r>
              <a:rPr lang="ja-JP" altLang="ja-JP" sz="1200" dirty="0">
                <a:solidFill>
                  <a:schemeClr val="tx1"/>
                </a:solidFill>
                <a:latin typeface="+mj-ea"/>
                <a:ea typeface="+mj-ea"/>
              </a:rPr>
              <a:t>アドレナリン投与の優先順位から独立した表記</a:t>
            </a:r>
            <a:r>
              <a:rPr lang="ja-JP" altLang="en-US" sz="1200" dirty="0">
                <a:solidFill>
                  <a:schemeClr val="tx1"/>
                </a:solidFill>
                <a:latin typeface="+mj-ea"/>
                <a:ea typeface="+mj-ea"/>
              </a:rPr>
              <a:t>へ変更</a:t>
            </a:r>
            <a:endParaRPr kumimoji="1" lang="ja-JP" altLang="en-US" dirty="0">
              <a:solidFill>
                <a:schemeClr val="tx1"/>
              </a:solidFill>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22</a:t>
            </a:fld>
            <a:endParaRPr kumimoji="1" lang="ja-JP" altLang="en-US"/>
          </a:p>
        </p:txBody>
      </p:sp>
    </p:spTree>
    <p:extLst>
      <p:ext uri="{BB962C8B-B14F-4D97-AF65-F5344CB8AC3E}">
        <p14:creationId xmlns:p14="http://schemas.microsoft.com/office/powerpoint/2010/main" val="2184413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200" kern="100" dirty="0">
                <a:solidFill>
                  <a:schemeClr val="tx1"/>
                </a:solidFill>
                <a:effectLst/>
                <a:latin typeface="+mn-ea"/>
                <a:ea typeface="+mn-ea"/>
                <a:cs typeface="Times New Roman" panose="02020603050405020304" pitchFamily="18" charset="0"/>
              </a:rPr>
              <a:t>2015</a:t>
            </a:r>
            <a:r>
              <a:rPr lang="ja-JP" altLang="ja-JP" sz="1200" kern="100" dirty="0">
                <a:solidFill>
                  <a:schemeClr val="tx1"/>
                </a:solidFill>
                <a:effectLst/>
                <a:latin typeface="+mn-ea"/>
                <a:ea typeface="+mn-ea"/>
                <a:cs typeface="Times New Roman" panose="02020603050405020304" pitchFamily="18" charset="0"/>
              </a:rPr>
              <a:t>年</a:t>
            </a:r>
            <a:r>
              <a:rPr lang="ja-JP" altLang="en-US" sz="1200" kern="100" dirty="0">
                <a:solidFill>
                  <a:schemeClr val="tx1"/>
                </a:solidFill>
                <a:effectLst/>
                <a:latin typeface="+mn-ea"/>
                <a:ea typeface="+mn-ea"/>
                <a:cs typeface="Times New Roman" panose="02020603050405020304" pitchFamily="18" charset="0"/>
              </a:rPr>
              <a:t>のアルゴリズムで</a:t>
            </a:r>
            <a:r>
              <a:rPr lang="ja-JP" altLang="ja-JP" sz="1200" kern="100" dirty="0">
                <a:solidFill>
                  <a:schemeClr val="tx1"/>
                </a:solidFill>
                <a:effectLst/>
                <a:latin typeface="+mn-ea"/>
                <a:ea typeface="+mn-ea"/>
                <a:cs typeface="Times New Roman" panose="02020603050405020304" pitchFamily="18" charset="0"/>
              </a:rPr>
              <a:t>は</a:t>
            </a:r>
            <a:r>
              <a:rPr lang="ja-JP" altLang="en-US" sz="1200" kern="100" dirty="0">
                <a:solidFill>
                  <a:schemeClr val="tx1"/>
                </a:solidFill>
                <a:effectLst/>
                <a:latin typeface="+mn-ea"/>
                <a:ea typeface="+mn-ea"/>
                <a:cs typeface="Times New Roman" panose="02020603050405020304" pitchFamily="18" charset="0"/>
              </a:rPr>
              <a:t>、胸骨圧迫と人工呼吸を</a:t>
            </a:r>
            <a:r>
              <a:rPr lang="en-US" altLang="ja-JP" sz="1200" kern="100" dirty="0">
                <a:solidFill>
                  <a:schemeClr val="tx1"/>
                </a:solidFill>
                <a:effectLst/>
                <a:latin typeface="+mn-ea"/>
                <a:ea typeface="+mn-ea"/>
                <a:cs typeface="Times New Roman" panose="02020603050405020304" pitchFamily="18" charset="0"/>
              </a:rPr>
              <a:t>30</a:t>
            </a:r>
            <a:r>
              <a:rPr lang="ja-JP" altLang="en-US" sz="1200" kern="100" dirty="0">
                <a:solidFill>
                  <a:schemeClr val="tx1"/>
                </a:solidFill>
                <a:effectLst/>
                <a:latin typeface="+mn-ea"/>
                <a:ea typeface="+mn-ea"/>
                <a:cs typeface="Times New Roman" panose="02020603050405020304" pitchFamily="18" charset="0"/>
              </a:rPr>
              <a:t>秒行い、</a:t>
            </a:r>
            <a:endParaRPr lang="en-US" altLang="ja-JP" sz="1200" kern="100" dirty="0">
              <a:solidFill>
                <a:schemeClr val="tx1"/>
              </a:solidFill>
              <a:effectLst/>
              <a:latin typeface="+mn-ea"/>
              <a:ea typeface="+mn-ea"/>
              <a:cs typeface="Times New Roman" panose="02020603050405020304" pitchFamily="18" charset="0"/>
            </a:endParaRPr>
          </a:p>
          <a:p>
            <a:pPr algn="just"/>
            <a:r>
              <a:rPr lang="ja-JP" altLang="en-US" sz="1200" kern="100" dirty="0">
                <a:solidFill>
                  <a:schemeClr val="tx1"/>
                </a:solidFill>
                <a:effectLst/>
                <a:latin typeface="+mn-ea"/>
                <a:ea typeface="+mn-ea"/>
                <a:cs typeface="Times New Roman" panose="02020603050405020304" pitchFamily="18" charset="0"/>
              </a:rPr>
              <a:t>心拍の確認で</a:t>
            </a:r>
            <a:r>
              <a:rPr lang="en-US" altLang="ja-JP" sz="1200" kern="100" dirty="0">
                <a:solidFill>
                  <a:schemeClr val="tx1"/>
                </a:solidFill>
                <a:effectLst/>
                <a:latin typeface="+mn-ea"/>
                <a:ea typeface="+mn-ea"/>
                <a:cs typeface="Times New Roman" panose="02020603050405020304" pitchFamily="18" charset="0"/>
              </a:rPr>
              <a:t>60/</a:t>
            </a:r>
            <a:r>
              <a:rPr lang="ja-JP" altLang="en-US" sz="1200" kern="100" dirty="0">
                <a:solidFill>
                  <a:schemeClr val="tx1"/>
                </a:solidFill>
                <a:effectLst/>
                <a:latin typeface="+mn-ea"/>
                <a:ea typeface="+mn-ea"/>
                <a:cs typeface="Times New Roman" panose="02020603050405020304" pitchFamily="18" charset="0"/>
              </a:rPr>
              <a:t>分未満であったとき、</a:t>
            </a:r>
            <a:r>
              <a:rPr lang="ja-JP" altLang="ja-JP" sz="1200" kern="100" dirty="0">
                <a:solidFill>
                  <a:schemeClr val="tx1"/>
                </a:solidFill>
                <a:effectLst/>
                <a:latin typeface="+mn-ea"/>
                <a:ea typeface="+mn-ea"/>
                <a:cs typeface="Times New Roman" panose="02020603050405020304" pitchFamily="18" charset="0"/>
              </a:rPr>
              <a:t>アドレナリンと生理食塩水</a:t>
            </a:r>
            <a:r>
              <a:rPr lang="ja-JP" altLang="en-US" sz="1200" kern="100" dirty="0">
                <a:solidFill>
                  <a:schemeClr val="tx1"/>
                </a:solidFill>
                <a:effectLst/>
                <a:latin typeface="+mn-ea"/>
                <a:ea typeface="+mn-ea"/>
                <a:cs typeface="Times New Roman" panose="02020603050405020304" pitchFamily="18" charset="0"/>
              </a:rPr>
              <a:t>が共に薬物投与の</a:t>
            </a:r>
            <a:r>
              <a:rPr lang="ja-JP" altLang="ja-JP" sz="1200" kern="100" dirty="0">
                <a:solidFill>
                  <a:schemeClr val="tx1"/>
                </a:solidFill>
                <a:effectLst/>
                <a:latin typeface="+mn-ea"/>
                <a:ea typeface="+mn-ea"/>
                <a:cs typeface="Times New Roman" panose="02020603050405020304" pitchFamily="18" charset="0"/>
              </a:rPr>
              <a:t>中に</a:t>
            </a:r>
            <a:r>
              <a:rPr lang="ja-JP" altLang="en-US" sz="1200" kern="100" dirty="0">
                <a:solidFill>
                  <a:schemeClr val="tx1"/>
                </a:solidFill>
                <a:effectLst/>
                <a:latin typeface="+mn-ea"/>
                <a:ea typeface="+mn-ea"/>
                <a:cs typeface="Times New Roman" panose="02020603050405020304" pitchFamily="18" charset="0"/>
              </a:rPr>
              <a:t>入っていました。</a:t>
            </a:r>
            <a:endParaRPr lang="en-US" altLang="ja-JP" sz="1200" kern="100" dirty="0">
              <a:solidFill>
                <a:schemeClr val="tx1"/>
              </a:solidFill>
              <a:effectLst/>
              <a:latin typeface="+mn-ea"/>
              <a:ea typeface="+mn-ea"/>
              <a:cs typeface="Times New Roman" panose="02020603050405020304" pitchFamily="18" charset="0"/>
            </a:endParaRPr>
          </a:p>
          <a:p>
            <a:pPr algn="just"/>
            <a:endParaRPr lang="en-US" altLang="ja-JP" sz="1200" kern="100" dirty="0">
              <a:solidFill>
                <a:schemeClr val="tx1"/>
              </a:solidFill>
              <a:effectLst/>
              <a:latin typeface="+mn-ea"/>
              <a:ea typeface="+mn-ea"/>
              <a:cs typeface="Times New Roman" panose="02020603050405020304" pitchFamily="18" charset="0"/>
            </a:endParaRPr>
          </a:p>
          <a:p>
            <a:pPr algn="just"/>
            <a:r>
              <a:rPr lang="ja-JP" altLang="en-US" sz="1200" kern="100" dirty="0">
                <a:solidFill>
                  <a:schemeClr val="tx1"/>
                </a:solidFill>
                <a:effectLst/>
                <a:latin typeface="+mn-ea"/>
                <a:ea typeface="+mn-ea"/>
                <a:cs typeface="Times New Roman" panose="02020603050405020304" pitchFamily="18" charset="0"/>
              </a:rPr>
              <a:t>しかしアドレナリン投与に関して</a:t>
            </a:r>
            <a:r>
              <a:rPr kumimoji="1" lang="ja-JP" altLang="en-US" dirty="0">
                <a:latin typeface="+mj-ea"/>
                <a:ea typeface="+mj-ea"/>
              </a:rPr>
              <a:t>システマティック</a:t>
            </a:r>
            <a:r>
              <a:rPr lang="ja-JP" altLang="en-US" sz="1200" kern="100" dirty="0">
                <a:solidFill>
                  <a:schemeClr val="tx1"/>
                </a:solidFill>
                <a:effectLst/>
                <a:latin typeface="+mn-ea"/>
                <a:ea typeface="+mn-ea"/>
                <a:cs typeface="Times New Roman" panose="02020603050405020304" pitchFamily="18" charset="0"/>
              </a:rPr>
              <a:t>レビューで評価され、アドレナリン投与経路は臍帯静脈内投与が第一選択として推奨されました。</a:t>
            </a:r>
            <a:endParaRPr lang="en-US" altLang="ja-JP" sz="1200" kern="100" dirty="0">
              <a:solidFill>
                <a:schemeClr val="tx1"/>
              </a:solidFill>
              <a:effectLst/>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200" b="0" i="0" kern="100" dirty="0">
                <a:solidFill>
                  <a:srgbClr val="333333"/>
                </a:solidFill>
                <a:effectLst/>
                <a:latin typeface="ＭＳ ゴシック" panose="020B0609070205080204" pitchFamily="49" charset="-128"/>
                <a:ea typeface="ＭＳ ゴシック" panose="020B0609070205080204" pitchFamily="49" charset="-128"/>
                <a:cs typeface="Times New Roman" panose="02020603050405020304" pitchFamily="18" charset="0"/>
              </a:rPr>
              <a:t>CoSTR</a:t>
            </a:r>
            <a:r>
              <a:rPr lang="en-US" altLang="ja-JP" sz="1200" kern="100" dirty="0">
                <a:solidFill>
                  <a:schemeClr val="tx1"/>
                </a:solidFill>
                <a:effectLst/>
                <a:latin typeface="+mn-ea"/>
                <a:ea typeface="+mn-ea"/>
                <a:cs typeface="Times New Roman" panose="02020603050405020304" pitchFamily="18" charset="0"/>
              </a:rPr>
              <a:t>2020</a:t>
            </a:r>
            <a:r>
              <a:rPr lang="ja-JP" altLang="en-US" sz="1200" kern="100" dirty="0">
                <a:solidFill>
                  <a:schemeClr val="tx1"/>
                </a:solidFill>
                <a:effectLst/>
                <a:latin typeface="+mn-ea"/>
                <a:ea typeface="+mn-ea"/>
                <a:cs typeface="Times New Roman" panose="02020603050405020304" pitchFamily="18" charset="0"/>
              </a:rPr>
              <a:t>においても</a:t>
            </a:r>
            <a:r>
              <a:rPr lang="ja-JP" altLang="ja-JP" sz="1200" kern="100" dirty="0">
                <a:solidFill>
                  <a:schemeClr val="tx1"/>
                </a:solidFill>
                <a:effectLst/>
                <a:latin typeface="+mn-ea"/>
                <a:ea typeface="+mn-ea"/>
                <a:cs typeface="Times New Roman" panose="02020603050405020304" pitchFamily="18" charset="0"/>
              </a:rPr>
              <a:t>アドレナリンはある程度効果</a:t>
            </a:r>
            <a:r>
              <a:rPr lang="ja-JP" altLang="en-US" sz="1200" kern="100" dirty="0">
                <a:solidFill>
                  <a:schemeClr val="tx1"/>
                </a:solidFill>
                <a:effectLst/>
                <a:latin typeface="+mn-ea"/>
                <a:ea typeface="+mn-ea"/>
                <a:cs typeface="Times New Roman" panose="02020603050405020304" pitchFamily="18" charset="0"/>
              </a:rPr>
              <a:t>があり、</a:t>
            </a:r>
            <a:r>
              <a:rPr lang="ja-JP" altLang="ja-JP" sz="1200" kern="100" dirty="0">
                <a:solidFill>
                  <a:schemeClr val="tx1"/>
                </a:solidFill>
                <a:effectLst/>
                <a:latin typeface="+mn-ea"/>
                <a:ea typeface="+mn-ea"/>
                <a:cs typeface="Times New Roman" panose="02020603050405020304" pitchFamily="18" charset="0"/>
              </a:rPr>
              <a:t>蘇生の中断の時にも小児科医がいる</a:t>
            </a:r>
            <a:r>
              <a:rPr lang="ja-JP" altLang="en-US" sz="1200" kern="100" dirty="0">
                <a:solidFill>
                  <a:schemeClr val="tx1"/>
                </a:solidFill>
                <a:effectLst/>
                <a:latin typeface="+mn-ea"/>
                <a:ea typeface="+mn-ea"/>
                <a:cs typeface="Times New Roman" panose="02020603050405020304" pitchFamily="18" charset="0"/>
              </a:rPr>
              <a:t>施設</a:t>
            </a:r>
            <a:r>
              <a:rPr lang="ja-JP" altLang="ja-JP" sz="1200" kern="100" dirty="0">
                <a:solidFill>
                  <a:schemeClr val="tx1"/>
                </a:solidFill>
                <a:effectLst/>
                <a:latin typeface="+mn-ea"/>
                <a:ea typeface="+mn-ea"/>
                <a:cs typeface="Times New Roman" panose="02020603050405020304" pitchFamily="18" charset="0"/>
              </a:rPr>
              <a:t>では基本的にはアドレナリン</a:t>
            </a:r>
            <a:r>
              <a:rPr lang="ja-JP" altLang="en-US" sz="1200" kern="100" dirty="0">
                <a:solidFill>
                  <a:schemeClr val="tx1"/>
                </a:solidFill>
                <a:effectLst/>
                <a:latin typeface="+mn-ea"/>
                <a:ea typeface="+mn-ea"/>
                <a:cs typeface="Times New Roman" panose="02020603050405020304" pitchFamily="18" charset="0"/>
              </a:rPr>
              <a:t>投与までは行うという記載があること、</a:t>
            </a:r>
            <a:endParaRPr lang="en-US" altLang="ja-JP" sz="1200" kern="100" dirty="0">
              <a:solidFill>
                <a:schemeClr val="tx1"/>
              </a:solidFill>
              <a:effectLst/>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schemeClr val="tx1"/>
                </a:solidFill>
                <a:effectLst/>
                <a:latin typeface="+mn-ea"/>
                <a:ea typeface="+mn-ea"/>
                <a:cs typeface="Times New Roman" panose="02020603050405020304" pitchFamily="18" charset="0"/>
              </a:rPr>
              <a:t>また、生理食塩水はあきらかな出血がない限りはアドレナリンに先行して使用するものではない、ということから</a:t>
            </a:r>
            <a:endParaRPr lang="en-US" altLang="ja-JP" sz="1200" kern="100" dirty="0">
              <a:solidFill>
                <a:schemeClr val="tx1"/>
              </a:solidFill>
              <a:effectLst/>
              <a:latin typeface="+mn-ea"/>
              <a:ea typeface="+mn-ea"/>
              <a:cs typeface="Times New Roman" panose="02020603050405020304" pitchFamily="18" charset="0"/>
            </a:endParaRPr>
          </a:p>
          <a:p>
            <a:pPr algn="just"/>
            <a:r>
              <a:rPr lang="en-US" altLang="ja-JP" sz="1200" kern="100" dirty="0">
                <a:solidFill>
                  <a:schemeClr val="tx1"/>
                </a:solidFill>
                <a:effectLst/>
                <a:latin typeface="+mn-ea"/>
                <a:ea typeface="+mn-ea"/>
                <a:cs typeface="Times New Roman" panose="02020603050405020304" pitchFamily="18" charset="0"/>
              </a:rPr>
              <a:t>2020</a:t>
            </a:r>
            <a:r>
              <a:rPr lang="ja-JP" altLang="en-US" sz="1200" kern="100" dirty="0">
                <a:solidFill>
                  <a:schemeClr val="tx1"/>
                </a:solidFill>
                <a:effectLst/>
                <a:latin typeface="+mn-ea"/>
                <a:ea typeface="+mn-ea"/>
                <a:cs typeface="Times New Roman" panose="02020603050405020304" pitchFamily="18" charset="0"/>
              </a:rPr>
              <a:t>年のアルゴリズムから、</a:t>
            </a:r>
            <a:r>
              <a:rPr lang="ja-JP" altLang="ja-JP" sz="1200" kern="100" dirty="0">
                <a:solidFill>
                  <a:schemeClr val="tx1"/>
                </a:solidFill>
                <a:effectLst/>
                <a:latin typeface="+mn-ea"/>
                <a:ea typeface="+mn-ea"/>
                <a:cs typeface="Times New Roman" panose="02020603050405020304" pitchFamily="18" charset="0"/>
              </a:rPr>
              <a:t>アドレナリン</a:t>
            </a:r>
            <a:r>
              <a:rPr lang="ja-JP" altLang="en-US" sz="1200" kern="100" dirty="0">
                <a:solidFill>
                  <a:schemeClr val="tx1"/>
                </a:solidFill>
                <a:effectLst/>
                <a:latin typeface="+mn-ea"/>
                <a:ea typeface="+mn-ea"/>
                <a:cs typeface="Times New Roman" panose="02020603050405020304" pitchFamily="18" charset="0"/>
              </a:rPr>
              <a:t>投与の検討</a:t>
            </a:r>
            <a:r>
              <a:rPr lang="ja-JP" altLang="ja-JP" sz="1200" kern="100" dirty="0">
                <a:solidFill>
                  <a:schemeClr val="tx1"/>
                </a:solidFill>
                <a:effectLst/>
                <a:latin typeface="+mn-ea"/>
                <a:ea typeface="+mn-ea"/>
                <a:cs typeface="Times New Roman" panose="02020603050405020304" pitchFamily="18" charset="0"/>
              </a:rPr>
              <a:t>をひとつ前に</a:t>
            </a:r>
            <a:r>
              <a:rPr lang="ja-JP" altLang="en-US" sz="1200" kern="100" dirty="0">
                <a:solidFill>
                  <a:schemeClr val="tx1"/>
                </a:solidFill>
                <a:effectLst/>
                <a:latin typeface="+mn-ea"/>
                <a:ea typeface="+mn-ea"/>
                <a:cs typeface="Times New Roman" panose="02020603050405020304" pitchFamily="18" charset="0"/>
              </a:rPr>
              <a:t>出すことにいたしました</a:t>
            </a:r>
            <a:r>
              <a:rPr lang="ja-JP" altLang="ja-JP" sz="1200" kern="100" dirty="0">
                <a:solidFill>
                  <a:schemeClr val="tx1"/>
                </a:solidFill>
                <a:effectLst/>
                <a:latin typeface="+mn-ea"/>
                <a:ea typeface="+mn-ea"/>
                <a:cs typeface="Times New Roman" panose="02020603050405020304" pitchFamily="18" charset="0"/>
              </a:rPr>
              <a:t>。</a:t>
            </a: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23</a:t>
            </a:fld>
            <a:endParaRPr kumimoji="1" lang="ja-JP" altLang="en-US"/>
          </a:p>
        </p:txBody>
      </p:sp>
    </p:spTree>
    <p:extLst>
      <p:ext uri="{BB962C8B-B14F-4D97-AF65-F5344CB8AC3E}">
        <p14:creationId xmlns:p14="http://schemas.microsoft.com/office/powerpoint/2010/main" val="536495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ja-JP" sz="1200" kern="100" dirty="0">
                <a:solidFill>
                  <a:schemeClr val="tx1"/>
                </a:solidFill>
                <a:effectLst/>
                <a:latin typeface="+mn-ea"/>
                <a:ea typeface="+mn-ea"/>
                <a:cs typeface="Times New Roman" panose="02020603050405020304" pitchFamily="18" charset="0"/>
              </a:rPr>
              <a:t>新生児</a:t>
            </a:r>
            <a:r>
              <a:rPr lang="ja-JP" altLang="en-US" sz="1200" kern="100" dirty="0">
                <a:solidFill>
                  <a:schemeClr val="tx1"/>
                </a:solidFill>
                <a:effectLst/>
                <a:latin typeface="+mn-ea"/>
                <a:ea typeface="+mn-ea"/>
                <a:cs typeface="Times New Roman" panose="02020603050405020304" pitchFamily="18" charset="0"/>
              </a:rPr>
              <a:t>蘇生時</a:t>
            </a:r>
            <a:r>
              <a:rPr lang="ja-JP" altLang="ja-JP" sz="1200" kern="100" dirty="0">
                <a:solidFill>
                  <a:schemeClr val="tx1"/>
                </a:solidFill>
                <a:effectLst/>
                <a:latin typeface="+mn-ea"/>
                <a:ea typeface="+mn-ea"/>
                <a:cs typeface="Times New Roman" panose="02020603050405020304" pitchFamily="18" charset="0"/>
              </a:rPr>
              <a:t>の容量負荷に関しては</a:t>
            </a:r>
            <a:r>
              <a:rPr lang="ja-JP" altLang="en-US" sz="1200" kern="100" dirty="0">
                <a:solidFill>
                  <a:schemeClr val="tx1"/>
                </a:solidFill>
                <a:effectLst/>
                <a:latin typeface="+mn-ea"/>
                <a:ea typeface="+mn-ea"/>
                <a:cs typeface="Times New Roman" panose="02020603050405020304" pitchFamily="18" charset="0"/>
              </a:rPr>
              <a:t>、今回</a:t>
            </a:r>
            <a:r>
              <a:rPr lang="ja-JP" altLang="ja-JP" sz="1200" kern="100" dirty="0">
                <a:solidFill>
                  <a:schemeClr val="tx1"/>
                </a:solidFill>
                <a:effectLst/>
                <a:latin typeface="+mn-ea"/>
                <a:ea typeface="+mn-ea"/>
                <a:cs typeface="Times New Roman" panose="02020603050405020304" pitchFamily="18" charset="0"/>
              </a:rPr>
              <a:t>エビデンスアップデート</a:t>
            </a:r>
            <a:r>
              <a:rPr lang="ja-JP" altLang="en-US" sz="1200" kern="100" dirty="0">
                <a:solidFill>
                  <a:schemeClr val="tx1"/>
                </a:solidFill>
                <a:effectLst/>
                <a:latin typeface="+mn-ea"/>
                <a:ea typeface="+mn-ea"/>
                <a:cs typeface="Times New Roman" panose="02020603050405020304" pitchFamily="18" charset="0"/>
              </a:rPr>
              <a:t>で評価されました。</a:t>
            </a:r>
            <a:endParaRPr lang="en-US" altLang="ja-JP" sz="1200" kern="100" dirty="0">
              <a:solidFill>
                <a:schemeClr val="tx1"/>
              </a:solidFill>
              <a:effectLst/>
              <a:latin typeface="+mn-ea"/>
              <a:ea typeface="+mn-ea"/>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24</a:t>
            </a:fld>
            <a:endParaRPr kumimoji="1" lang="ja-JP" altLang="en-US"/>
          </a:p>
        </p:txBody>
      </p:sp>
    </p:spTree>
    <p:extLst>
      <p:ext uri="{BB962C8B-B14F-4D97-AF65-F5344CB8AC3E}">
        <p14:creationId xmlns:p14="http://schemas.microsoft.com/office/powerpoint/2010/main" val="1609756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kern="100" dirty="0">
                <a:effectLst/>
                <a:latin typeface="+mn-ea"/>
                <a:ea typeface="+mn-ea"/>
                <a:cs typeface="Times New Roman" panose="02020603050405020304" pitchFamily="18" charset="0"/>
              </a:rPr>
              <a:t>その結果、</a:t>
            </a:r>
            <a:r>
              <a:rPr lang="ja-JP" altLang="ja-JP" sz="1200" dirty="0">
                <a:latin typeface="+mn-ea"/>
                <a:ea typeface="+mn-ea"/>
              </a:rPr>
              <a:t>蘇生に反応しない</a:t>
            </a:r>
            <a:r>
              <a:rPr lang="ja-JP" altLang="en-US" sz="1200" dirty="0">
                <a:latin typeface="+mn-ea"/>
                <a:ea typeface="+mn-ea"/>
              </a:rPr>
              <a:t>、すなわち人工呼吸、胸骨圧迫、アドレナリン投与にもかかわらず状態の改善しない</a:t>
            </a:r>
            <a:r>
              <a:rPr lang="ja-JP" altLang="ja-JP" sz="1200" dirty="0">
                <a:latin typeface="+mn-ea"/>
                <a:ea typeface="+mn-ea"/>
              </a:rPr>
              <a:t>出血のある新生児に対しては、</a:t>
            </a:r>
            <a:endParaRPr lang="en-US" altLang="ja-JP" sz="1200" dirty="0">
              <a:latin typeface="+mn-ea"/>
              <a:ea typeface="+mn-ea"/>
            </a:endParaRPr>
          </a:p>
          <a:p>
            <a:r>
              <a:rPr lang="ja-JP" altLang="en-US" sz="1200" dirty="0">
                <a:latin typeface="+mn-ea"/>
                <a:ea typeface="+mn-ea"/>
              </a:rPr>
              <a:t>生理食塩水</a:t>
            </a:r>
            <a:r>
              <a:rPr lang="ja-JP" altLang="ja-JP" sz="1200" dirty="0">
                <a:latin typeface="+mn-ea"/>
                <a:ea typeface="+mn-ea"/>
              </a:rPr>
              <a:t>または赤血球濃厚液による早期の容量補充が適応とな</a:t>
            </a:r>
            <a:r>
              <a:rPr lang="ja-JP" altLang="en-US" sz="1200" dirty="0">
                <a:latin typeface="+mn-ea"/>
                <a:ea typeface="+mn-ea"/>
              </a:rPr>
              <a:t>りますが、</a:t>
            </a:r>
            <a:endParaRPr lang="en-US" altLang="ja-JP" sz="1200" kern="100" dirty="0">
              <a:effectLst/>
              <a:latin typeface="+mn-ea"/>
              <a:ea typeface="+mn-ea"/>
              <a:cs typeface="Times New Roman" panose="02020603050405020304" pitchFamily="18" charset="0"/>
            </a:endParaRPr>
          </a:p>
          <a:p>
            <a:pPr algn="just"/>
            <a:r>
              <a:rPr lang="ja-JP" altLang="ja-JP" sz="1200" kern="100" dirty="0">
                <a:effectLst/>
                <a:latin typeface="+mn-ea"/>
                <a:ea typeface="+mn-ea"/>
                <a:cs typeface="Times New Roman" panose="02020603050405020304" pitchFamily="18" charset="0"/>
              </a:rPr>
              <a:t>出血を伴わない新生児には</a:t>
            </a:r>
            <a:endParaRPr lang="en-US" altLang="ja-JP" sz="1200" kern="100" dirty="0">
              <a:effectLst/>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mn-ea"/>
                <a:ea typeface="+mn-ea"/>
                <a:cs typeface="Times New Roman" panose="02020603050405020304" pitchFamily="18" charset="0"/>
              </a:rPr>
              <a:t>循環血液増量液の補充投与をルーチンに行うことを支持するエビデンスは不十分であ</a:t>
            </a:r>
            <a:r>
              <a:rPr lang="ja-JP" altLang="en-US" sz="1200" kern="100" dirty="0">
                <a:effectLst/>
                <a:latin typeface="+mn-ea"/>
                <a:ea typeface="+mn-ea"/>
                <a:cs typeface="Times New Roman" panose="02020603050405020304" pitchFamily="18" charset="0"/>
              </a:rPr>
              <a:t>るとされました。</a:t>
            </a:r>
            <a:endParaRPr lang="en-US" altLang="ja-JP" sz="1200" kern="100" dirty="0">
              <a:effectLst/>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このことから薬物投与において、</a:t>
            </a:r>
            <a:r>
              <a:rPr lang="ja-JP" altLang="ja-JP" sz="1200" kern="100" dirty="0">
                <a:effectLst/>
                <a:latin typeface="+mn-ea"/>
                <a:ea typeface="+mn-ea"/>
                <a:cs typeface="Times New Roman" panose="02020603050405020304" pitchFamily="18" charset="0"/>
              </a:rPr>
              <a:t>循環血液増量液</a:t>
            </a:r>
            <a:r>
              <a:rPr lang="ja-JP" altLang="en-US" sz="1200" kern="100" dirty="0">
                <a:effectLst/>
                <a:latin typeface="+mn-ea"/>
                <a:ea typeface="+mn-ea"/>
                <a:cs typeface="Times New Roman" panose="02020603050405020304" pitchFamily="18" charset="0"/>
              </a:rPr>
              <a:t>の投与は、アドレナリンに先行しておこなうものではなく、</a:t>
            </a:r>
            <a:endParaRPr lang="en-US" altLang="ja-JP" sz="1200" kern="100" dirty="0">
              <a:effectLst/>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n-ea"/>
                <a:ea typeface="+mn-ea"/>
                <a:cs typeface="Times New Roman" panose="02020603050405020304" pitchFamily="18" charset="0"/>
              </a:rPr>
              <a:t>2020</a:t>
            </a:r>
            <a:r>
              <a:rPr lang="ja-JP" altLang="en-US" sz="1200" kern="100" dirty="0">
                <a:effectLst/>
                <a:latin typeface="+mn-ea"/>
                <a:ea typeface="+mn-ea"/>
                <a:cs typeface="Times New Roman" panose="02020603050405020304" pitchFamily="18" charset="0"/>
              </a:rPr>
              <a:t>年アルゴリズムより、</a:t>
            </a:r>
            <a:r>
              <a:rPr lang="ja-JP" altLang="ja-JP" sz="1200" kern="100" dirty="0">
                <a:effectLst/>
                <a:latin typeface="+mn-ea"/>
                <a:ea typeface="+mn-ea"/>
                <a:cs typeface="Times New Roman" panose="02020603050405020304" pitchFamily="18" charset="0"/>
              </a:rPr>
              <a:t>アドレナリン</a:t>
            </a:r>
            <a:r>
              <a:rPr lang="ja-JP" altLang="en-US" sz="1200" kern="100" dirty="0">
                <a:effectLst/>
                <a:latin typeface="+mn-ea"/>
                <a:ea typeface="+mn-ea"/>
                <a:cs typeface="Times New Roman" panose="02020603050405020304" pitchFamily="18" charset="0"/>
              </a:rPr>
              <a:t>投与が独立した表記へ変更されました。</a:t>
            </a:r>
            <a:endParaRPr lang="en-US" altLang="ja-JP" sz="1200" kern="100" dirty="0">
              <a:effectLst/>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n-ea"/>
              <a:ea typeface="+mn-ea"/>
              <a:cs typeface="Times New Roman" panose="02020603050405020304" pitchFamily="18" charset="0"/>
            </a:endParaRPr>
          </a:p>
          <a:p>
            <a:r>
              <a:rPr lang="ja-JP" altLang="en-US" sz="1200" kern="100" dirty="0">
                <a:effectLst/>
                <a:latin typeface="+mn-ea"/>
                <a:ea typeface="+mn-ea"/>
                <a:cs typeface="Times New Roman" panose="02020603050405020304" pitchFamily="18" charset="0"/>
              </a:rPr>
              <a:t>しかし</a:t>
            </a:r>
            <a:r>
              <a:rPr lang="ja-JP" altLang="ja-JP" sz="1200" dirty="0">
                <a:latin typeface="+mn-ea"/>
                <a:ea typeface="+mn-ea"/>
              </a:rPr>
              <a:t>出血が顕性化していない可能性があるため、</a:t>
            </a:r>
            <a:endParaRPr lang="en-US" altLang="ja-JP" sz="1200" dirty="0">
              <a:latin typeface="+mn-ea"/>
              <a:ea typeface="+mn-ea"/>
            </a:endParaRPr>
          </a:p>
          <a:p>
            <a:r>
              <a:rPr lang="ja-JP" altLang="ja-JP" sz="1200" dirty="0">
                <a:latin typeface="+mn-ea"/>
                <a:ea typeface="+mn-ea"/>
              </a:rPr>
              <a:t>蘇生に反応しない新生児には、循環血液増量液投与の試行を検討してもよい</a:t>
            </a:r>
            <a:r>
              <a:rPr lang="ja-JP" altLang="en-US" sz="1200" dirty="0">
                <a:latin typeface="+mn-ea"/>
                <a:ea typeface="+mn-ea"/>
              </a:rPr>
              <a:t>、ということになります。</a:t>
            </a:r>
            <a:endParaRPr lang="en-US" altLang="ja-JP" sz="1200" dirty="0">
              <a:latin typeface="+mn-ea"/>
              <a:ea typeface="+mn-ea"/>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25</a:t>
            </a:fld>
            <a:endParaRPr kumimoji="1" lang="ja-JP" altLang="en-US"/>
          </a:p>
        </p:txBody>
      </p:sp>
    </p:spTree>
    <p:extLst>
      <p:ext uri="{BB962C8B-B14F-4D97-AF65-F5344CB8AC3E}">
        <p14:creationId xmlns:p14="http://schemas.microsoft.com/office/powerpoint/2010/main" val="3626257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新生児蘇生時のためのアドレナリンの</a:t>
            </a:r>
            <a:r>
              <a:rPr kumimoji="1" lang="ja-JP" altLang="en-US" dirty="0">
                <a:latin typeface="+mj-ea"/>
                <a:ea typeface="+mj-ea"/>
              </a:rPr>
              <a:t>システマティック</a:t>
            </a:r>
            <a:r>
              <a:rPr kumimoji="1" lang="ja-JP" altLang="en-US" dirty="0">
                <a:latin typeface="+mn-ea"/>
                <a:ea typeface="+mn-ea"/>
              </a:rPr>
              <a:t>レビュー評価です。</a:t>
            </a:r>
            <a:endParaRPr kumimoji="1" lang="en-US" altLang="ja-JP" dirty="0">
              <a:latin typeface="+mn-ea"/>
              <a:ea typeface="+mn-ea"/>
            </a:endParaRPr>
          </a:p>
          <a:p>
            <a:r>
              <a:rPr kumimoji="1" lang="ja-JP" altLang="en-US" dirty="0">
                <a:latin typeface="+mn-ea"/>
                <a:ea typeface="+mn-ea"/>
              </a:rPr>
              <a:t>人工呼吸と胸骨圧迫でも</a:t>
            </a:r>
            <a:r>
              <a:rPr lang="ja-JP" altLang="ja-JP" sz="1200" dirty="0">
                <a:latin typeface="+mn-ea"/>
                <a:ea typeface="+mn-ea"/>
              </a:rPr>
              <a:t>改善しない新生児に対して</a:t>
            </a:r>
            <a:r>
              <a:rPr lang="ja-JP" altLang="en-US" sz="1200" dirty="0">
                <a:latin typeface="+mn-ea"/>
                <a:ea typeface="+mn-ea"/>
              </a:rPr>
              <a:t>アドレナリン投与の至適投与量、投与間隔、投与経路は？という</a:t>
            </a:r>
            <a:r>
              <a:rPr lang="en-US" altLang="ja-JP" sz="1200" dirty="0">
                <a:latin typeface="+mn-ea"/>
                <a:ea typeface="+mn-ea"/>
              </a:rPr>
              <a:t>CQ</a:t>
            </a:r>
            <a:r>
              <a:rPr lang="ja-JP" altLang="en-US" sz="1200" dirty="0">
                <a:latin typeface="+mn-ea"/>
                <a:ea typeface="+mn-ea"/>
              </a:rPr>
              <a:t>です。</a:t>
            </a:r>
            <a:endParaRPr lang="en-US" altLang="ja-JP" sz="1200" dirty="0">
              <a:latin typeface="+mn-ea"/>
              <a:ea typeface="+mn-ea"/>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26</a:t>
            </a:fld>
            <a:endParaRPr kumimoji="1" lang="ja-JP" altLang="en-US"/>
          </a:p>
        </p:txBody>
      </p:sp>
    </p:spTree>
    <p:extLst>
      <p:ext uri="{BB962C8B-B14F-4D97-AF65-F5344CB8AC3E}">
        <p14:creationId xmlns:p14="http://schemas.microsoft.com/office/powerpoint/2010/main" val="2633478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推奨と提案です。</a:t>
            </a:r>
            <a:endParaRPr kumimoji="1" lang="en-US" altLang="ja-JP" dirty="0">
              <a:latin typeface="+mn-ea"/>
              <a:ea typeface="+mn-ea"/>
            </a:endParaRPr>
          </a:p>
          <a:p>
            <a:endParaRPr kumimoji="1" lang="en-US" altLang="ja-JP" dirty="0">
              <a:latin typeface="+mn-ea"/>
              <a:ea typeface="+mn-ea"/>
            </a:endParaRPr>
          </a:p>
          <a:p>
            <a:pPr hangingPunct="0"/>
            <a:r>
              <a:rPr lang="ja-JP" altLang="ja-JP" sz="1200" dirty="0">
                <a:latin typeface="+mn-ea"/>
                <a:ea typeface="+mn-ea"/>
              </a:rPr>
              <a:t>人工呼吸と胸骨圧迫の最適化を行なっても心拍が</a:t>
            </a:r>
            <a:r>
              <a:rPr lang="en-US" altLang="ja-JP" sz="1200" dirty="0">
                <a:latin typeface="+mn-ea"/>
                <a:ea typeface="+mn-ea"/>
              </a:rPr>
              <a:t>60/</a:t>
            </a:r>
            <a:r>
              <a:rPr lang="ja-JP" altLang="ja-JP" sz="1200" dirty="0">
                <a:latin typeface="+mn-ea"/>
                <a:ea typeface="+mn-ea"/>
              </a:rPr>
              <a:t>分以上に上昇しない場合は、</a:t>
            </a:r>
            <a:endParaRPr lang="en-US" altLang="ja-JP" sz="1200" dirty="0">
              <a:latin typeface="+mn-ea"/>
              <a:ea typeface="+mn-ea"/>
            </a:endParaRPr>
          </a:p>
          <a:p>
            <a:pPr hangingPunct="0"/>
            <a:r>
              <a:rPr lang="ja-JP" altLang="ja-JP" sz="1200" dirty="0">
                <a:latin typeface="+mn-ea"/>
                <a:ea typeface="+mn-ea"/>
              </a:rPr>
              <a:t>アドレナリン</a:t>
            </a:r>
            <a:r>
              <a:rPr lang="en-US" altLang="ja-JP" sz="1200" dirty="0">
                <a:latin typeface="+mn-ea"/>
                <a:ea typeface="+mn-ea"/>
              </a:rPr>
              <a:t>0.01</a:t>
            </a:r>
            <a:r>
              <a:rPr lang="ja-JP" altLang="ja-JP" sz="1200" dirty="0">
                <a:latin typeface="+mn-ea"/>
                <a:ea typeface="+mn-ea"/>
              </a:rPr>
              <a:t>～</a:t>
            </a:r>
            <a:r>
              <a:rPr lang="en-US" altLang="ja-JP" sz="1200" dirty="0">
                <a:latin typeface="+mn-ea"/>
                <a:ea typeface="+mn-ea"/>
              </a:rPr>
              <a:t>0.03mg/kg</a:t>
            </a:r>
            <a:r>
              <a:rPr lang="ja-JP" altLang="ja-JP" sz="1200" dirty="0">
                <a:latin typeface="+mn-ea"/>
                <a:ea typeface="+mn-ea"/>
              </a:rPr>
              <a:t>の血管内投与を推奨</a:t>
            </a:r>
            <a:r>
              <a:rPr lang="ja-JP" altLang="en-US" sz="1200" dirty="0">
                <a:latin typeface="+mn-ea"/>
                <a:ea typeface="+mn-ea"/>
              </a:rPr>
              <a:t>します</a:t>
            </a:r>
            <a:r>
              <a:rPr lang="ja-JP" altLang="ja-JP" sz="1200" dirty="0">
                <a:latin typeface="+mn-ea"/>
                <a:ea typeface="+mn-ea"/>
              </a:rPr>
              <a:t>。</a:t>
            </a:r>
            <a:endParaRPr lang="en-US" altLang="ja-JP" sz="1200" dirty="0">
              <a:latin typeface="+mn-ea"/>
              <a:ea typeface="+mn-ea"/>
            </a:endParaRPr>
          </a:p>
          <a:p>
            <a:pPr hangingPunct="0"/>
            <a:r>
              <a:rPr lang="ja-JP" altLang="ja-JP" sz="1200" dirty="0">
                <a:latin typeface="+mn-ea"/>
                <a:ea typeface="+mn-ea"/>
              </a:rPr>
              <a:t>血管内アクセスができない場合には、静脈内投与よりも</a:t>
            </a:r>
            <a:endParaRPr lang="en-US" altLang="ja-JP" sz="1200" dirty="0">
              <a:latin typeface="+mn-ea"/>
              <a:ea typeface="+mn-ea"/>
            </a:endParaRPr>
          </a:p>
          <a:p>
            <a:pPr hangingPunct="0"/>
            <a:r>
              <a:rPr lang="ja-JP" altLang="ja-JP" sz="1200" dirty="0">
                <a:latin typeface="+mn-ea"/>
                <a:ea typeface="+mn-ea"/>
              </a:rPr>
              <a:t>多量の気管内アドレナリン</a:t>
            </a:r>
            <a:r>
              <a:rPr lang="en-US" altLang="ja-JP" sz="1200" dirty="0">
                <a:latin typeface="+mn-ea"/>
                <a:ea typeface="+mn-ea"/>
              </a:rPr>
              <a:t>0.05</a:t>
            </a:r>
            <a:r>
              <a:rPr lang="ja-JP" altLang="ja-JP" sz="1200" dirty="0">
                <a:latin typeface="+mn-ea"/>
                <a:ea typeface="+mn-ea"/>
              </a:rPr>
              <a:t>～</a:t>
            </a:r>
            <a:r>
              <a:rPr lang="en-US" altLang="ja-JP" sz="1200" dirty="0">
                <a:latin typeface="+mn-ea"/>
                <a:ea typeface="+mn-ea"/>
              </a:rPr>
              <a:t>0.1mg/kg</a:t>
            </a:r>
            <a:r>
              <a:rPr lang="ja-JP" altLang="ja-JP" sz="1200" dirty="0">
                <a:latin typeface="+mn-ea"/>
                <a:ea typeface="+mn-ea"/>
              </a:rPr>
              <a:t>を投与することを推奨</a:t>
            </a:r>
            <a:r>
              <a:rPr lang="ja-JP" altLang="en-US" sz="1200" dirty="0">
                <a:latin typeface="+mn-ea"/>
                <a:ea typeface="+mn-ea"/>
              </a:rPr>
              <a:t>します</a:t>
            </a:r>
            <a:r>
              <a:rPr lang="ja-JP" altLang="ja-JP" sz="1200" dirty="0">
                <a:latin typeface="+mn-ea"/>
                <a:ea typeface="+mn-ea"/>
              </a:rPr>
              <a:t>。</a:t>
            </a:r>
            <a:endParaRPr lang="en-US" altLang="ja-JP" sz="1200" dirty="0">
              <a:latin typeface="+mn-ea"/>
              <a:ea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27</a:t>
            </a:fld>
            <a:endParaRPr kumimoji="1" lang="ja-JP" altLang="en-US"/>
          </a:p>
        </p:txBody>
      </p:sp>
    </p:spTree>
    <p:extLst>
      <p:ext uri="{BB962C8B-B14F-4D97-AF65-F5344CB8AC3E}">
        <p14:creationId xmlns:p14="http://schemas.microsoft.com/office/powerpoint/2010/main" val="3170529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latin typeface="+mn-ea"/>
                <a:ea typeface="+mn-ea"/>
              </a:rPr>
              <a:t>CoSTR</a:t>
            </a:r>
            <a:r>
              <a:rPr kumimoji="1" lang="ja-JP" altLang="en-US" dirty="0">
                <a:latin typeface="+mn-ea"/>
                <a:ea typeface="+mn-ea"/>
              </a:rPr>
              <a:t>の原文になります。</a:t>
            </a:r>
            <a:endParaRPr kumimoji="1" lang="en-US" altLang="ja-JP" dirty="0">
              <a:latin typeface="+mn-ea"/>
              <a:ea typeface="+mn-ea"/>
            </a:endParaRPr>
          </a:p>
          <a:p>
            <a:r>
              <a:rPr kumimoji="1" lang="en-US" altLang="ja-JP" dirty="0">
                <a:latin typeface="+mn-ea"/>
                <a:ea typeface="+mn-ea"/>
              </a:rPr>
              <a:t>2015</a:t>
            </a:r>
            <a:r>
              <a:rPr kumimoji="1" lang="ja-JP" altLang="en-US" dirty="0">
                <a:latin typeface="+mn-ea"/>
                <a:ea typeface="+mn-ea"/>
              </a:rPr>
              <a:t>年より投与量、投与経路および同一投与経路では</a:t>
            </a:r>
            <a:r>
              <a:rPr kumimoji="1" lang="en-US" altLang="ja-JP" dirty="0">
                <a:latin typeface="+mn-ea"/>
                <a:ea typeface="+mn-ea"/>
              </a:rPr>
              <a:t>3</a:t>
            </a:r>
            <a:r>
              <a:rPr kumimoji="1" lang="ja-JP" altLang="en-US" dirty="0">
                <a:latin typeface="+mn-ea"/>
                <a:ea typeface="+mn-ea"/>
              </a:rPr>
              <a:t>から</a:t>
            </a:r>
            <a:r>
              <a:rPr kumimoji="1" lang="en-US" altLang="ja-JP" dirty="0">
                <a:latin typeface="+mn-ea"/>
                <a:ea typeface="+mn-ea"/>
              </a:rPr>
              <a:t>5</a:t>
            </a:r>
            <a:r>
              <a:rPr kumimoji="1" lang="ja-JP" altLang="en-US" dirty="0">
                <a:latin typeface="+mn-ea"/>
                <a:ea typeface="+mn-ea"/>
              </a:rPr>
              <a:t>分間隔の反復投与は変更ありませんが、</a:t>
            </a:r>
            <a:endParaRPr kumimoji="1" lang="en-US" altLang="ja-JP" dirty="0">
              <a:latin typeface="+mn-ea"/>
              <a:ea typeface="+mn-ea"/>
            </a:endParaRPr>
          </a:p>
          <a:p>
            <a:r>
              <a:rPr kumimoji="1" lang="ja-JP" altLang="en-US" dirty="0">
                <a:latin typeface="+mn-ea"/>
                <a:ea typeface="+mn-ea"/>
              </a:rPr>
              <a:t>新たに、静脈路が確保された場合には気管内投与からの間隔に関わらず静脈内投与量を投与する　ということが強調されました。</a:t>
            </a: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28</a:t>
            </a:fld>
            <a:endParaRPr kumimoji="1" lang="ja-JP" altLang="en-US"/>
          </a:p>
        </p:txBody>
      </p:sp>
    </p:spTree>
    <p:extLst>
      <p:ext uri="{BB962C8B-B14F-4D97-AF65-F5344CB8AC3E}">
        <p14:creationId xmlns:p14="http://schemas.microsoft.com/office/powerpoint/2010/main" val="180892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dirty="0">
                <a:solidFill>
                  <a:schemeClr val="tx1"/>
                </a:solidFill>
                <a:latin typeface="+mj-ea"/>
                <a:ea typeface="+mj-ea"/>
              </a:rPr>
              <a:t>5</a:t>
            </a:r>
            <a:r>
              <a:rPr lang="ja-JP" altLang="en-US" sz="1200" dirty="0">
                <a:solidFill>
                  <a:schemeClr val="tx1"/>
                </a:solidFill>
                <a:latin typeface="+mj-ea"/>
                <a:ea typeface="+mj-ea"/>
              </a:rPr>
              <a:t>、</a:t>
            </a:r>
            <a:r>
              <a:rPr lang="ja-JP" altLang="ja-JP" sz="1200" dirty="0">
                <a:solidFill>
                  <a:schemeClr val="tx1"/>
                </a:solidFill>
                <a:latin typeface="+mj-ea"/>
                <a:ea typeface="+mj-ea"/>
              </a:rPr>
              <a:t>努力呼吸またはチアノーゼの</a:t>
            </a:r>
            <a:r>
              <a:rPr lang="en-US" altLang="ja-JP" sz="1200" dirty="0">
                <a:solidFill>
                  <a:schemeClr val="tx1"/>
                </a:solidFill>
                <a:latin typeface="+mj-ea"/>
                <a:ea typeface="+mj-ea"/>
              </a:rPr>
              <a:t>『</a:t>
            </a:r>
            <a:r>
              <a:rPr lang="ja-JP" altLang="ja-JP" sz="1200" dirty="0">
                <a:solidFill>
                  <a:schemeClr val="tx1"/>
                </a:solidFill>
                <a:latin typeface="+mj-ea"/>
                <a:ea typeface="+mj-ea"/>
              </a:rPr>
              <a:t>共にあり</a:t>
            </a:r>
            <a:r>
              <a:rPr lang="en-US" altLang="ja-JP" sz="1200" dirty="0">
                <a:solidFill>
                  <a:schemeClr val="tx1"/>
                </a:solidFill>
                <a:latin typeface="+mj-ea"/>
                <a:ea typeface="+mj-ea"/>
              </a:rPr>
              <a:t>』</a:t>
            </a:r>
            <a:r>
              <a:rPr lang="ja-JP" altLang="ja-JP" sz="1200" dirty="0">
                <a:solidFill>
                  <a:schemeClr val="tx1"/>
                </a:solidFill>
                <a:latin typeface="+mj-ea"/>
                <a:ea typeface="+mj-ea"/>
              </a:rPr>
              <a:t>から</a:t>
            </a:r>
            <a:r>
              <a:rPr lang="en-US" altLang="ja-JP" sz="1200" dirty="0">
                <a:solidFill>
                  <a:schemeClr val="tx1"/>
                </a:solidFill>
                <a:latin typeface="+mj-ea"/>
                <a:ea typeface="+mj-ea"/>
              </a:rPr>
              <a:t>『</a:t>
            </a:r>
            <a:r>
              <a:rPr lang="ja-JP" altLang="ja-JP" sz="1200" dirty="0">
                <a:solidFill>
                  <a:schemeClr val="tx1"/>
                </a:solidFill>
                <a:latin typeface="+mj-ea"/>
                <a:ea typeface="+mj-ea"/>
              </a:rPr>
              <a:t>どちらかあり</a:t>
            </a:r>
            <a:r>
              <a:rPr lang="en-US" altLang="ja-JP" sz="1200" dirty="0">
                <a:solidFill>
                  <a:schemeClr val="tx1"/>
                </a:solidFill>
                <a:latin typeface="+mj-ea"/>
                <a:ea typeface="+mj-ea"/>
              </a:rPr>
              <a:t>』</a:t>
            </a:r>
            <a:r>
              <a:rPr lang="ja-JP" altLang="ja-JP" sz="1200" dirty="0">
                <a:solidFill>
                  <a:schemeClr val="tx1"/>
                </a:solidFill>
                <a:latin typeface="+mj-ea"/>
                <a:ea typeface="+mj-ea"/>
              </a:rPr>
              <a:t>で安定化の流れに進むように変更</a:t>
            </a:r>
          </a:p>
          <a:p>
            <a:endParaRPr kumimoji="1" lang="ja-JP" altLang="en-US" dirty="0"/>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29</a:t>
            </a:fld>
            <a:endParaRPr kumimoji="1" lang="ja-JP" altLang="en-US"/>
          </a:p>
        </p:txBody>
      </p:sp>
    </p:spTree>
    <p:extLst>
      <p:ext uri="{BB962C8B-B14F-4D97-AF65-F5344CB8AC3E}">
        <p14:creationId xmlns:p14="http://schemas.microsoft.com/office/powerpoint/2010/main" val="384255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j-ea"/>
                <a:ea typeface="+mj-ea"/>
              </a:rPr>
              <a:t>次に、</a:t>
            </a:r>
            <a:r>
              <a:rPr kumimoji="1" lang="en-US" altLang="ja-JP" dirty="0">
                <a:latin typeface="+mj-ea"/>
                <a:ea typeface="+mj-ea"/>
              </a:rPr>
              <a:t>NCPR</a:t>
            </a:r>
            <a:r>
              <a:rPr kumimoji="1" lang="ja-JP" altLang="en-US" dirty="0">
                <a:latin typeface="+mj-ea"/>
                <a:ea typeface="+mj-ea"/>
              </a:rPr>
              <a:t>ガイドラインがどのように作成されているかをお話しします。</a:t>
            </a:r>
            <a:endParaRPr kumimoji="1" lang="en-US" altLang="ja-JP"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j-ea"/>
                <a:ea typeface="+mj-ea"/>
              </a:rPr>
              <a:t>1992</a:t>
            </a:r>
            <a:r>
              <a:rPr kumimoji="1" lang="ja-JP" altLang="en-US" dirty="0">
                <a:latin typeface="+mj-ea"/>
                <a:ea typeface="+mj-ea"/>
              </a:rPr>
              <a:t>年、国際蘇生連絡委員会</a:t>
            </a:r>
            <a:r>
              <a:rPr kumimoji="1" lang="en-US" altLang="ja-JP" dirty="0">
                <a:latin typeface="+mj-ea"/>
                <a:ea typeface="+mj-ea"/>
              </a:rPr>
              <a:t>ILCOR</a:t>
            </a:r>
            <a:r>
              <a:rPr kumimoji="1" lang="ja-JP" altLang="en-US" dirty="0">
                <a:latin typeface="+mj-ea"/>
                <a:ea typeface="+mj-ea"/>
              </a:rPr>
              <a:t>がはじめて国際蘇生ガイドラインを公表しました。</a:t>
            </a:r>
            <a:endParaRPr kumimoji="1" lang="en-US" altLang="ja-JP"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j-ea"/>
                <a:ea typeface="+mj-ea"/>
              </a:rPr>
              <a:t>その後、</a:t>
            </a:r>
            <a:r>
              <a:rPr kumimoji="1" lang="en-US" altLang="ja-JP" dirty="0">
                <a:latin typeface="+mj-ea"/>
                <a:ea typeface="+mj-ea"/>
              </a:rPr>
              <a:t>2005</a:t>
            </a:r>
            <a:r>
              <a:rPr kumimoji="1" lang="ja-JP" altLang="en-US" dirty="0">
                <a:latin typeface="+mj-ea"/>
                <a:ea typeface="+mj-ea"/>
              </a:rPr>
              <a:t>年から</a:t>
            </a:r>
            <a:r>
              <a:rPr kumimoji="1" lang="en-US" altLang="ja-JP" dirty="0">
                <a:latin typeface="+mj-ea"/>
                <a:ea typeface="+mj-ea"/>
              </a:rPr>
              <a:t>5</a:t>
            </a:r>
            <a:r>
              <a:rPr kumimoji="1" lang="ja-JP" altLang="en-US" dirty="0">
                <a:latin typeface="+mj-ea"/>
                <a:ea typeface="+mj-ea"/>
              </a:rPr>
              <a:t>年ごとにガイドライン改訂を行い、</a:t>
            </a:r>
            <a:r>
              <a:rPr kumimoji="1" lang="en-US" altLang="ja-JP" dirty="0">
                <a:latin typeface="+mj-ea"/>
                <a:ea typeface="+mj-ea"/>
              </a:rPr>
              <a:t>2020</a:t>
            </a:r>
            <a:r>
              <a:rPr kumimoji="1" lang="ja-JP" altLang="en-US" dirty="0">
                <a:latin typeface="+mj-ea"/>
                <a:ea typeface="+mj-ea"/>
              </a:rPr>
              <a:t>年が</a:t>
            </a:r>
            <a:r>
              <a:rPr kumimoji="1" lang="en-US" altLang="ja-JP" dirty="0">
                <a:latin typeface="+mj-ea"/>
                <a:ea typeface="+mj-ea"/>
              </a:rPr>
              <a:t>5</a:t>
            </a:r>
            <a:r>
              <a:rPr kumimoji="1" lang="ja-JP" altLang="en-US" dirty="0">
                <a:latin typeface="+mj-ea"/>
                <a:ea typeface="+mj-ea"/>
              </a:rPr>
              <a:t>回目のガイドライン改訂となります。</a:t>
            </a:r>
            <a:endParaRPr kumimoji="1" lang="en-US" altLang="ja-JP"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j-ea"/>
                <a:ea typeface="+mj-ea"/>
              </a:rPr>
              <a:t>日本蘇生協議会</a:t>
            </a:r>
            <a:r>
              <a:rPr kumimoji="1" lang="en-US" altLang="ja-JP" dirty="0">
                <a:latin typeface="+mj-ea"/>
                <a:ea typeface="+mj-ea"/>
              </a:rPr>
              <a:t>JRC</a:t>
            </a:r>
            <a:r>
              <a:rPr kumimoji="1" lang="ja-JP" altLang="en-US" dirty="0">
                <a:latin typeface="+mj-ea"/>
                <a:ea typeface="+mj-ea"/>
              </a:rPr>
              <a:t>はアジア蘇生協議会をたちあげ、</a:t>
            </a:r>
            <a:endParaRPr kumimoji="1" lang="en-US" altLang="ja-JP"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j-ea"/>
                <a:ea typeface="+mj-ea"/>
              </a:rPr>
              <a:t>2006</a:t>
            </a:r>
            <a:r>
              <a:rPr kumimoji="1" lang="ja-JP" altLang="en-US" dirty="0">
                <a:latin typeface="+mj-ea"/>
                <a:ea typeface="+mj-ea"/>
              </a:rPr>
              <a:t>年から</a:t>
            </a:r>
            <a:r>
              <a:rPr kumimoji="1" lang="en-US" altLang="ja-JP" dirty="0">
                <a:latin typeface="+mj-ea"/>
                <a:ea typeface="+mj-ea"/>
              </a:rPr>
              <a:t>ILCOR</a:t>
            </a:r>
            <a:r>
              <a:rPr kumimoji="1" lang="ja-JP" altLang="en-US" dirty="0">
                <a:latin typeface="+mj-ea"/>
                <a:ea typeface="+mj-ea"/>
              </a:rPr>
              <a:t>の会議に参画しています。</a:t>
            </a:r>
            <a:endParaRPr kumimoji="1" lang="en-US" altLang="ja-JP"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j-ea"/>
                <a:ea typeface="+mj-ea"/>
              </a:rPr>
              <a:t>JRC</a:t>
            </a:r>
            <a:r>
              <a:rPr kumimoji="1" lang="ja-JP" altLang="en-US" dirty="0">
                <a:latin typeface="+mj-ea"/>
                <a:ea typeface="+mj-ea"/>
              </a:rPr>
              <a:t>ガイドラインは</a:t>
            </a:r>
            <a:r>
              <a:rPr kumimoji="1" lang="en-US" altLang="ja-JP" dirty="0">
                <a:latin typeface="+mj-ea"/>
                <a:ea typeface="+mj-ea"/>
              </a:rPr>
              <a:t>ILCOR</a:t>
            </a:r>
            <a:r>
              <a:rPr kumimoji="1" lang="ja-JP" altLang="en-US" dirty="0">
                <a:latin typeface="+mj-ea"/>
                <a:ea typeface="+mj-ea"/>
              </a:rPr>
              <a:t>の国際ガイドラインをもとに作成され、</a:t>
            </a:r>
            <a:endParaRPr kumimoji="1" lang="en-US" altLang="ja-JP"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j-ea"/>
                <a:ea typeface="+mj-ea"/>
              </a:rPr>
              <a:t>NCPR</a:t>
            </a:r>
            <a:r>
              <a:rPr kumimoji="1" lang="ja-JP" altLang="en-US" dirty="0">
                <a:latin typeface="+mj-ea"/>
                <a:ea typeface="+mj-ea"/>
              </a:rPr>
              <a:t>のガイドラインはその</a:t>
            </a:r>
            <a:r>
              <a:rPr kumimoji="1" lang="en-US" altLang="ja-JP" dirty="0">
                <a:latin typeface="+mj-ea"/>
                <a:ea typeface="+mj-ea"/>
              </a:rPr>
              <a:t>JRC</a:t>
            </a:r>
            <a:r>
              <a:rPr kumimoji="1" lang="ja-JP" altLang="en-US" dirty="0">
                <a:latin typeface="+mj-ea"/>
                <a:ea typeface="+mj-ea"/>
              </a:rPr>
              <a:t>ガイドラインをもとに作成されます。</a:t>
            </a:r>
            <a:endParaRPr kumimoji="1" lang="en-US" altLang="ja-JP"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j-ea"/>
                <a:ea typeface="+mj-ea"/>
              </a:rPr>
              <a:t>ガイドライン作成のためのエビデンスはシステマティックレビューによって得られ、グレードによって評価されます。</a:t>
            </a:r>
            <a:endParaRPr kumimoji="1" lang="en-US" altLang="ja-JP"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j-ea"/>
                <a:ea typeface="+mj-ea"/>
              </a:rPr>
              <a:t>2015</a:t>
            </a:r>
            <a:r>
              <a:rPr kumimoji="1" lang="ja-JP" altLang="en-US" dirty="0">
                <a:latin typeface="+mj-ea"/>
                <a:ea typeface="+mj-ea"/>
              </a:rPr>
              <a:t>年までは評価が得られたものを</a:t>
            </a:r>
            <a:r>
              <a:rPr kumimoji="1" lang="en-US" altLang="ja-JP" dirty="0">
                <a:latin typeface="+mj-ea"/>
                <a:ea typeface="+mj-ea"/>
              </a:rPr>
              <a:t>5</a:t>
            </a:r>
            <a:r>
              <a:rPr kumimoji="1" lang="ja-JP" altLang="en-US" dirty="0">
                <a:latin typeface="+mj-ea"/>
                <a:ea typeface="+mj-ea"/>
              </a:rPr>
              <a:t>年ごとに</a:t>
            </a:r>
            <a:r>
              <a:rPr kumimoji="1" lang="en-US" altLang="ja-JP" dirty="0" err="1">
                <a:latin typeface="+mj-ea"/>
                <a:ea typeface="+mj-ea"/>
              </a:rPr>
              <a:t>CoSTR</a:t>
            </a:r>
            <a:r>
              <a:rPr kumimoji="1" lang="ja-JP" altLang="en-US" dirty="0">
                <a:latin typeface="+mj-ea"/>
                <a:ea typeface="+mj-ea"/>
              </a:rPr>
              <a:t>として公表していましたが、</a:t>
            </a:r>
            <a:endParaRPr kumimoji="1" lang="en-US" altLang="ja-JP"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j-ea"/>
                <a:ea typeface="+mj-ea"/>
              </a:rPr>
              <a:t>2015</a:t>
            </a:r>
            <a:r>
              <a:rPr kumimoji="1" lang="ja-JP" altLang="en-US" dirty="0">
                <a:latin typeface="+mj-ea"/>
                <a:ea typeface="+mj-ea"/>
              </a:rPr>
              <a:t>年以降、方針が変わり、連続的エビデンス評価として</a:t>
            </a:r>
            <a:endParaRPr kumimoji="1" lang="en-US" altLang="ja-JP"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j-ea"/>
                <a:ea typeface="+mj-ea"/>
              </a:rPr>
              <a:t>ひとつのシステマティックレビューが終わるごとに、</a:t>
            </a:r>
            <a:r>
              <a:rPr kumimoji="1" lang="en-US" altLang="ja-JP" dirty="0">
                <a:latin typeface="+mj-ea"/>
                <a:ea typeface="+mj-ea"/>
              </a:rPr>
              <a:t>ILCOR</a:t>
            </a:r>
            <a:r>
              <a:rPr kumimoji="1" lang="ja-JP" altLang="en-US" dirty="0">
                <a:latin typeface="+mj-ea"/>
                <a:ea typeface="+mj-ea"/>
              </a:rPr>
              <a:t>のホームページ上で、パブリックコメントを求める形で公表されています。</a:t>
            </a:r>
            <a:endParaRPr kumimoji="1" lang="en-US" altLang="ja-JP"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j-ea"/>
                <a:ea typeface="+mj-ea"/>
              </a:rPr>
              <a:t>日本からは</a:t>
            </a:r>
            <a:r>
              <a:rPr kumimoji="1" lang="en-US" altLang="ja-JP" dirty="0">
                <a:latin typeface="+mj-ea"/>
                <a:ea typeface="+mj-ea"/>
              </a:rPr>
              <a:t>ILCOR</a:t>
            </a:r>
            <a:r>
              <a:rPr kumimoji="1" lang="ja-JP" altLang="en-US" dirty="0">
                <a:latin typeface="+mj-ea"/>
                <a:ea typeface="+mj-ea"/>
              </a:rPr>
              <a:t>の新生児タスクフォースとして</a:t>
            </a:r>
            <a:r>
              <a:rPr kumimoji="1" lang="en-US" altLang="ja-JP" dirty="0">
                <a:latin typeface="+mj-ea"/>
                <a:ea typeface="+mj-ea"/>
              </a:rPr>
              <a:t>2</a:t>
            </a:r>
            <a:r>
              <a:rPr kumimoji="1" lang="ja-JP" altLang="en-US" dirty="0">
                <a:latin typeface="+mj-ea"/>
                <a:ea typeface="+mj-ea"/>
              </a:rPr>
              <a:t>回目のガイドライン作成からこちらに示したメンバーが参加しています。</a:t>
            </a:r>
            <a:endParaRPr kumimoji="1" lang="en-US" altLang="ja-JP" dirty="0">
              <a:latin typeface="+mj-ea"/>
              <a:ea typeface="+mj-ea"/>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3</a:t>
            </a:fld>
            <a:endParaRPr kumimoji="1" lang="ja-JP" altLang="en-US"/>
          </a:p>
        </p:txBody>
      </p:sp>
    </p:spTree>
    <p:extLst>
      <p:ext uri="{BB962C8B-B14F-4D97-AF65-F5344CB8AC3E}">
        <p14:creationId xmlns:p14="http://schemas.microsoft.com/office/powerpoint/2010/main" val="2901192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つぎに安定化の流れの変更点になります。</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初期処置後、心拍を確認し、自発呼吸あり、かつ心拍が</a:t>
            </a:r>
            <a:r>
              <a:rPr lang="en-US" altLang="ja-JP" sz="1200" kern="100" dirty="0">
                <a:effectLst/>
                <a:latin typeface="+mn-ea"/>
                <a:ea typeface="+mn-ea"/>
                <a:cs typeface="Times New Roman" panose="02020603050405020304" pitchFamily="18" charset="0"/>
              </a:rPr>
              <a:t>100/</a:t>
            </a:r>
            <a:r>
              <a:rPr lang="ja-JP" altLang="en-US" sz="1200" kern="100" dirty="0">
                <a:effectLst/>
                <a:latin typeface="+mn-ea"/>
                <a:ea typeface="+mn-ea"/>
                <a:cs typeface="Times New Roman" panose="02020603050405020304" pitchFamily="18" charset="0"/>
              </a:rPr>
              <a:t>分以上であれば安定化の流れに進み、努力呼吸とチアノーゼの確認をします。</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n-ea"/>
                <a:ea typeface="+mn-ea"/>
                <a:cs typeface="Times New Roman" panose="02020603050405020304" pitchFamily="18" charset="0"/>
              </a:rPr>
              <a:t>2010</a:t>
            </a:r>
            <a:r>
              <a:rPr lang="ja-JP" altLang="ja-JP" sz="1200" kern="100" dirty="0">
                <a:effectLst/>
                <a:latin typeface="+mn-ea"/>
                <a:ea typeface="+mn-ea"/>
                <a:cs typeface="Times New Roman" panose="02020603050405020304" pitchFamily="18" charset="0"/>
              </a:rPr>
              <a:t>年のアルゴリズム</a:t>
            </a:r>
            <a:r>
              <a:rPr lang="ja-JP" altLang="en-US" sz="1200" kern="100" dirty="0">
                <a:effectLst/>
                <a:latin typeface="+mn-ea"/>
                <a:ea typeface="+mn-ea"/>
                <a:cs typeface="Times New Roman" panose="02020603050405020304" pitchFamily="18" charset="0"/>
              </a:rPr>
              <a:t>を</a:t>
            </a:r>
            <a:r>
              <a:rPr lang="ja-JP" altLang="ja-JP" sz="1200" kern="100" dirty="0">
                <a:effectLst/>
                <a:latin typeface="+mn-ea"/>
                <a:ea typeface="+mn-ea"/>
                <a:cs typeface="Times New Roman" panose="02020603050405020304" pitchFamily="18" charset="0"/>
              </a:rPr>
              <a:t>左に</a:t>
            </a:r>
            <a:r>
              <a:rPr lang="ja-JP" altLang="en-US" sz="1200" kern="100" dirty="0">
                <a:effectLst/>
                <a:latin typeface="+mn-ea"/>
                <a:ea typeface="+mn-ea"/>
                <a:cs typeface="Times New Roman" panose="02020603050405020304" pitchFamily="18" charset="0"/>
              </a:rPr>
              <a:t>、</a:t>
            </a:r>
            <a:r>
              <a:rPr lang="en-US" altLang="ja-JP" sz="1200" kern="100" dirty="0">
                <a:effectLst/>
                <a:latin typeface="+mn-ea"/>
                <a:ea typeface="+mn-ea"/>
                <a:cs typeface="Times New Roman" panose="02020603050405020304" pitchFamily="18" charset="0"/>
              </a:rPr>
              <a:t>2015</a:t>
            </a:r>
            <a:r>
              <a:rPr lang="ja-JP" altLang="en-US" sz="1200" kern="100" dirty="0">
                <a:effectLst/>
                <a:latin typeface="+mn-ea"/>
                <a:ea typeface="+mn-ea"/>
                <a:cs typeface="Times New Roman" panose="02020603050405020304" pitchFamily="18" charset="0"/>
              </a:rPr>
              <a:t>年のアルゴリズムを右に示します。</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n-ea"/>
                <a:ea typeface="+mn-ea"/>
                <a:cs typeface="Times New Roman" panose="02020603050405020304" pitchFamily="18" charset="0"/>
              </a:rPr>
              <a:t>2010</a:t>
            </a:r>
            <a:r>
              <a:rPr lang="ja-JP" altLang="en-US" sz="1200" kern="100" dirty="0">
                <a:effectLst/>
                <a:latin typeface="+mn-ea"/>
                <a:ea typeface="+mn-ea"/>
                <a:cs typeface="Times New Roman" panose="02020603050405020304" pitchFamily="18" charset="0"/>
              </a:rPr>
              <a:t>年では「</a:t>
            </a:r>
            <a:r>
              <a:rPr lang="ja-JP" altLang="ja-JP" sz="1200" kern="100" dirty="0">
                <a:effectLst/>
                <a:latin typeface="+mn-ea"/>
                <a:ea typeface="+mn-ea"/>
                <a:cs typeface="Times New Roman" panose="02020603050405020304" pitchFamily="18" charset="0"/>
              </a:rPr>
              <a:t>努力呼吸と中心性チアノーゼあり</a:t>
            </a:r>
            <a:r>
              <a:rPr lang="ja-JP" altLang="en-US" sz="1200" kern="100" dirty="0">
                <a:effectLst/>
                <a:latin typeface="+mn-ea"/>
                <a:ea typeface="+mn-ea"/>
                <a:cs typeface="Times New Roman" panose="02020603050405020304" pitchFamily="18" charset="0"/>
              </a:rPr>
              <a:t>」という表記だったため、努力呼吸と中心性チアノーゼが共にあった場合なのか、努力呼吸または中心性チアノーゼのどちらかがあった場合な</a:t>
            </a:r>
            <a:r>
              <a:rPr lang="ja-JP" altLang="ja-JP" sz="1200" kern="100" dirty="0">
                <a:effectLst/>
                <a:latin typeface="+mn-ea"/>
                <a:ea typeface="+mn-ea"/>
                <a:cs typeface="Times New Roman" panose="02020603050405020304" pitchFamily="18" charset="0"/>
              </a:rPr>
              <a:t>のか</a:t>
            </a:r>
            <a:r>
              <a:rPr lang="ja-JP" altLang="en-US" sz="1200" kern="100" dirty="0">
                <a:effectLst/>
                <a:latin typeface="+mn-ea"/>
                <a:ea typeface="+mn-ea"/>
                <a:cs typeface="Times New Roman" panose="02020603050405020304" pitchFamily="18" charset="0"/>
              </a:rPr>
              <a:t>で迷いが生じていました。</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そこで</a:t>
            </a:r>
            <a:r>
              <a:rPr lang="en-US" altLang="ja-JP" sz="1200" kern="100" dirty="0">
                <a:effectLst/>
                <a:latin typeface="+mn-ea"/>
                <a:ea typeface="+mn-ea"/>
                <a:cs typeface="Times New Roman" panose="02020603050405020304" pitchFamily="18" charset="0"/>
              </a:rPr>
              <a:t>2015</a:t>
            </a:r>
            <a:r>
              <a:rPr lang="ja-JP" altLang="ja-JP" sz="1200" kern="100" dirty="0">
                <a:effectLst/>
                <a:latin typeface="+mn-ea"/>
                <a:ea typeface="+mn-ea"/>
                <a:cs typeface="Times New Roman" panose="02020603050405020304" pitchFamily="18" charset="0"/>
              </a:rPr>
              <a:t>年</a:t>
            </a:r>
            <a:r>
              <a:rPr lang="ja-JP" altLang="en-US" sz="1200" kern="100" dirty="0">
                <a:effectLst/>
                <a:latin typeface="+mn-ea"/>
                <a:ea typeface="+mn-ea"/>
                <a:cs typeface="Times New Roman" panose="02020603050405020304" pitchFamily="18" charset="0"/>
              </a:rPr>
              <a:t>で「共にあり」と表記し、</a:t>
            </a:r>
            <a:r>
              <a:rPr lang="ja-JP" altLang="ja-JP" sz="1200" kern="100" dirty="0">
                <a:effectLst/>
                <a:latin typeface="+mn-ea"/>
                <a:ea typeface="+mn-ea"/>
                <a:cs typeface="Times New Roman" panose="02020603050405020304" pitchFamily="18" charset="0"/>
              </a:rPr>
              <a:t>努力呼吸と</a:t>
            </a:r>
            <a:r>
              <a:rPr lang="ja-JP" altLang="en-US" sz="1200" kern="100" dirty="0">
                <a:effectLst/>
                <a:latin typeface="+mn-ea"/>
                <a:ea typeface="+mn-ea"/>
                <a:cs typeface="Times New Roman" panose="02020603050405020304" pitchFamily="18" charset="0"/>
              </a:rPr>
              <a:t>中心性</a:t>
            </a:r>
            <a:r>
              <a:rPr lang="ja-JP" altLang="ja-JP" sz="1200" kern="100" dirty="0">
                <a:effectLst/>
                <a:latin typeface="+mn-ea"/>
                <a:ea typeface="+mn-ea"/>
                <a:cs typeface="Times New Roman" panose="02020603050405020304" pitchFamily="18" charset="0"/>
              </a:rPr>
              <a:t>チアノーゼが両方あった時に </a:t>
            </a:r>
            <a:r>
              <a:rPr lang="en-US" altLang="ja-JP" sz="1200" kern="100" dirty="0">
                <a:effectLst/>
                <a:latin typeface="+mn-ea"/>
                <a:ea typeface="+mn-ea"/>
                <a:cs typeface="Times New Roman" panose="02020603050405020304" pitchFamily="18" charset="0"/>
              </a:rPr>
              <a:t>SpO2</a:t>
            </a:r>
            <a:r>
              <a:rPr lang="ja-JP" altLang="ja-JP" sz="1200" kern="100" dirty="0">
                <a:effectLst/>
                <a:latin typeface="+mn-ea"/>
                <a:ea typeface="+mn-ea"/>
                <a:cs typeface="Times New Roman" panose="02020603050405020304" pitchFamily="18" charset="0"/>
              </a:rPr>
              <a:t>モニタを</a:t>
            </a:r>
            <a:r>
              <a:rPr lang="ja-JP" altLang="en-US" sz="1200" kern="100" dirty="0">
                <a:effectLst/>
                <a:latin typeface="+mn-ea"/>
                <a:ea typeface="+mn-ea"/>
                <a:cs typeface="Times New Roman" panose="02020603050405020304" pitchFamily="18" charset="0"/>
              </a:rPr>
              <a:t>装着し、</a:t>
            </a:r>
            <a:r>
              <a:rPr lang="en-US" altLang="ja-JP" sz="1200" kern="100" dirty="0">
                <a:effectLst/>
                <a:latin typeface="+mn-ea"/>
                <a:ea typeface="+mn-ea"/>
                <a:cs typeface="Times New Roman" panose="02020603050405020304" pitchFamily="18" charset="0"/>
              </a:rPr>
              <a:t>CPAP</a:t>
            </a:r>
            <a:r>
              <a:rPr lang="ja-JP" altLang="ja-JP" sz="1200" kern="100" dirty="0">
                <a:effectLst/>
                <a:latin typeface="+mn-ea"/>
                <a:ea typeface="+mn-ea"/>
                <a:cs typeface="Times New Roman" panose="02020603050405020304" pitchFamily="18" charset="0"/>
              </a:rPr>
              <a:t>又はフリーフロー酸素投与という形に改定</a:t>
            </a:r>
            <a:r>
              <a:rPr lang="ja-JP" altLang="en-US" sz="1200" kern="100" dirty="0">
                <a:effectLst/>
                <a:latin typeface="+mn-ea"/>
                <a:ea typeface="+mn-ea"/>
                <a:cs typeface="Times New Roman" panose="02020603050405020304" pitchFamily="18" charset="0"/>
              </a:rPr>
              <a:t>されました</a:t>
            </a:r>
            <a:r>
              <a:rPr lang="ja-JP" altLang="ja-JP" sz="1200" kern="100" dirty="0">
                <a:effectLst/>
                <a:latin typeface="+mn-ea"/>
                <a:ea typeface="+mn-ea"/>
                <a:cs typeface="Times New Roman" panose="02020603050405020304" pitchFamily="18" charset="0"/>
              </a:rPr>
              <a:t>。</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努力呼吸と中心性チアノーゼのどちらかがなかった場合は、蘇生後のケアのボックスに進み、</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努力呼吸が続く場合は原因検索と</a:t>
            </a:r>
            <a:r>
              <a:rPr lang="en-US" altLang="ja-JP" sz="1200" kern="100" dirty="0">
                <a:effectLst/>
                <a:latin typeface="+mn-ea"/>
                <a:ea typeface="+mn-ea"/>
                <a:cs typeface="Times New Roman" panose="02020603050405020304" pitchFamily="18" charset="0"/>
              </a:rPr>
              <a:t>CPAP</a:t>
            </a:r>
            <a:r>
              <a:rPr lang="ja-JP" altLang="en-US" sz="1200" kern="100" dirty="0">
                <a:effectLst/>
                <a:latin typeface="+mn-ea"/>
                <a:ea typeface="+mn-ea"/>
                <a:cs typeface="Times New Roman" panose="02020603050405020304" pitchFamily="18" charset="0"/>
              </a:rPr>
              <a:t>の検討、</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中心性チアノーゼが続く場合はチアノーゼ性心疾患を鑑別して、治療介入を行うかの判断をするという流れとなっていました。</a:t>
            </a:r>
            <a:endParaRPr lang="en-US" altLang="ja-JP" sz="1200" kern="100" dirty="0">
              <a:effectLst/>
              <a:latin typeface="+mn-ea"/>
              <a:ea typeface="+mn-ea"/>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30</a:t>
            </a:fld>
            <a:endParaRPr kumimoji="1" lang="ja-JP" altLang="en-US"/>
          </a:p>
        </p:txBody>
      </p:sp>
    </p:spTree>
    <p:extLst>
      <p:ext uri="{BB962C8B-B14F-4D97-AF65-F5344CB8AC3E}">
        <p14:creationId xmlns:p14="http://schemas.microsoft.com/office/powerpoint/2010/main" val="4032454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次に、</a:t>
            </a:r>
            <a:r>
              <a:rPr lang="en-US" altLang="ja-JP" sz="1200" kern="100" dirty="0">
                <a:effectLst/>
                <a:latin typeface="+mn-ea"/>
                <a:ea typeface="+mn-ea"/>
                <a:cs typeface="Times New Roman" panose="02020603050405020304" pitchFamily="18" charset="0"/>
              </a:rPr>
              <a:t>2015</a:t>
            </a:r>
            <a:r>
              <a:rPr lang="ja-JP" altLang="ja-JP" sz="1200" kern="100" dirty="0">
                <a:effectLst/>
                <a:latin typeface="+mn-ea"/>
                <a:ea typeface="+mn-ea"/>
                <a:cs typeface="Times New Roman" panose="02020603050405020304" pitchFamily="18" charset="0"/>
              </a:rPr>
              <a:t>年のアルゴリズム</a:t>
            </a:r>
            <a:r>
              <a:rPr lang="ja-JP" altLang="en-US" sz="1200" kern="100" dirty="0">
                <a:effectLst/>
                <a:latin typeface="+mn-ea"/>
                <a:ea typeface="+mn-ea"/>
                <a:cs typeface="Times New Roman" panose="02020603050405020304" pitchFamily="18" charset="0"/>
              </a:rPr>
              <a:t>を</a:t>
            </a:r>
            <a:r>
              <a:rPr lang="ja-JP" altLang="ja-JP" sz="1200" kern="100" dirty="0">
                <a:effectLst/>
                <a:latin typeface="+mn-ea"/>
                <a:ea typeface="+mn-ea"/>
                <a:cs typeface="Times New Roman" panose="02020603050405020304" pitchFamily="18" charset="0"/>
              </a:rPr>
              <a:t>左に</a:t>
            </a:r>
            <a:r>
              <a:rPr lang="ja-JP" altLang="en-US" sz="1200" kern="100" dirty="0">
                <a:effectLst/>
                <a:latin typeface="+mn-ea"/>
                <a:ea typeface="+mn-ea"/>
                <a:cs typeface="Times New Roman" panose="02020603050405020304" pitchFamily="18" charset="0"/>
              </a:rPr>
              <a:t>、</a:t>
            </a:r>
            <a:r>
              <a:rPr lang="en-US" altLang="ja-JP" sz="1200" kern="100" dirty="0">
                <a:effectLst/>
                <a:latin typeface="+mn-ea"/>
                <a:ea typeface="+mn-ea"/>
                <a:cs typeface="Times New Roman" panose="02020603050405020304" pitchFamily="18" charset="0"/>
              </a:rPr>
              <a:t>2020</a:t>
            </a:r>
            <a:r>
              <a:rPr lang="ja-JP" altLang="en-US" sz="1200" kern="100" dirty="0">
                <a:effectLst/>
                <a:latin typeface="+mn-ea"/>
                <a:ea typeface="+mn-ea"/>
                <a:cs typeface="Times New Roman" panose="02020603050405020304" pitchFamily="18" charset="0"/>
              </a:rPr>
              <a:t>年のアルゴリズムを右に示します。</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n-ea"/>
                <a:ea typeface="+mn-ea"/>
                <a:cs typeface="Times New Roman" panose="02020603050405020304" pitchFamily="18" charset="0"/>
              </a:rPr>
              <a:t>2020</a:t>
            </a:r>
            <a:r>
              <a:rPr lang="ja-JP" altLang="en-US" sz="1200" kern="100" dirty="0">
                <a:effectLst/>
                <a:latin typeface="+mn-ea"/>
                <a:ea typeface="+mn-ea"/>
                <a:cs typeface="Times New Roman" panose="02020603050405020304" pitchFamily="18" charset="0"/>
              </a:rPr>
              <a:t>年のアルゴリズムで</a:t>
            </a:r>
            <a:r>
              <a:rPr lang="ja-JP" altLang="ja-JP" sz="1200" kern="100" dirty="0">
                <a:effectLst/>
                <a:latin typeface="+mn-ea"/>
                <a:ea typeface="+mn-ea"/>
                <a:cs typeface="Times New Roman" panose="02020603050405020304" pitchFamily="18" charset="0"/>
              </a:rPr>
              <a:t>は「どちらかあり」</a:t>
            </a:r>
            <a:r>
              <a:rPr lang="ja-JP" altLang="en-US" sz="1200" kern="100" dirty="0">
                <a:effectLst/>
                <a:latin typeface="+mn-ea"/>
                <a:ea typeface="+mn-ea"/>
                <a:cs typeface="Times New Roman" panose="02020603050405020304" pitchFamily="18" charset="0"/>
              </a:rPr>
              <a:t>とし、</a:t>
            </a:r>
            <a:r>
              <a:rPr lang="ja-JP" altLang="ja-JP" sz="1200" kern="100" dirty="0">
                <a:effectLst/>
                <a:latin typeface="+mn-ea"/>
                <a:ea typeface="+mn-ea"/>
                <a:cs typeface="Times New Roman" panose="02020603050405020304" pitchFamily="18" charset="0"/>
              </a:rPr>
              <a:t>努力呼吸または中心性チアノーゼ</a:t>
            </a:r>
            <a:r>
              <a:rPr lang="ja-JP" altLang="en-US" sz="1200" kern="100" dirty="0">
                <a:effectLst/>
                <a:latin typeface="+mn-ea"/>
                <a:ea typeface="+mn-ea"/>
                <a:cs typeface="Times New Roman" panose="02020603050405020304" pitchFamily="18" charset="0"/>
              </a:rPr>
              <a:t>の</a:t>
            </a:r>
            <a:r>
              <a:rPr lang="ja-JP" altLang="ja-JP" sz="1200" kern="100" dirty="0">
                <a:effectLst/>
                <a:latin typeface="+mn-ea"/>
                <a:ea typeface="+mn-ea"/>
                <a:cs typeface="Times New Roman" panose="02020603050405020304" pitchFamily="18" charset="0"/>
              </a:rPr>
              <a:t>どちらか</a:t>
            </a:r>
            <a:r>
              <a:rPr lang="ja-JP" altLang="en-US" sz="1200" kern="100" dirty="0">
                <a:effectLst/>
                <a:latin typeface="+mn-ea"/>
                <a:ea typeface="+mn-ea"/>
                <a:cs typeface="Times New Roman" panose="02020603050405020304" pitchFamily="18" charset="0"/>
              </a:rPr>
              <a:t>が</a:t>
            </a:r>
            <a:r>
              <a:rPr lang="ja-JP" altLang="ja-JP" sz="1200" kern="100" dirty="0">
                <a:effectLst/>
                <a:latin typeface="+mn-ea"/>
                <a:ea typeface="+mn-ea"/>
                <a:cs typeface="Times New Roman" panose="02020603050405020304" pitchFamily="18" charset="0"/>
              </a:rPr>
              <a:t>あった場合に</a:t>
            </a:r>
            <a:r>
              <a:rPr lang="ja-JP" altLang="en-US" sz="1200" kern="100" dirty="0">
                <a:effectLst/>
                <a:latin typeface="+mn-ea"/>
                <a:ea typeface="+mn-ea"/>
                <a:cs typeface="Times New Roman" panose="02020603050405020304" pitchFamily="18" charset="0"/>
              </a:rPr>
              <a:t>は</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n-ea"/>
                <a:ea typeface="+mn-ea"/>
                <a:cs typeface="Times New Roman" panose="02020603050405020304" pitchFamily="18" charset="0"/>
              </a:rPr>
              <a:t>SpO2</a:t>
            </a:r>
            <a:r>
              <a:rPr lang="ja-JP" altLang="ja-JP" sz="1200" kern="100" dirty="0">
                <a:effectLst/>
                <a:latin typeface="+mn-ea"/>
                <a:ea typeface="+mn-ea"/>
                <a:cs typeface="Times New Roman" panose="02020603050405020304" pitchFamily="18" charset="0"/>
              </a:rPr>
              <a:t>モニタをつけて</a:t>
            </a:r>
            <a:r>
              <a:rPr lang="ja-JP" altLang="en-US" sz="1200" kern="100" dirty="0">
                <a:effectLst/>
                <a:latin typeface="+mn-ea"/>
                <a:ea typeface="+mn-ea"/>
                <a:cs typeface="Times New Roman" panose="02020603050405020304" pitchFamily="18" charset="0"/>
              </a:rPr>
              <a:t>、</a:t>
            </a:r>
            <a:r>
              <a:rPr lang="ja-JP" altLang="ja-JP" sz="1200" kern="100" dirty="0">
                <a:effectLst/>
                <a:latin typeface="+mn-ea"/>
                <a:ea typeface="+mn-ea"/>
                <a:cs typeface="Times New Roman" panose="02020603050405020304" pitchFamily="18" charset="0"/>
              </a:rPr>
              <a:t>必要時に</a:t>
            </a:r>
            <a:r>
              <a:rPr lang="en-US" altLang="ja-JP" sz="1200" kern="100" dirty="0">
                <a:effectLst/>
                <a:latin typeface="+mn-ea"/>
                <a:ea typeface="+mn-ea"/>
                <a:cs typeface="Times New Roman" panose="02020603050405020304" pitchFamily="18" charset="0"/>
              </a:rPr>
              <a:t>CPAP</a:t>
            </a:r>
            <a:r>
              <a:rPr lang="ja-JP" altLang="ja-JP" sz="1200" kern="100" dirty="0">
                <a:effectLst/>
                <a:latin typeface="+mn-ea"/>
                <a:ea typeface="+mn-ea"/>
                <a:cs typeface="Times New Roman" panose="02020603050405020304" pitchFamily="18" charset="0"/>
              </a:rPr>
              <a:t>またはフリーフロー酸素</a:t>
            </a:r>
            <a:r>
              <a:rPr lang="ja-JP" altLang="en-US" sz="1200" kern="100" dirty="0">
                <a:effectLst/>
                <a:latin typeface="+mn-ea"/>
                <a:ea typeface="+mn-ea"/>
                <a:cs typeface="Times New Roman" panose="02020603050405020304" pitchFamily="18" charset="0"/>
              </a:rPr>
              <a:t>投与</a:t>
            </a:r>
            <a:r>
              <a:rPr lang="ja-JP" altLang="ja-JP" sz="1200" kern="100" dirty="0">
                <a:effectLst/>
                <a:latin typeface="+mn-ea"/>
                <a:ea typeface="+mn-ea"/>
                <a:cs typeface="Times New Roman" panose="02020603050405020304" pitchFamily="18" charset="0"/>
              </a:rPr>
              <a:t>をするという形に</a:t>
            </a:r>
            <a:r>
              <a:rPr lang="ja-JP" altLang="en-US" sz="1200" kern="100" dirty="0">
                <a:effectLst/>
                <a:latin typeface="+mn-ea"/>
                <a:ea typeface="+mn-ea"/>
                <a:cs typeface="Times New Roman" panose="02020603050405020304" pitchFamily="18" charset="0"/>
              </a:rPr>
              <a:t>なり</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安定化の流れの中で鑑別し治療を行う流れに変更となりました。</a:t>
            </a:r>
            <a:endParaRPr lang="en-US" altLang="ja-JP" sz="1200" kern="100" dirty="0">
              <a:effectLst/>
              <a:latin typeface="+mn-ea"/>
              <a:ea typeface="+mn-ea"/>
              <a:cs typeface="Times New Roman" panose="02020603050405020304" pitchFamily="18" charset="0"/>
            </a:endParaRPr>
          </a:p>
          <a:p>
            <a:endParaRPr kumimoji="1" lang="en-US" altLang="ja-JP" dirty="0">
              <a:latin typeface="+mn-ea"/>
              <a:ea typeface="+mn-ea"/>
            </a:endParaRPr>
          </a:p>
          <a:p>
            <a:r>
              <a:rPr kumimoji="1" lang="ja-JP" altLang="en-US" dirty="0">
                <a:latin typeface="+mn-ea"/>
                <a:ea typeface="+mn-ea"/>
              </a:rPr>
              <a:t>どちらも無かった場合のみ、蘇生後のケアに進むことになります。</a:t>
            </a: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31</a:t>
            </a:fld>
            <a:endParaRPr kumimoji="1" lang="ja-JP" altLang="en-US"/>
          </a:p>
        </p:txBody>
      </p:sp>
    </p:spTree>
    <p:extLst>
      <p:ext uri="{BB962C8B-B14F-4D97-AF65-F5344CB8AC3E}">
        <p14:creationId xmlns:p14="http://schemas.microsoft.com/office/powerpoint/2010/main" val="1672364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右が</a:t>
            </a:r>
            <a:r>
              <a:rPr lang="en-US" altLang="ja-JP" sz="1200" kern="100" dirty="0">
                <a:effectLst/>
                <a:latin typeface="+mn-ea"/>
                <a:ea typeface="+mn-ea"/>
                <a:cs typeface="Times New Roman" panose="02020603050405020304" pitchFamily="18" charset="0"/>
              </a:rPr>
              <a:t>CoSTR2020</a:t>
            </a:r>
            <a:r>
              <a:rPr lang="ja-JP" altLang="en-US" sz="1200" kern="100" dirty="0">
                <a:effectLst/>
                <a:latin typeface="+mn-ea"/>
                <a:ea typeface="+mn-ea"/>
                <a:cs typeface="Times New Roman" panose="02020603050405020304" pitchFamily="18" charset="0"/>
              </a:rPr>
              <a:t>のアルゴリズムです。</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n-ea"/>
                <a:ea typeface="+mn-ea"/>
                <a:cs typeface="Times New Roman" panose="02020603050405020304" pitchFamily="18" charset="0"/>
              </a:rPr>
              <a:t>CoSTR2020</a:t>
            </a:r>
            <a:r>
              <a:rPr lang="ja-JP" altLang="ja-JP" sz="1200" kern="100" dirty="0">
                <a:effectLst/>
                <a:latin typeface="+mn-ea"/>
                <a:ea typeface="+mn-ea"/>
                <a:cs typeface="Times New Roman" panose="02020603050405020304" pitchFamily="18" charset="0"/>
              </a:rPr>
              <a:t>でも、</a:t>
            </a:r>
            <a:r>
              <a:rPr lang="ja-JP" altLang="en-US" sz="1200" kern="100" dirty="0">
                <a:effectLst/>
                <a:latin typeface="+mn-ea"/>
                <a:ea typeface="+mn-ea"/>
                <a:cs typeface="Times New Roman" panose="02020603050405020304" pitchFamily="18" charset="0"/>
              </a:rPr>
              <a:t>努力呼吸とチアノーゼのいずれかがあった場合に治療介入のステップにすすむため</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日本版も</a:t>
            </a:r>
            <a:r>
              <a:rPr lang="ja-JP" altLang="ja-JP" sz="1200" kern="100" dirty="0">
                <a:effectLst/>
                <a:latin typeface="+mn-ea"/>
                <a:ea typeface="+mn-ea"/>
                <a:cs typeface="Times New Roman" panose="02020603050405020304" pitchFamily="18" charset="0"/>
              </a:rPr>
              <a:t>それも</a:t>
            </a:r>
            <a:r>
              <a:rPr lang="ja-JP" altLang="en-US" sz="1200" kern="100" dirty="0">
                <a:effectLst/>
                <a:latin typeface="+mn-ea"/>
                <a:ea typeface="+mn-ea"/>
                <a:cs typeface="Times New Roman" panose="02020603050405020304" pitchFamily="18" charset="0"/>
              </a:rPr>
              <a:t>ふまえた変更となります。</a:t>
            </a:r>
            <a:endParaRPr kumimoji="1" lang="ja-JP" altLang="en-US" dirty="0">
              <a:latin typeface="+mn-ea"/>
              <a:ea typeface="+mn-ea"/>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32</a:t>
            </a:fld>
            <a:endParaRPr kumimoji="1" lang="ja-JP" altLang="en-US"/>
          </a:p>
        </p:txBody>
      </p:sp>
    </p:spTree>
    <p:extLst>
      <p:ext uri="{BB962C8B-B14F-4D97-AF65-F5344CB8AC3E}">
        <p14:creationId xmlns:p14="http://schemas.microsoft.com/office/powerpoint/2010/main" val="2446114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dirty="0">
                <a:solidFill>
                  <a:schemeClr val="tx1"/>
                </a:solidFill>
                <a:latin typeface="+mj-ea"/>
                <a:ea typeface="+mj-ea"/>
              </a:rPr>
              <a:t>6</a:t>
            </a:r>
            <a:r>
              <a:rPr lang="ja-JP" altLang="en-US" sz="1200" dirty="0">
                <a:solidFill>
                  <a:schemeClr val="tx1"/>
                </a:solidFill>
                <a:latin typeface="+mj-ea"/>
                <a:ea typeface="+mj-ea"/>
              </a:rPr>
              <a:t>、</a:t>
            </a:r>
            <a:r>
              <a:rPr lang="ja-JP" altLang="ja-JP" sz="1200" dirty="0">
                <a:solidFill>
                  <a:schemeClr val="tx1"/>
                </a:solidFill>
                <a:latin typeface="+mj-ea"/>
                <a:ea typeface="+mj-ea"/>
              </a:rPr>
              <a:t>安定化の流れでは最初の介入は直ちに行うのではなく、</a:t>
            </a:r>
            <a:r>
              <a:rPr lang="en-US" altLang="ja-JP" sz="1200" dirty="0">
                <a:solidFill>
                  <a:schemeClr val="tx1"/>
                </a:solidFill>
                <a:latin typeface="+mj-ea"/>
                <a:ea typeface="+mj-ea"/>
              </a:rPr>
              <a:t>『SpO2</a:t>
            </a:r>
            <a:r>
              <a:rPr lang="ja-JP" altLang="ja-JP" sz="1200" dirty="0">
                <a:solidFill>
                  <a:schemeClr val="tx1"/>
                </a:solidFill>
                <a:latin typeface="+mj-ea"/>
                <a:ea typeface="+mj-ea"/>
              </a:rPr>
              <a:t>モニタ</a:t>
            </a:r>
            <a:r>
              <a:rPr lang="ja-JP" altLang="en-US" sz="1200" dirty="0">
                <a:solidFill>
                  <a:schemeClr val="tx1"/>
                </a:solidFill>
                <a:latin typeface="+mj-ea"/>
                <a:ea typeface="+mj-ea"/>
              </a:rPr>
              <a:t>を</a:t>
            </a:r>
            <a:r>
              <a:rPr lang="ja-JP" altLang="ja-JP" sz="1200" dirty="0">
                <a:solidFill>
                  <a:schemeClr val="tx1"/>
                </a:solidFill>
                <a:latin typeface="+mj-ea"/>
                <a:ea typeface="+mj-ea"/>
              </a:rPr>
              <a:t>装着し</a:t>
            </a:r>
            <a:r>
              <a:rPr lang="ja-JP" altLang="en-US" sz="1200" dirty="0">
                <a:solidFill>
                  <a:schemeClr val="tx1"/>
                </a:solidFill>
                <a:latin typeface="+mj-ea"/>
                <a:ea typeface="+mj-ea"/>
              </a:rPr>
              <a:t>必要時</a:t>
            </a:r>
            <a:r>
              <a:rPr lang="en-US" altLang="ja-JP" sz="1200" dirty="0">
                <a:solidFill>
                  <a:schemeClr val="tx1"/>
                </a:solidFill>
                <a:latin typeface="+mj-ea"/>
                <a:ea typeface="+mj-ea"/>
              </a:rPr>
              <a:t>CPAP</a:t>
            </a:r>
            <a:r>
              <a:rPr lang="ja-JP" altLang="ja-JP" sz="1200" dirty="0">
                <a:solidFill>
                  <a:schemeClr val="tx1"/>
                </a:solidFill>
                <a:latin typeface="+mj-ea"/>
                <a:ea typeface="+mj-ea"/>
              </a:rPr>
              <a:t>または酸素投与</a:t>
            </a:r>
            <a:r>
              <a:rPr lang="en-US" altLang="ja-JP" sz="1200" dirty="0">
                <a:solidFill>
                  <a:schemeClr val="tx1"/>
                </a:solidFill>
                <a:latin typeface="+mj-ea"/>
                <a:ea typeface="+mj-ea"/>
              </a:rPr>
              <a:t>』</a:t>
            </a:r>
            <a:r>
              <a:rPr lang="ja-JP" altLang="ja-JP" sz="1200" dirty="0">
                <a:solidFill>
                  <a:schemeClr val="tx1"/>
                </a:solidFill>
                <a:latin typeface="+mj-ea"/>
                <a:ea typeface="+mj-ea"/>
              </a:rPr>
              <a:t>に変更</a:t>
            </a:r>
          </a:p>
          <a:p>
            <a:endParaRPr kumimoji="1" lang="ja-JP" altLang="en-US" dirty="0"/>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33</a:t>
            </a:fld>
            <a:endParaRPr kumimoji="1" lang="ja-JP" altLang="en-US"/>
          </a:p>
        </p:txBody>
      </p:sp>
    </p:spTree>
    <p:extLst>
      <p:ext uri="{BB962C8B-B14F-4D97-AF65-F5344CB8AC3E}">
        <p14:creationId xmlns:p14="http://schemas.microsoft.com/office/powerpoint/2010/main" val="6177946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努力呼吸またはチアノーゼの、「どちらかあり」の場合に、</a:t>
            </a:r>
            <a:r>
              <a:rPr lang="en-US" altLang="ja-JP" sz="1200" kern="100" dirty="0">
                <a:effectLst/>
                <a:latin typeface="+mn-ea"/>
                <a:ea typeface="+mn-ea"/>
                <a:cs typeface="Times New Roman" panose="02020603050405020304" pitchFamily="18" charset="0"/>
              </a:rPr>
              <a:t>SpO2</a:t>
            </a:r>
            <a:r>
              <a:rPr lang="ja-JP" altLang="en-US" sz="1200" kern="100" dirty="0">
                <a:effectLst/>
                <a:latin typeface="+mn-ea"/>
                <a:ea typeface="+mn-ea"/>
                <a:cs typeface="Times New Roman" panose="02020603050405020304" pitchFamily="18" charset="0"/>
              </a:rPr>
              <a:t>モニタを装着し必要時</a:t>
            </a:r>
            <a:r>
              <a:rPr lang="en-US" altLang="ja-JP" sz="1200" kern="100" dirty="0">
                <a:effectLst/>
                <a:latin typeface="+mn-ea"/>
                <a:ea typeface="+mn-ea"/>
                <a:cs typeface="Times New Roman" panose="02020603050405020304" pitchFamily="18" charset="0"/>
              </a:rPr>
              <a:t>CPAP</a:t>
            </a:r>
            <a:r>
              <a:rPr lang="ja-JP" altLang="en-US" sz="1200" kern="100" dirty="0">
                <a:effectLst/>
                <a:latin typeface="+mn-ea"/>
                <a:ea typeface="+mn-ea"/>
                <a:cs typeface="Times New Roman" panose="02020603050405020304" pitchFamily="18" charset="0"/>
              </a:rPr>
              <a:t>または酸素投与に変更となりました。</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啼泣が強く、自発呼吸がしっかりしていても</a:t>
            </a:r>
            <a:r>
              <a:rPr lang="ja-JP" altLang="ja-JP" sz="1200" kern="100" dirty="0">
                <a:effectLst/>
                <a:latin typeface="+mn-ea"/>
                <a:ea typeface="+mn-ea"/>
                <a:cs typeface="Times New Roman" panose="02020603050405020304" pitchFamily="18" charset="0"/>
              </a:rPr>
              <a:t>生まれて</a:t>
            </a:r>
            <a:r>
              <a:rPr lang="ja-JP" altLang="en-US" sz="1200" kern="100" dirty="0">
                <a:effectLst/>
                <a:latin typeface="+mn-ea"/>
                <a:ea typeface="+mn-ea"/>
                <a:cs typeface="Times New Roman" panose="02020603050405020304" pitchFamily="18" charset="0"/>
              </a:rPr>
              <a:t>すぐの新生児にはチアノーゼがあることはまれではありません。</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チアノーゼのある新生児すべてに</a:t>
            </a:r>
            <a:r>
              <a:rPr lang="en-US" altLang="ja-JP" sz="1200" kern="100" dirty="0">
                <a:effectLst/>
                <a:latin typeface="+mn-ea"/>
                <a:ea typeface="+mn-ea"/>
                <a:cs typeface="Times New Roman" panose="02020603050405020304" pitchFamily="18" charset="0"/>
              </a:rPr>
              <a:t>CPAP</a:t>
            </a:r>
            <a:r>
              <a:rPr lang="ja-JP" altLang="en-US" sz="1200" kern="100" dirty="0">
                <a:effectLst/>
                <a:latin typeface="+mn-ea"/>
                <a:ea typeface="+mn-ea"/>
                <a:cs typeface="Times New Roman" panose="02020603050405020304" pitchFamily="18" charset="0"/>
              </a:rPr>
              <a:t>や酸素投与という介入をするのは現実的ではありません。</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そこで、必要時</a:t>
            </a:r>
            <a:r>
              <a:rPr lang="en-US" altLang="ja-JP" sz="1200" kern="100" dirty="0">
                <a:effectLst/>
                <a:latin typeface="+mn-ea"/>
                <a:ea typeface="+mn-ea"/>
                <a:cs typeface="Times New Roman" panose="02020603050405020304" pitchFamily="18" charset="0"/>
              </a:rPr>
              <a:t>CPAP</a:t>
            </a:r>
            <a:r>
              <a:rPr lang="ja-JP" altLang="en-US" sz="1200" kern="100" dirty="0">
                <a:effectLst/>
                <a:latin typeface="+mn-ea"/>
                <a:ea typeface="+mn-ea"/>
                <a:cs typeface="Times New Roman" panose="02020603050405020304" pitchFamily="18" charset="0"/>
              </a:rPr>
              <a:t>または酸素投与という表記といたしました。</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mn-ea"/>
                <a:ea typeface="+mn-ea"/>
                <a:cs typeface="Times New Roman" panose="02020603050405020304" pitchFamily="18" charset="0"/>
              </a:rPr>
              <a:t>少なくとも</a:t>
            </a:r>
            <a:r>
              <a:rPr lang="ja-JP" altLang="en-US" sz="1200" kern="100" dirty="0">
                <a:effectLst/>
                <a:latin typeface="+mn-ea"/>
                <a:ea typeface="+mn-ea"/>
                <a:cs typeface="Times New Roman" panose="02020603050405020304" pitchFamily="18" charset="0"/>
              </a:rPr>
              <a:t>救命の流れではなく、安定化の流れに進む、自発呼吸があり</a:t>
            </a:r>
            <a:r>
              <a:rPr lang="ja-JP" altLang="ja-JP" sz="1200" kern="100" dirty="0">
                <a:effectLst/>
                <a:latin typeface="+mn-ea"/>
                <a:ea typeface="+mn-ea"/>
                <a:cs typeface="Times New Roman" panose="02020603050405020304" pitchFamily="18" charset="0"/>
              </a:rPr>
              <a:t>心拍が</a:t>
            </a:r>
            <a:r>
              <a:rPr lang="en-US" altLang="ja-JP" sz="1200" kern="100" dirty="0">
                <a:effectLst/>
                <a:latin typeface="+mn-ea"/>
                <a:ea typeface="+mn-ea"/>
                <a:cs typeface="Times New Roman" panose="02020603050405020304" pitchFamily="18" charset="0"/>
              </a:rPr>
              <a:t>100/</a:t>
            </a:r>
            <a:r>
              <a:rPr lang="ja-JP" altLang="en-US" sz="1200" kern="100" dirty="0">
                <a:effectLst/>
                <a:latin typeface="+mn-ea"/>
                <a:ea typeface="+mn-ea"/>
                <a:cs typeface="Times New Roman" panose="02020603050405020304" pitchFamily="18" charset="0"/>
              </a:rPr>
              <a:t>分</a:t>
            </a:r>
            <a:r>
              <a:rPr lang="ja-JP" altLang="ja-JP" sz="1200" kern="100" dirty="0">
                <a:effectLst/>
                <a:latin typeface="+mn-ea"/>
                <a:ea typeface="+mn-ea"/>
                <a:cs typeface="Times New Roman" panose="02020603050405020304" pitchFamily="18" charset="0"/>
              </a:rPr>
              <a:t>以上ある状態</a:t>
            </a:r>
            <a:r>
              <a:rPr lang="ja-JP" altLang="en-US" sz="1200" kern="100" dirty="0">
                <a:effectLst/>
                <a:latin typeface="+mn-ea"/>
                <a:ea typeface="+mn-ea"/>
                <a:cs typeface="Times New Roman" panose="02020603050405020304" pitchFamily="18" charset="0"/>
              </a:rPr>
              <a:t>では、</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mn-ea"/>
                <a:ea typeface="+mn-ea"/>
                <a:cs typeface="Times New Roman" panose="02020603050405020304" pitchFamily="18" charset="0"/>
              </a:rPr>
              <a:t>脳に行く血液と酸素は</a:t>
            </a:r>
            <a:r>
              <a:rPr lang="ja-JP" altLang="en-US" sz="1200" kern="100" dirty="0">
                <a:effectLst/>
                <a:latin typeface="+mn-ea"/>
                <a:ea typeface="+mn-ea"/>
                <a:cs typeface="Times New Roman" panose="02020603050405020304" pitchFamily="18" charset="0"/>
              </a:rPr>
              <a:t>、</a:t>
            </a:r>
            <a:r>
              <a:rPr lang="ja-JP" altLang="ja-JP" sz="1200" kern="100" dirty="0">
                <a:effectLst/>
                <a:latin typeface="+mn-ea"/>
                <a:ea typeface="+mn-ea"/>
                <a:cs typeface="Times New Roman" panose="02020603050405020304" pitchFamily="18" charset="0"/>
              </a:rPr>
              <a:t>ある程度担保されて</a:t>
            </a:r>
            <a:r>
              <a:rPr lang="ja-JP" altLang="en-US" sz="1200" kern="100" dirty="0">
                <a:effectLst/>
                <a:latin typeface="+mn-ea"/>
                <a:ea typeface="+mn-ea"/>
                <a:cs typeface="Times New Roman" panose="02020603050405020304" pitchFamily="18" charset="0"/>
              </a:rPr>
              <a:t>いるため、</a:t>
            </a:r>
            <a:r>
              <a:rPr lang="ja-JP" altLang="ja-JP" sz="1200" kern="100" dirty="0">
                <a:effectLst/>
                <a:latin typeface="+mn-ea"/>
                <a:ea typeface="+mn-ea"/>
                <a:cs typeface="Times New Roman" panose="02020603050405020304" pitchFamily="18" charset="0"/>
              </a:rPr>
              <a:t>少し時間的</a:t>
            </a:r>
            <a:r>
              <a:rPr lang="ja-JP" altLang="en-US" sz="1200" kern="100" dirty="0">
                <a:effectLst/>
                <a:latin typeface="+mn-ea"/>
                <a:ea typeface="+mn-ea"/>
                <a:cs typeface="Times New Roman" panose="02020603050405020304" pitchFamily="18" charset="0"/>
              </a:rPr>
              <a:t>に</a:t>
            </a:r>
            <a:r>
              <a:rPr lang="ja-JP" altLang="ja-JP" sz="1200" kern="100" dirty="0">
                <a:effectLst/>
                <a:latin typeface="+mn-ea"/>
                <a:ea typeface="+mn-ea"/>
                <a:cs typeface="Times New Roman" panose="02020603050405020304" pitchFamily="18" charset="0"/>
              </a:rPr>
              <a:t>余裕があります</a:t>
            </a:r>
            <a:r>
              <a:rPr lang="ja-JP" altLang="en-US" sz="1200" kern="100" dirty="0">
                <a:effectLst/>
                <a:latin typeface="+mn-ea"/>
                <a:ea typeface="+mn-ea"/>
                <a:cs typeface="Times New Roman" panose="02020603050405020304" pitchFamily="18" charset="0"/>
              </a:rPr>
              <a:t>。</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mn-ea"/>
                <a:ea typeface="+mn-ea"/>
                <a:cs typeface="Times New Roman" panose="02020603050405020304" pitchFamily="18" charset="0"/>
              </a:rPr>
              <a:t>「必要時」ということ</a:t>
            </a:r>
            <a:r>
              <a:rPr lang="ja-JP" altLang="en-US" sz="1200" kern="100" dirty="0">
                <a:effectLst/>
                <a:latin typeface="+mn-ea"/>
                <a:ea typeface="+mn-ea"/>
                <a:cs typeface="Times New Roman" panose="02020603050405020304" pitchFamily="18" charset="0"/>
              </a:rPr>
              <a:t>は、</a:t>
            </a:r>
            <a:r>
              <a:rPr lang="en-US" altLang="ja-JP" sz="1200" kern="100" dirty="0">
                <a:effectLst/>
                <a:latin typeface="+mn-ea"/>
                <a:ea typeface="+mn-ea"/>
                <a:cs typeface="Times New Roman" panose="02020603050405020304" pitchFamily="18" charset="0"/>
              </a:rPr>
              <a:t>SpO2</a:t>
            </a:r>
            <a:r>
              <a:rPr lang="ja-JP" altLang="ja-JP" sz="1200" kern="100" dirty="0">
                <a:effectLst/>
                <a:latin typeface="+mn-ea"/>
                <a:ea typeface="+mn-ea"/>
                <a:cs typeface="Times New Roman" panose="02020603050405020304" pitchFamily="18" charset="0"/>
              </a:rPr>
              <a:t>モニタを</a:t>
            </a:r>
            <a:r>
              <a:rPr lang="ja-JP" altLang="en-US" sz="1200" kern="100" dirty="0">
                <a:effectLst/>
                <a:latin typeface="+mn-ea"/>
                <a:ea typeface="+mn-ea"/>
                <a:cs typeface="Times New Roman" panose="02020603050405020304" pitchFamily="18" charset="0"/>
              </a:rPr>
              <a:t>装着したうえで蘇生者が</a:t>
            </a:r>
            <a:r>
              <a:rPr lang="ja-JP" altLang="ja-JP" sz="1200" kern="100" dirty="0">
                <a:effectLst/>
                <a:latin typeface="+mn-ea"/>
                <a:ea typeface="+mn-ea"/>
                <a:cs typeface="Times New Roman" panose="02020603050405020304" pitchFamily="18" charset="0"/>
              </a:rPr>
              <a:t>どういう病態かを</a:t>
            </a:r>
            <a:r>
              <a:rPr lang="ja-JP" altLang="en-US" sz="1200" kern="100" dirty="0">
                <a:effectLst/>
                <a:latin typeface="+mn-ea"/>
                <a:ea typeface="+mn-ea"/>
                <a:cs typeface="Times New Roman" panose="02020603050405020304" pitchFamily="18" charset="0"/>
              </a:rPr>
              <a:t>考え、</a:t>
            </a:r>
            <a:r>
              <a:rPr lang="ja-JP" altLang="ja-JP" sz="1200" kern="100" dirty="0">
                <a:effectLst/>
                <a:latin typeface="+mn-ea"/>
                <a:ea typeface="+mn-ea"/>
                <a:cs typeface="Times New Roman" panose="02020603050405020304" pitchFamily="18" charset="0"/>
              </a:rPr>
              <a:t>介入</a:t>
            </a:r>
            <a:r>
              <a:rPr lang="ja-JP" altLang="en-US" sz="1200" kern="100" dirty="0">
                <a:effectLst/>
                <a:latin typeface="+mn-ea"/>
                <a:ea typeface="+mn-ea"/>
                <a:cs typeface="Times New Roman" panose="02020603050405020304" pitchFamily="18" charset="0"/>
              </a:rPr>
              <a:t>すると</a:t>
            </a:r>
            <a:r>
              <a:rPr lang="ja-JP" altLang="ja-JP" sz="1200" kern="100" dirty="0">
                <a:effectLst/>
                <a:latin typeface="+mn-ea"/>
                <a:ea typeface="+mn-ea"/>
                <a:cs typeface="Times New Roman" panose="02020603050405020304" pitchFamily="18" charset="0"/>
              </a:rPr>
              <a:t>いう</a:t>
            </a:r>
            <a:r>
              <a:rPr lang="ja-JP" altLang="en-US" sz="1200" kern="100" dirty="0">
                <a:effectLst/>
                <a:latin typeface="+mn-ea"/>
                <a:ea typeface="+mn-ea"/>
                <a:cs typeface="Times New Roman" panose="02020603050405020304" pitchFamily="18" charset="0"/>
              </a:rPr>
              <a:t>ことになります。</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n-ea"/>
              <a:ea typeface="+mn-ea"/>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34</a:t>
            </a:fld>
            <a:endParaRPr kumimoji="1" lang="ja-JP" altLang="en-US"/>
          </a:p>
        </p:txBody>
      </p:sp>
    </p:spTree>
    <p:extLst>
      <p:ext uri="{BB962C8B-B14F-4D97-AF65-F5344CB8AC3E}">
        <p14:creationId xmlns:p14="http://schemas.microsoft.com/office/powerpoint/2010/main" val="25455630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a:solidFill>
                  <a:schemeClr val="tx1"/>
                </a:solidFill>
                <a:latin typeface="+mj-ea"/>
                <a:ea typeface="+mj-ea"/>
              </a:rPr>
              <a:t>7</a:t>
            </a:r>
            <a:r>
              <a:rPr lang="ja-JP" altLang="en-US" sz="1200" dirty="0">
                <a:solidFill>
                  <a:schemeClr val="tx1"/>
                </a:solidFill>
                <a:latin typeface="+mj-ea"/>
                <a:ea typeface="+mj-ea"/>
              </a:rPr>
              <a:t>、</a:t>
            </a:r>
            <a:r>
              <a:rPr lang="ja-JP" altLang="ja-JP" sz="1200" dirty="0">
                <a:solidFill>
                  <a:schemeClr val="tx1"/>
                </a:solidFill>
                <a:latin typeface="+mj-ea"/>
                <a:ea typeface="+mj-ea"/>
              </a:rPr>
              <a:t>チアノーゼ</a:t>
            </a:r>
            <a:r>
              <a:rPr lang="ja-JP" altLang="en-US" sz="1200" dirty="0">
                <a:solidFill>
                  <a:schemeClr val="tx1"/>
                </a:solidFill>
                <a:latin typeface="+mj-ea"/>
                <a:ea typeface="+mj-ea"/>
              </a:rPr>
              <a:t>を</a:t>
            </a:r>
            <a:r>
              <a:rPr lang="en-US" altLang="ja-JP" sz="1200" dirty="0">
                <a:solidFill>
                  <a:schemeClr val="tx1"/>
                </a:solidFill>
                <a:latin typeface="+mj-ea"/>
                <a:ea typeface="+mj-ea"/>
              </a:rPr>
              <a:t>『</a:t>
            </a:r>
            <a:r>
              <a:rPr lang="ja-JP" altLang="en-US" sz="1200" dirty="0">
                <a:solidFill>
                  <a:schemeClr val="tx1"/>
                </a:solidFill>
                <a:latin typeface="+mj-ea"/>
                <a:ea typeface="+mj-ea"/>
              </a:rPr>
              <a:t>チアノーゼ（酸素化不良）</a:t>
            </a:r>
            <a:r>
              <a:rPr lang="en-US" altLang="ja-JP" sz="1200" dirty="0">
                <a:solidFill>
                  <a:schemeClr val="tx1"/>
                </a:solidFill>
                <a:latin typeface="+mj-ea"/>
                <a:ea typeface="+mj-ea"/>
              </a:rPr>
              <a:t>』</a:t>
            </a:r>
            <a:r>
              <a:rPr lang="ja-JP" altLang="en-US" sz="1200" dirty="0">
                <a:solidFill>
                  <a:schemeClr val="tx1"/>
                </a:solidFill>
                <a:latin typeface="+mj-ea"/>
                <a:ea typeface="+mj-ea"/>
              </a:rPr>
              <a:t>の表記へ変更</a:t>
            </a:r>
            <a:endParaRPr kumimoji="1" lang="ja-JP" altLang="en-US" dirty="0">
              <a:solidFill>
                <a:schemeClr val="tx1"/>
              </a:solidFill>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35</a:t>
            </a:fld>
            <a:endParaRPr kumimoji="1" lang="ja-JP" altLang="en-US"/>
          </a:p>
        </p:txBody>
      </p:sp>
    </p:spTree>
    <p:extLst>
      <p:ext uri="{BB962C8B-B14F-4D97-AF65-F5344CB8AC3E}">
        <p14:creationId xmlns:p14="http://schemas.microsoft.com/office/powerpoint/2010/main" val="1910156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左の</a:t>
            </a:r>
            <a:r>
              <a:rPr lang="en-US" altLang="ja-JP" sz="1200" kern="100" dirty="0">
                <a:effectLst/>
                <a:latin typeface="+mn-ea"/>
                <a:ea typeface="+mn-ea"/>
                <a:cs typeface="Times New Roman" panose="02020603050405020304" pitchFamily="18" charset="0"/>
              </a:rPr>
              <a:t>2015</a:t>
            </a:r>
            <a:r>
              <a:rPr lang="ja-JP" altLang="en-US" sz="1200" kern="100" dirty="0">
                <a:effectLst/>
                <a:latin typeface="+mn-ea"/>
                <a:ea typeface="+mn-ea"/>
                <a:cs typeface="Times New Roman" panose="02020603050405020304" pitchFamily="18" charset="0"/>
              </a:rPr>
              <a:t>年のアルゴリズムの安定化の流れでは、努力呼吸・チアノーゼの確認という表記となっています。</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n-ea"/>
                <a:ea typeface="+mn-ea"/>
                <a:cs typeface="Times New Roman" panose="02020603050405020304" pitchFamily="18" charset="0"/>
              </a:rPr>
              <a:t>2020</a:t>
            </a:r>
            <a:r>
              <a:rPr lang="ja-JP" altLang="en-US" sz="1200" kern="100" dirty="0">
                <a:effectLst/>
                <a:latin typeface="+mn-ea"/>
                <a:ea typeface="+mn-ea"/>
                <a:cs typeface="Times New Roman" panose="02020603050405020304" pitchFamily="18" charset="0"/>
              </a:rPr>
              <a:t>年のアルゴリズムでは、努力呼吸・チアノーゼ（酸素化不良）という表記へ変更いたしました。</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チアノーゼと酸素化不良は同義ではありませんが、</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kern="100" dirty="0">
                <a:effectLst/>
                <a:latin typeface="+mn-ea"/>
                <a:ea typeface="+mn-ea"/>
                <a:cs typeface="Times New Roman" panose="02020603050405020304" pitchFamily="18" charset="0"/>
              </a:rPr>
              <a:t>NCPR</a:t>
            </a:r>
            <a:r>
              <a:rPr lang="ja-JP" altLang="ja-JP" sz="1200" kern="100" dirty="0">
                <a:effectLst/>
                <a:latin typeface="+mn-ea"/>
                <a:ea typeface="+mn-ea"/>
                <a:cs typeface="Times New Roman" panose="02020603050405020304" pitchFamily="18" charset="0"/>
              </a:rPr>
              <a:t>では</a:t>
            </a:r>
            <a:r>
              <a:rPr lang="en-US" altLang="ja-JP" sz="1200" kern="100" dirty="0">
                <a:effectLst/>
                <a:latin typeface="+mn-ea"/>
                <a:ea typeface="+mn-ea"/>
                <a:cs typeface="Times New Roman" panose="02020603050405020304" pitchFamily="18" charset="0"/>
              </a:rPr>
              <a:t>SpO2</a:t>
            </a:r>
            <a:r>
              <a:rPr lang="ja-JP" altLang="ja-JP" sz="1200" kern="100" dirty="0">
                <a:effectLst/>
                <a:latin typeface="+mn-ea"/>
                <a:ea typeface="+mn-ea"/>
                <a:cs typeface="Times New Roman" panose="02020603050405020304" pitchFamily="18" charset="0"/>
              </a:rPr>
              <a:t>モニタを装着しますので</a:t>
            </a:r>
            <a:r>
              <a:rPr lang="ja-JP" altLang="en-US" sz="1200" kern="100" dirty="0">
                <a:effectLst/>
                <a:latin typeface="+mn-ea"/>
                <a:ea typeface="+mn-ea"/>
                <a:cs typeface="Times New Roman" panose="02020603050405020304" pitchFamily="18" charset="0"/>
              </a:rPr>
              <a:t>、</a:t>
            </a:r>
            <a:r>
              <a:rPr lang="ja-JP" altLang="ja-JP" sz="1200" kern="100" dirty="0">
                <a:effectLst/>
                <a:latin typeface="+mn-ea"/>
                <a:ea typeface="+mn-ea"/>
                <a:cs typeface="Times New Roman" panose="02020603050405020304" pitchFamily="18" charset="0"/>
              </a:rPr>
              <a:t>酸素化不良という言葉を入れたほうがより明確になる</a:t>
            </a:r>
            <a:r>
              <a:rPr lang="ja-JP" altLang="en-US" sz="1200" kern="100" dirty="0">
                <a:effectLst/>
                <a:latin typeface="+mn-ea"/>
                <a:ea typeface="+mn-ea"/>
                <a:cs typeface="Times New Roman" panose="02020603050405020304" pitchFamily="18" charset="0"/>
              </a:rPr>
              <a:t>とのことからチアノーゼに酸素化不良の表記を加えました</a:t>
            </a:r>
            <a:r>
              <a:rPr lang="ja-JP" altLang="ja-JP" sz="1200" kern="100" dirty="0">
                <a:effectLst/>
                <a:latin typeface="+mn-ea"/>
                <a:ea typeface="+mn-ea"/>
                <a:cs typeface="Times New Roman" panose="02020603050405020304" pitchFamily="18" charset="0"/>
              </a:rPr>
              <a:t>。</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36</a:t>
            </a:fld>
            <a:endParaRPr kumimoji="1" lang="ja-JP" altLang="en-US"/>
          </a:p>
        </p:txBody>
      </p:sp>
    </p:spTree>
    <p:extLst>
      <p:ext uri="{BB962C8B-B14F-4D97-AF65-F5344CB8AC3E}">
        <p14:creationId xmlns:p14="http://schemas.microsoft.com/office/powerpoint/2010/main" val="4903043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kern="100" dirty="0">
                <a:effectLst/>
                <a:latin typeface="+mn-ea"/>
                <a:ea typeface="+mn-ea"/>
                <a:cs typeface="Times New Roman" panose="02020603050405020304" pitchFamily="18" charset="0"/>
              </a:rPr>
              <a:t>チアノーゼは</a:t>
            </a:r>
            <a:r>
              <a:rPr lang="ja-JP" altLang="ja-JP" sz="1100" kern="100" dirty="0">
                <a:effectLst/>
                <a:latin typeface="+mn-ea"/>
                <a:ea typeface="+mn-ea"/>
                <a:cs typeface="Times New Roman" panose="02020603050405020304" pitchFamily="18" charset="0"/>
              </a:rPr>
              <a:t>毛細血管中の還元型ヘモグロビンが</a:t>
            </a:r>
            <a:r>
              <a:rPr lang="en-US" altLang="ja-JP" sz="1100" kern="100" dirty="0">
                <a:effectLst/>
                <a:latin typeface="+mn-ea"/>
                <a:ea typeface="+mn-ea"/>
                <a:cs typeface="Times New Roman" panose="02020603050405020304" pitchFamily="18" charset="0"/>
              </a:rPr>
              <a:t>5g/dL</a:t>
            </a:r>
            <a:r>
              <a:rPr lang="ja-JP" altLang="ja-JP" sz="1100" kern="100" dirty="0">
                <a:effectLst/>
                <a:latin typeface="+mn-ea"/>
                <a:ea typeface="+mn-ea"/>
                <a:cs typeface="Times New Roman" panose="02020603050405020304" pitchFamily="18" charset="0"/>
              </a:rPr>
              <a:t>以上</a:t>
            </a:r>
            <a:r>
              <a:rPr lang="ja-JP" altLang="en-US" sz="1100" kern="100" dirty="0">
                <a:effectLst/>
                <a:latin typeface="+mn-ea"/>
                <a:ea typeface="+mn-ea"/>
                <a:cs typeface="Times New Roman" panose="02020603050405020304" pitchFamily="18" charset="0"/>
              </a:rPr>
              <a:t>で出現する病態で、</a:t>
            </a:r>
            <a:endParaRPr lang="en-US" altLang="ja-JP" sz="11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100" kern="100" dirty="0">
                <a:effectLst/>
                <a:latin typeface="+mn-ea"/>
                <a:ea typeface="+mn-ea"/>
                <a:cs typeface="Times New Roman" panose="02020603050405020304" pitchFamily="18" charset="0"/>
              </a:rPr>
              <a:t>多血症では認識されやすく貧血では認識されにくい</a:t>
            </a:r>
            <a:r>
              <a:rPr lang="ja-JP" altLang="en-US" sz="1100" kern="100" dirty="0">
                <a:effectLst/>
                <a:latin typeface="+mn-ea"/>
                <a:ea typeface="+mn-ea"/>
                <a:cs typeface="Times New Roman" panose="02020603050405020304" pitchFamily="18" charset="0"/>
              </a:rPr>
              <a:t>ものです。</a:t>
            </a:r>
            <a:endParaRPr lang="en-US" altLang="ja-JP" sz="11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kern="100" dirty="0">
                <a:effectLst/>
                <a:latin typeface="+mn-ea"/>
                <a:ea typeface="+mn-ea"/>
                <a:cs typeface="Times New Roman" panose="02020603050405020304" pitchFamily="18" charset="0"/>
              </a:rPr>
              <a:t>ヘモグロビンの量によりチアノーゼが出現する動脈血酸素飽和度は異なります。</a:t>
            </a:r>
            <a:endParaRPr lang="en-US" altLang="ja-JP" sz="11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100" kern="100" dirty="0">
                <a:effectLst/>
                <a:latin typeface="+mn-ea"/>
                <a:ea typeface="+mn-ea"/>
                <a:cs typeface="Times New Roman" panose="02020603050405020304" pitchFamily="18" charset="0"/>
              </a:rPr>
              <a:t>児の</a:t>
            </a:r>
            <a:r>
              <a:rPr lang="ja-JP" altLang="en-US" sz="1100" kern="100" dirty="0">
                <a:effectLst/>
                <a:latin typeface="+mn-ea"/>
                <a:ea typeface="+mn-ea"/>
                <a:cs typeface="Times New Roman" panose="02020603050405020304" pitchFamily="18" charset="0"/>
              </a:rPr>
              <a:t>ヘモグロビン</a:t>
            </a:r>
            <a:r>
              <a:rPr lang="ja-JP" altLang="ja-JP" sz="1100" kern="100" dirty="0">
                <a:effectLst/>
                <a:latin typeface="+mn-ea"/>
                <a:ea typeface="+mn-ea"/>
                <a:cs typeface="Times New Roman" panose="02020603050405020304" pitchFamily="18" charset="0"/>
              </a:rPr>
              <a:t>値</a:t>
            </a:r>
            <a:r>
              <a:rPr lang="ja-JP" altLang="en-US" sz="1100" kern="100" dirty="0">
                <a:effectLst/>
                <a:latin typeface="+mn-ea"/>
                <a:ea typeface="+mn-ea"/>
                <a:cs typeface="Times New Roman" panose="02020603050405020304" pitchFamily="18" charset="0"/>
              </a:rPr>
              <a:t>を</a:t>
            </a:r>
            <a:r>
              <a:rPr lang="en-US" altLang="ja-JP" sz="1100" kern="100" dirty="0">
                <a:effectLst/>
                <a:latin typeface="+mn-ea"/>
                <a:ea typeface="+mn-ea"/>
                <a:cs typeface="Times New Roman" panose="02020603050405020304" pitchFamily="18" charset="0"/>
              </a:rPr>
              <a:t>15g/dL</a:t>
            </a:r>
            <a:r>
              <a:rPr lang="ja-JP" altLang="ja-JP" sz="1100" kern="100" dirty="0">
                <a:effectLst/>
                <a:latin typeface="+mn-ea"/>
                <a:ea typeface="+mn-ea"/>
                <a:cs typeface="Times New Roman" panose="02020603050405020304" pitchFamily="18" charset="0"/>
              </a:rPr>
              <a:t>とした場合はチアノーゼが出る動脈血酸素飽和度はおおよそ</a:t>
            </a:r>
            <a:r>
              <a:rPr lang="en-US" altLang="ja-JP" sz="1100" kern="100" dirty="0">
                <a:effectLst/>
                <a:latin typeface="+mn-ea"/>
                <a:ea typeface="+mn-ea"/>
                <a:cs typeface="Times New Roman" panose="02020603050405020304" pitchFamily="18" charset="0"/>
              </a:rPr>
              <a:t>82%</a:t>
            </a:r>
            <a:r>
              <a:rPr lang="ja-JP" altLang="en-US" sz="1100" kern="100" dirty="0">
                <a:effectLst/>
                <a:latin typeface="+mn-ea"/>
                <a:ea typeface="+mn-ea"/>
                <a:cs typeface="Times New Roman" panose="02020603050405020304" pitchFamily="18" charset="0"/>
              </a:rPr>
              <a:t>以下と</a:t>
            </a:r>
            <a:r>
              <a:rPr lang="ja-JP" altLang="ja-JP" sz="1100" kern="100" dirty="0">
                <a:effectLst/>
                <a:latin typeface="+mn-ea"/>
                <a:ea typeface="+mn-ea"/>
                <a:cs typeface="Times New Roman" panose="02020603050405020304" pitchFamily="18" charset="0"/>
              </a:rPr>
              <a:t>計算されます。</a:t>
            </a:r>
            <a:endParaRPr lang="en-US" altLang="ja-JP" sz="11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100" kern="100" dirty="0">
                <a:effectLst/>
                <a:latin typeface="+mn-ea"/>
                <a:ea typeface="+mn-ea"/>
                <a:cs typeface="Times New Roman" panose="02020603050405020304" pitchFamily="18" charset="0"/>
              </a:rPr>
              <a:t>一方、呼吸不全は</a:t>
            </a:r>
            <a:r>
              <a:rPr lang="ja-JP" altLang="en-US" sz="1100" kern="100" dirty="0">
                <a:effectLst/>
                <a:latin typeface="+mn-ea"/>
                <a:ea typeface="+mn-ea"/>
                <a:cs typeface="Times New Roman" panose="02020603050405020304" pitchFamily="18" charset="0"/>
              </a:rPr>
              <a:t>、</a:t>
            </a:r>
            <a:r>
              <a:rPr lang="en-US" altLang="ja-JP" sz="1100" kern="100" dirty="0">
                <a:effectLst/>
                <a:latin typeface="+mn-ea"/>
                <a:ea typeface="+mn-ea"/>
                <a:cs typeface="Times New Roman" panose="02020603050405020304" pitchFamily="18" charset="0"/>
              </a:rPr>
              <a:t>PaO2</a:t>
            </a:r>
            <a:r>
              <a:rPr lang="ja-JP" altLang="ja-JP" sz="1100" kern="100" dirty="0">
                <a:effectLst/>
                <a:latin typeface="+mn-ea"/>
                <a:ea typeface="+mn-ea"/>
                <a:cs typeface="Times New Roman" panose="02020603050405020304" pitchFamily="18" charset="0"/>
              </a:rPr>
              <a:t>が</a:t>
            </a:r>
            <a:r>
              <a:rPr lang="en-US" altLang="ja-JP" sz="1100" kern="100" dirty="0">
                <a:effectLst/>
                <a:latin typeface="+mn-ea"/>
                <a:ea typeface="+mn-ea"/>
                <a:cs typeface="Times New Roman" panose="02020603050405020304" pitchFamily="18" charset="0"/>
              </a:rPr>
              <a:t>60mmHg</a:t>
            </a:r>
            <a:r>
              <a:rPr lang="ja-JP" altLang="ja-JP" sz="1100" kern="100" dirty="0">
                <a:effectLst/>
                <a:latin typeface="+mn-ea"/>
                <a:ea typeface="+mn-ea"/>
                <a:cs typeface="Times New Roman" panose="02020603050405020304" pitchFamily="18" charset="0"/>
              </a:rPr>
              <a:t>以下で概ね</a:t>
            </a:r>
            <a:r>
              <a:rPr lang="en-US" altLang="ja-JP" sz="1100" kern="100" dirty="0">
                <a:effectLst/>
                <a:latin typeface="+mn-ea"/>
                <a:ea typeface="+mn-ea"/>
                <a:cs typeface="Times New Roman" panose="02020603050405020304" pitchFamily="18" charset="0"/>
              </a:rPr>
              <a:t>SpO2 90%</a:t>
            </a:r>
            <a:r>
              <a:rPr lang="ja-JP" altLang="ja-JP" sz="1100" kern="100" dirty="0">
                <a:effectLst/>
                <a:latin typeface="+mn-ea"/>
                <a:ea typeface="+mn-ea"/>
                <a:cs typeface="Times New Roman" panose="02020603050405020304" pitchFamily="18" charset="0"/>
              </a:rPr>
              <a:t>にあた</a:t>
            </a:r>
            <a:r>
              <a:rPr lang="ja-JP" altLang="en-US" sz="1100" kern="100" dirty="0">
                <a:effectLst/>
                <a:latin typeface="+mn-ea"/>
                <a:ea typeface="+mn-ea"/>
                <a:cs typeface="Times New Roman" panose="02020603050405020304" pitchFamily="18" charset="0"/>
              </a:rPr>
              <a:t>ります。</a:t>
            </a:r>
            <a:endParaRPr lang="en-US" altLang="ja-JP" sz="11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kern="100" dirty="0">
                <a:effectLst/>
                <a:latin typeface="+mn-ea"/>
                <a:ea typeface="+mn-ea"/>
                <a:cs typeface="Times New Roman" panose="02020603050405020304" pitchFamily="18" charset="0"/>
              </a:rPr>
              <a:t>すなわちチアノーゼと酸素化不良は同義ではありません。</a:t>
            </a:r>
            <a:endParaRPr lang="en-US" altLang="ja-JP" sz="11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kern="100" dirty="0">
                <a:effectLst/>
                <a:latin typeface="+mn-ea"/>
                <a:ea typeface="+mn-ea"/>
                <a:cs typeface="Times New Roman" panose="02020603050405020304" pitchFamily="18" charset="0"/>
              </a:rPr>
              <a:t>組織への酸素運搬を考えるうえで、ヘモグロビンの酸素化が必要な貧血時にチアノーゼが認識されず酸素投与が遅れる一因となります。</a:t>
            </a:r>
            <a:endParaRPr lang="en-US" altLang="ja-JP" sz="11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kern="100" dirty="0">
                <a:effectLst/>
                <a:latin typeface="+mn-ea"/>
                <a:ea typeface="+mn-ea"/>
                <a:cs typeface="Times New Roman" panose="02020603050405020304" pitchFamily="18" charset="0"/>
              </a:rPr>
              <a:t>したがって</a:t>
            </a:r>
            <a:r>
              <a:rPr lang="en-US" altLang="ja-JP" sz="1100" kern="100" dirty="0">
                <a:effectLst/>
                <a:latin typeface="+mn-ea"/>
                <a:ea typeface="+mn-ea"/>
                <a:cs typeface="Times New Roman" panose="02020603050405020304" pitchFamily="18" charset="0"/>
              </a:rPr>
              <a:t>SpO2</a:t>
            </a:r>
            <a:r>
              <a:rPr lang="ja-JP" altLang="en-US" sz="1100" kern="100" dirty="0">
                <a:effectLst/>
                <a:latin typeface="+mn-ea"/>
                <a:ea typeface="+mn-ea"/>
                <a:cs typeface="Times New Roman" panose="02020603050405020304" pitchFamily="18" charset="0"/>
              </a:rPr>
              <a:t>モニタ装着前、または表示されていない状況では、</a:t>
            </a:r>
            <a:endParaRPr lang="en-US" altLang="ja-JP" sz="11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kern="100" dirty="0">
                <a:effectLst/>
                <a:latin typeface="+mn-ea"/>
                <a:ea typeface="+mn-ea"/>
                <a:cs typeface="Times New Roman" panose="02020603050405020304" pitchFamily="18" charset="0"/>
              </a:rPr>
              <a:t>チアノーゼの有無で酸素化不良を判断しますが、</a:t>
            </a:r>
            <a:endParaRPr lang="en-US" altLang="ja-JP" sz="11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kern="100" dirty="0">
                <a:effectLst/>
                <a:latin typeface="+mn-ea"/>
                <a:ea typeface="+mn-ea"/>
                <a:cs typeface="Times New Roman" panose="02020603050405020304" pitchFamily="18" charset="0"/>
              </a:rPr>
              <a:t>SpO2</a:t>
            </a:r>
            <a:r>
              <a:rPr lang="ja-JP" altLang="en-US" sz="1100" kern="100" dirty="0">
                <a:effectLst/>
                <a:latin typeface="+mn-ea"/>
                <a:ea typeface="+mn-ea"/>
                <a:cs typeface="Times New Roman" panose="02020603050405020304" pitchFamily="18" charset="0"/>
              </a:rPr>
              <a:t>モニタを装着し値が表示された場合は、その値で酸素化不良を判断します。</a:t>
            </a:r>
            <a:endParaRPr lang="en-US" altLang="ja-JP" sz="11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100" kern="100" dirty="0">
                <a:effectLst/>
                <a:latin typeface="+mn-ea"/>
                <a:ea typeface="+mn-ea"/>
                <a:cs typeface="Times New Roman" panose="02020603050405020304" pitchFamily="18" charset="0"/>
              </a:rPr>
              <a:t>酸素化不良</a:t>
            </a:r>
            <a:r>
              <a:rPr lang="ja-JP" altLang="en-US" sz="1100" kern="100" dirty="0">
                <a:effectLst/>
                <a:latin typeface="+mn-ea"/>
                <a:ea typeface="+mn-ea"/>
                <a:cs typeface="Times New Roman" panose="02020603050405020304" pitchFamily="18" charset="0"/>
              </a:rPr>
              <a:t>はアルゴリズムに記載された目標</a:t>
            </a:r>
            <a:r>
              <a:rPr lang="en-US" altLang="ja-JP" sz="1100" kern="100" dirty="0">
                <a:effectLst/>
                <a:latin typeface="+mn-ea"/>
                <a:ea typeface="+mn-ea"/>
                <a:cs typeface="Times New Roman" panose="02020603050405020304" pitchFamily="18" charset="0"/>
              </a:rPr>
              <a:t>SpO2</a:t>
            </a:r>
            <a:r>
              <a:rPr lang="ja-JP" altLang="en-US" sz="1100" kern="100" dirty="0">
                <a:effectLst/>
                <a:latin typeface="+mn-ea"/>
                <a:ea typeface="+mn-ea"/>
                <a:cs typeface="Times New Roman" panose="02020603050405020304" pitchFamily="18" charset="0"/>
              </a:rPr>
              <a:t>値を下回る場合とし、</a:t>
            </a:r>
            <a:r>
              <a:rPr lang="en-US" altLang="ja-JP" sz="1100" dirty="0">
                <a:solidFill>
                  <a:srgbClr val="000000"/>
                </a:solidFill>
                <a:latin typeface="+mn-ea"/>
                <a:ea typeface="+mn-ea"/>
              </a:rPr>
              <a:t>SpO2</a:t>
            </a:r>
            <a:r>
              <a:rPr lang="ja-JP" altLang="en-US" sz="1100" dirty="0">
                <a:solidFill>
                  <a:srgbClr val="000000"/>
                </a:solidFill>
                <a:latin typeface="+mn-ea"/>
                <a:ea typeface="+mn-ea"/>
              </a:rPr>
              <a:t>モニタを装着したうえで判断し、</a:t>
            </a:r>
            <a:r>
              <a:rPr lang="ja-JP" altLang="ja-JP" sz="1100" kern="100" dirty="0">
                <a:effectLst/>
                <a:latin typeface="+mn-ea"/>
                <a:ea typeface="+mn-ea"/>
                <a:cs typeface="Times New Roman" panose="02020603050405020304" pitchFamily="18" charset="0"/>
              </a:rPr>
              <a:t>治療を検討</a:t>
            </a:r>
            <a:r>
              <a:rPr lang="ja-JP" altLang="en-US" sz="1100" kern="100" dirty="0">
                <a:effectLst/>
                <a:latin typeface="+mn-ea"/>
                <a:ea typeface="+mn-ea"/>
                <a:cs typeface="Times New Roman" panose="02020603050405020304" pitchFamily="18" charset="0"/>
              </a:rPr>
              <a:t>します。</a:t>
            </a:r>
            <a:endParaRPr lang="en-US" altLang="ja-JP" sz="11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kern="100" dirty="0">
                <a:effectLst/>
                <a:latin typeface="+mn-ea"/>
                <a:ea typeface="+mn-ea"/>
                <a:cs typeface="Times New Roman" panose="02020603050405020304" pitchFamily="18" charset="0"/>
              </a:rPr>
              <a:t>目標</a:t>
            </a:r>
            <a:r>
              <a:rPr lang="en-US" altLang="ja-JP" sz="1100" kern="100" dirty="0">
                <a:effectLst/>
                <a:latin typeface="+mn-ea"/>
                <a:ea typeface="+mn-ea"/>
                <a:cs typeface="Times New Roman" panose="02020603050405020304" pitchFamily="18" charset="0"/>
              </a:rPr>
              <a:t>SpO2</a:t>
            </a:r>
            <a:r>
              <a:rPr lang="ja-JP" altLang="en-US" sz="1100" kern="100" dirty="0">
                <a:effectLst/>
                <a:latin typeface="+mn-ea"/>
                <a:ea typeface="+mn-ea"/>
                <a:cs typeface="Times New Roman" panose="02020603050405020304" pitchFamily="18" charset="0"/>
              </a:rPr>
              <a:t>値はガイドライン</a:t>
            </a:r>
            <a:r>
              <a:rPr lang="en-US" altLang="ja-JP" sz="1100" kern="100" dirty="0">
                <a:effectLst/>
                <a:latin typeface="+mn-ea"/>
                <a:ea typeface="+mn-ea"/>
                <a:cs typeface="Times New Roman" panose="02020603050405020304" pitchFamily="18" charset="0"/>
              </a:rPr>
              <a:t>2015</a:t>
            </a:r>
            <a:r>
              <a:rPr lang="ja-JP" altLang="en-US" sz="1100" kern="100" dirty="0">
                <a:effectLst/>
                <a:latin typeface="+mn-ea"/>
                <a:ea typeface="+mn-ea"/>
                <a:cs typeface="Times New Roman" panose="02020603050405020304" pitchFamily="18" charset="0"/>
              </a:rPr>
              <a:t>から変更はありません。</a:t>
            </a:r>
            <a:endParaRPr lang="en-US" altLang="ja-JP" sz="11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kern="100" dirty="0">
                <a:effectLst/>
                <a:latin typeface="+mn-ea"/>
                <a:ea typeface="+mn-ea"/>
                <a:cs typeface="Times New Roman" panose="02020603050405020304" pitchFamily="18" charset="0"/>
              </a:rPr>
              <a:t>また</a:t>
            </a:r>
            <a:r>
              <a:rPr lang="en-US" altLang="ja-JP" sz="1100" kern="100" dirty="0">
                <a:effectLst/>
                <a:latin typeface="+mn-ea"/>
                <a:ea typeface="+mn-ea"/>
                <a:cs typeface="Times New Roman" panose="02020603050405020304" pitchFamily="18" charset="0"/>
              </a:rPr>
              <a:t>SpO2</a:t>
            </a:r>
            <a:r>
              <a:rPr lang="ja-JP" altLang="en-US" sz="1100" kern="100" dirty="0">
                <a:effectLst/>
                <a:latin typeface="+mn-ea"/>
                <a:ea typeface="+mn-ea"/>
                <a:cs typeface="Times New Roman" panose="02020603050405020304" pitchFamily="18" charset="0"/>
              </a:rPr>
              <a:t>値が上昇傾向にある場合は必ずしも介入を必要としない点も変更はありません。</a:t>
            </a:r>
            <a:endParaRPr lang="en-US" altLang="ja-JP" sz="1100" kern="100" dirty="0">
              <a:effectLst/>
              <a:latin typeface="+mn-ea"/>
              <a:ea typeface="+mn-ea"/>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37</a:t>
            </a:fld>
            <a:endParaRPr kumimoji="1" lang="ja-JP" altLang="en-US"/>
          </a:p>
        </p:txBody>
      </p:sp>
    </p:spTree>
    <p:extLst>
      <p:ext uri="{BB962C8B-B14F-4D97-AF65-F5344CB8AC3E}">
        <p14:creationId xmlns:p14="http://schemas.microsoft.com/office/powerpoint/2010/main" val="12709637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dirty="0">
                <a:solidFill>
                  <a:schemeClr val="tx1"/>
                </a:solidFill>
                <a:latin typeface="+mj-ea"/>
                <a:ea typeface="+mj-ea"/>
              </a:rPr>
              <a:t>8</a:t>
            </a:r>
            <a:r>
              <a:rPr lang="ja-JP" altLang="en-US" sz="1200" dirty="0">
                <a:solidFill>
                  <a:schemeClr val="tx1"/>
                </a:solidFill>
                <a:latin typeface="+mj-ea"/>
                <a:ea typeface="+mj-ea"/>
              </a:rPr>
              <a:t>、</a:t>
            </a:r>
            <a:r>
              <a:rPr lang="en-US" altLang="ja-JP" sz="1200" dirty="0">
                <a:solidFill>
                  <a:schemeClr val="tx1"/>
                </a:solidFill>
                <a:latin typeface="+mj-ea"/>
                <a:ea typeface="+mj-ea"/>
              </a:rPr>
              <a:t>CPAP</a:t>
            </a:r>
            <a:r>
              <a:rPr lang="ja-JP" altLang="ja-JP" sz="1200" dirty="0">
                <a:solidFill>
                  <a:schemeClr val="tx1"/>
                </a:solidFill>
                <a:latin typeface="+mj-ea"/>
                <a:ea typeface="+mj-ea"/>
              </a:rPr>
              <a:t>またはフリーフロー酸素投与を開始した後</a:t>
            </a:r>
            <a:r>
              <a:rPr lang="ja-JP" altLang="en-US" sz="1200" dirty="0">
                <a:solidFill>
                  <a:schemeClr val="tx1"/>
                </a:solidFill>
                <a:latin typeface="+mj-ea"/>
                <a:ea typeface="+mj-ea"/>
              </a:rPr>
              <a:t>、</a:t>
            </a:r>
            <a:r>
              <a:rPr lang="ja-JP" altLang="ja-JP" sz="1200" dirty="0">
                <a:solidFill>
                  <a:schemeClr val="tx1"/>
                </a:solidFill>
                <a:latin typeface="+mj-ea"/>
                <a:ea typeface="+mj-ea"/>
              </a:rPr>
              <a:t>新たな評価基準として</a:t>
            </a:r>
            <a:r>
              <a:rPr lang="en-US" altLang="ja-JP" sz="1200" dirty="0">
                <a:solidFill>
                  <a:schemeClr val="tx1"/>
                </a:solidFill>
                <a:latin typeface="+mj-ea"/>
                <a:ea typeface="+mj-ea"/>
              </a:rPr>
              <a:t>『</a:t>
            </a:r>
            <a:r>
              <a:rPr lang="ja-JP" altLang="ja-JP" sz="1200" dirty="0">
                <a:solidFill>
                  <a:schemeClr val="tx1"/>
                </a:solidFill>
                <a:latin typeface="+mj-ea"/>
                <a:ea typeface="+mj-ea"/>
              </a:rPr>
              <a:t>改善傾向あり</a:t>
            </a:r>
            <a:r>
              <a:rPr lang="en-US" altLang="ja-JP" sz="1200" dirty="0">
                <a:solidFill>
                  <a:schemeClr val="tx1"/>
                </a:solidFill>
                <a:latin typeface="+mj-ea"/>
                <a:ea typeface="+mj-ea"/>
              </a:rPr>
              <a:t>』</a:t>
            </a:r>
            <a:r>
              <a:rPr lang="ja-JP" altLang="ja-JP" sz="1200" dirty="0">
                <a:solidFill>
                  <a:schemeClr val="tx1"/>
                </a:solidFill>
                <a:latin typeface="+mj-ea"/>
                <a:ea typeface="+mj-ea"/>
              </a:rPr>
              <a:t>を追加</a:t>
            </a:r>
          </a:p>
          <a:p>
            <a:endParaRPr kumimoji="1" lang="ja-JP" altLang="en-US" dirty="0"/>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38</a:t>
            </a:fld>
            <a:endParaRPr kumimoji="1" lang="ja-JP" altLang="en-US"/>
          </a:p>
        </p:txBody>
      </p:sp>
    </p:spTree>
    <p:extLst>
      <p:ext uri="{BB962C8B-B14F-4D97-AF65-F5344CB8AC3E}">
        <p14:creationId xmlns:p14="http://schemas.microsoft.com/office/powerpoint/2010/main" val="18165338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安定化の流れにおいて、努力呼吸とチアノーゼのどちらかがあり、</a:t>
            </a:r>
            <a:r>
              <a:rPr lang="en-US" altLang="ja-JP" sz="1200" dirty="0">
                <a:solidFill>
                  <a:srgbClr val="000000"/>
                </a:solidFill>
                <a:latin typeface="+mn-ea"/>
                <a:ea typeface="+mn-ea"/>
              </a:rPr>
              <a:t>SpO2</a:t>
            </a:r>
            <a:r>
              <a:rPr lang="ja-JP" altLang="en-US" sz="1200" dirty="0">
                <a:solidFill>
                  <a:srgbClr val="000000"/>
                </a:solidFill>
                <a:latin typeface="+mn-ea"/>
                <a:ea typeface="+mn-ea"/>
              </a:rPr>
              <a:t>モニタを装着したうえで判断し、</a:t>
            </a:r>
            <a:r>
              <a:rPr lang="en-US" altLang="ja-JP" sz="1200" kern="100" dirty="0">
                <a:effectLst/>
                <a:latin typeface="+mn-ea"/>
                <a:ea typeface="+mn-ea"/>
                <a:cs typeface="Times New Roman" panose="02020603050405020304" pitchFamily="18" charset="0"/>
              </a:rPr>
              <a:t>CPAP </a:t>
            </a:r>
            <a:r>
              <a:rPr lang="ja-JP" altLang="ja-JP" sz="1200" kern="100" dirty="0">
                <a:effectLst/>
                <a:latin typeface="+mn-ea"/>
                <a:ea typeface="+mn-ea"/>
                <a:cs typeface="Times New Roman" panose="02020603050405020304" pitchFamily="18" charset="0"/>
              </a:rPr>
              <a:t>また</a:t>
            </a:r>
            <a:r>
              <a:rPr lang="ja-JP" altLang="en-US" sz="1200" kern="100" dirty="0">
                <a:effectLst/>
                <a:latin typeface="+mn-ea"/>
                <a:ea typeface="+mn-ea"/>
                <a:cs typeface="Times New Roman" panose="02020603050405020304" pitchFamily="18" charset="0"/>
              </a:rPr>
              <a:t>は</a:t>
            </a:r>
            <a:r>
              <a:rPr lang="ja-JP" altLang="ja-JP" sz="1200" kern="100" dirty="0">
                <a:effectLst/>
                <a:latin typeface="+mn-ea"/>
                <a:ea typeface="+mn-ea"/>
                <a:cs typeface="Times New Roman" panose="02020603050405020304" pitchFamily="18" charset="0"/>
              </a:rPr>
              <a:t>酸素投与した後に</a:t>
            </a:r>
            <a:r>
              <a:rPr lang="ja-JP" altLang="en-US" sz="1200" kern="100" dirty="0">
                <a:effectLst/>
                <a:latin typeface="+mn-ea"/>
                <a:ea typeface="+mn-ea"/>
                <a:cs typeface="Times New Roman" panose="02020603050405020304" pitchFamily="18" charset="0"/>
              </a:rPr>
              <a:t>、</a:t>
            </a:r>
            <a:endParaRPr lang="en-US" altLang="ja-JP" sz="1200" kern="100" dirty="0">
              <a:effectLst/>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再び努力呼吸とチアノーゼ（酸素化不良）の確認を行う際に、</a:t>
            </a:r>
            <a:endParaRPr lang="en-US" altLang="ja-JP" sz="1200" kern="100" dirty="0">
              <a:effectLst/>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mn-ea"/>
                <a:ea typeface="+mn-ea"/>
                <a:cs typeface="Times New Roman" panose="02020603050405020304" pitchFamily="18" charset="0"/>
              </a:rPr>
              <a:t>新たな評価基準として改善傾向あり </a:t>
            </a:r>
            <a:r>
              <a:rPr lang="ja-JP" altLang="en-US" sz="1200" kern="100" dirty="0">
                <a:effectLst/>
                <a:latin typeface="+mn-ea"/>
                <a:ea typeface="+mn-ea"/>
                <a:cs typeface="Times New Roman" panose="02020603050405020304" pitchFamily="18" charset="0"/>
              </a:rPr>
              <a:t>か改善傾向なしかの表記を追加しました。</a:t>
            </a:r>
            <a:endParaRPr lang="en-US" altLang="ja-JP" sz="1200" kern="100" dirty="0">
              <a:effectLst/>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左の</a:t>
            </a:r>
            <a:r>
              <a:rPr lang="en-US" altLang="ja-JP" sz="1200" kern="100" dirty="0">
                <a:effectLst/>
                <a:latin typeface="+mn-ea"/>
                <a:ea typeface="+mn-ea"/>
                <a:cs typeface="Times New Roman" panose="02020603050405020304" pitchFamily="18" charset="0"/>
              </a:rPr>
              <a:t>2015</a:t>
            </a:r>
            <a:r>
              <a:rPr lang="ja-JP" altLang="en-US" sz="1200" kern="100" dirty="0">
                <a:effectLst/>
                <a:latin typeface="+mn-ea"/>
                <a:ea typeface="+mn-ea"/>
                <a:cs typeface="Times New Roman" panose="02020603050405020304" pitchFamily="18" charset="0"/>
              </a:rPr>
              <a:t>年</a:t>
            </a:r>
            <a:r>
              <a:rPr lang="ja-JP" altLang="ja-JP" sz="1200" kern="100" dirty="0">
                <a:effectLst/>
                <a:latin typeface="+mn-ea"/>
                <a:ea typeface="+mn-ea"/>
                <a:cs typeface="Times New Roman" panose="02020603050405020304" pitchFamily="18" charset="0"/>
              </a:rPr>
              <a:t>のアルゴリズム</a:t>
            </a:r>
            <a:r>
              <a:rPr lang="ja-JP" altLang="en-US" sz="1200" kern="100" dirty="0">
                <a:effectLst/>
                <a:latin typeface="+mn-ea"/>
                <a:ea typeface="+mn-ea"/>
                <a:cs typeface="Times New Roman" panose="02020603050405020304" pitchFamily="18" charset="0"/>
              </a:rPr>
              <a:t>では、努力呼吸と</a:t>
            </a:r>
            <a:r>
              <a:rPr lang="ja-JP" altLang="ja-JP" sz="1200" kern="100" dirty="0">
                <a:effectLst/>
                <a:latin typeface="+mn-ea"/>
                <a:ea typeface="+mn-ea"/>
                <a:cs typeface="Times New Roman" panose="02020603050405020304" pitchFamily="18" charset="0"/>
              </a:rPr>
              <a:t>チアノーゼ</a:t>
            </a:r>
            <a:r>
              <a:rPr lang="ja-JP" altLang="en-US" sz="1200" kern="100" dirty="0">
                <a:effectLst/>
                <a:latin typeface="+mn-ea"/>
                <a:ea typeface="+mn-ea"/>
                <a:cs typeface="Times New Roman" panose="02020603050405020304" pitchFamily="18" charset="0"/>
              </a:rPr>
              <a:t>が共にあった場合は、</a:t>
            </a:r>
            <a:r>
              <a:rPr lang="en-US" altLang="ja-JP" sz="1200" kern="100" dirty="0">
                <a:effectLst/>
                <a:latin typeface="+mn-ea"/>
                <a:ea typeface="+mn-ea"/>
                <a:cs typeface="Times New Roman" panose="02020603050405020304" pitchFamily="18" charset="0"/>
              </a:rPr>
              <a:t>SpO2</a:t>
            </a:r>
            <a:r>
              <a:rPr lang="ja-JP" altLang="en-US" sz="1200" kern="100" dirty="0">
                <a:effectLst/>
                <a:latin typeface="+mn-ea"/>
                <a:ea typeface="+mn-ea"/>
                <a:cs typeface="Times New Roman" panose="02020603050405020304" pitchFamily="18" charset="0"/>
              </a:rPr>
              <a:t>モニタを装着し</a:t>
            </a:r>
            <a:r>
              <a:rPr lang="en-US" altLang="ja-JP" sz="1200" kern="100" dirty="0">
                <a:effectLst/>
                <a:latin typeface="+mn-ea"/>
                <a:ea typeface="+mn-ea"/>
                <a:cs typeface="Times New Roman" panose="02020603050405020304" pitchFamily="18" charset="0"/>
              </a:rPr>
              <a:t>CPAP </a:t>
            </a:r>
            <a:r>
              <a:rPr lang="ja-JP" altLang="ja-JP" sz="1200" kern="100" dirty="0">
                <a:effectLst/>
                <a:latin typeface="+mn-ea"/>
                <a:ea typeface="+mn-ea"/>
                <a:cs typeface="Times New Roman" panose="02020603050405020304" pitchFamily="18" charset="0"/>
              </a:rPr>
              <a:t>また</a:t>
            </a:r>
            <a:r>
              <a:rPr lang="ja-JP" altLang="en-US" sz="1200" kern="100" dirty="0">
                <a:effectLst/>
                <a:latin typeface="+mn-ea"/>
                <a:ea typeface="+mn-ea"/>
                <a:cs typeface="Times New Roman" panose="02020603050405020304" pitchFamily="18" charset="0"/>
              </a:rPr>
              <a:t>は</a:t>
            </a:r>
            <a:r>
              <a:rPr lang="ja-JP" altLang="ja-JP" sz="1200" kern="100" dirty="0">
                <a:effectLst/>
                <a:latin typeface="+mn-ea"/>
                <a:ea typeface="+mn-ea"/>
                <a:cs typeface="Times New Roman" panose="02020603050405020304" pitchFamily="18" charset="0"/>
              </a:rPr>
              <a:t>酸素投与</a:t>
            </a:r>
            <a:r>
              <a:rPr lang="ja-JP" altLang="en-US" sz="1200" kern="100" dirty="0">
                <a:effectLst/>
                <a:latin typeface="+mn-ea"/>
                <a:ea typeface="+mn-ea"/>
                <a:cs typeface="Times New Roman" panose="02020603050405020304" pitchFamily="18" charset="0"/>
              </a:rPr>
              <a:t>を開始し、概ね</a:t>
            </a:r>
            <a:r>
              <a:rPr lang="en-US" altLang="ja-JP" sz="1200" kern="100" dirty="0">
                <a:effectLst/>
                <a:latin typeface="+mn-ea"/>
                <a:ea typeface="+mn-ea"/>
                <a:cs typeface="Times New Roman" panose="02020603050405020304" pitchFamily="18" charset="0"/>
              </a:rPr>
              <a:t>30</a:t>
            </a:r>
            <a:r>
              <a:rPr lang="ja-JP" altLang="en-US" sz="1200" kern="100" dirty="0">
                <a:effectLst/>
                <a:latin typeface="+mn-ea"/>
                <a:ea typeface="+mn-ea"/>
                <a:cs typeface="Times New Roman" panose="02020603050405020304" pitchFamily="18" charset="0"/>
              </a:rPr>
              <a:t>秒後の評価で</a:t>
            </a:r>
            <a:endParaRPr lang="en-US" altLang="ja-JP" sz="1200" kern="100" dirty="0">
              <a:effectLst/>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努力呼吸と</a:t>
            </a:r>
            <a:r>
              <a:rPr lang="ja-JP" altLang="ja-JP" sz="1200" kern="100" dirty="0">
                <a:effectLst/>
                <a:latin typeface="+mn-ea"/>
                <a:ea typeface="+mn-ea"/>
                <a:cs typeface="Times New Roman" panose="02020603050405020304" pitchFamily="18" charset="0"/>
              </a:rPr>
              <a:t>チアノーゼ</a:t>
            </a:r>
            <a:r>
              <a:rPr lang="ja-JP" altLang="en-US" sz="1200" kern="100" dirty="0">
                <a:effectLst/>
                <a:latin typeface="+mn-ea"/>
                <a:ea typeface="+mn-ea"/>
                <a:cs typeface="Times New Roman" panose="02020603050405020304" pitchFamily="18" charset="0"/>
              </a:rPr>
              <a:t>が共にあり続ければ、</a:t>
            </a:r>
            <a:r>
              <a:rPr lang="ja-JP" altLang="ja-JP" sz="1200" kern="100" dirty="0">
                <a:effectLst/>
                <a:latin typeface="+mn-ea"/>
                <a:ea typeface="+mn-ea"/>
                <a:cs typeface="Times New Roman" panose="02020603050405020304" pitchFamily="18" charset="0"/>
              </a:rPr>
              <a:t>人工呼吸</a:t>
            </a:r>
            <a:r>
              <a:rPr lang="ja-JP" altLang="en-US" sz="1200" kern="100" dirty="0">
                <a:effectLst/>
                <a:latin typeface="+mn-ea"/>
                <a:ea typeface="+mn-ea"/>
                <a:cs typeface="Times New Roman" panose="02020603050405020304" pitchFamily="18" charset="0"/>
              </a:rPr>
              <a:t>を開始するステップへ進んでいました。</a:t>
            </a:r>
            <a:endParaRPr lang="en-US" altLang="ja-JP" sz="1200" kern="100" dirty="0">
              <a:effectLst/>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しかし、臨床現場では、改善傾向があれば人工呼吸を開始するのではなく、</a:t>
            </a:r>
            <a:r>
              <a:rPr lang="en-US" altLang="ja-JP" sz="1200" kern="100" dirty="0">
                <a:effectLst/>
                <a:latin typeface="+mn-ea"/>
                <a:ea typeface="+mn-ea"/>
                <a:cs typeface="Times New Roman" panose="02020603050405020304" pitchFamily="18" charset="0"/>
              </a:rPr>
              <a:t>CPAP </a:t>
            </a:r>
            <a:r>
              <a:rPr lang="ja-JP" altLang="ja-JP" sz="1200" kern="100" dirty="0">
                <a:effectLst/>
                <a:latin typeface="+mn-ea"/>
                <a:ea typeface="+mn-ea"/>
                <a:cs typeface="Times New Roman" panose="02020603050405020304" pitchFamily="18" charset="0"/>
              </a:rPr>
              <a:t>また</a:t>
            </a:r>
            <a:r>
              <a:rPr lang="ja-JP" altLang="en-US" sz="1200" kern="100" dirty="0">
                <a:effectLst/>
                <a:latin typeface="+mn-ea"/>
                <a:ea typeface="+mn-ea"/>
                <a:cs typeface="Times New Roman" panose="02020603050405020304" pitchFamily="18" charset="0"/>
              </a:rPr>
              <a:t>は</a:t>
            </a:r>
            <a:r>
              <a:rPr lang="ja-JP" altLang="ja-JP" sz="1200" kern="100" dirty="0">
                <a:effectLst/>
                <a:latin typeface="+mn-ea"/>
                <a:ea typeface="+mn-ea"/>
                <a:cs typeface="Times New Roman" panose="02020603050405020304" pitchFamily="18" charset="0"/>
              </a:rPr>
              <a:t>酸素投与</a:t>
            </a:r>
            <a:r>
              <a:rPr lang="ja-JP" altLang="en-US" sz="1200" kern="100" dirty="0">
                <a:effectLst/>
                <a:latin typeface="+mn-ea"/>
                <a:ea typeface="+mn-ea"/>
                <a:cs typeface="Times New Roman" panose="02020603050405020304" pitchFamily="18" charset="0"/>
              </a:rPr>
              <a:t>を継続するのが現実的です。</a:t>
            </a:r>
            <a:endParaRPr lang="en-US" altLang="ja-JP" sz="1200" kern="100" dirty="0">
              <a:effectLst/>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ja-JP" altLang="ja-JP" sz="1200" kern="100" dirty="0">
              <a:effectLst/>
              <a:latin typeface="+mn-ea"/>
              <a:ea typeface="+mn-ea"/>
              <a:cs typeface="Times New Roman" panose="02020603050405020304" pitchFamily="18" charset="0"/>
            </a:endParaRPr>
          </a:p>
          <a:p>
            <a:pPr algn="just"/>
            <a:r>
              <a:rPr lang="en-US" altLang="ja-JP" sz="1200" kern="100" dirty="0">
                <a:effectLst/>
                <a:latin typeface="+mn-ea"/>
                <a:ea typeface="+mn-ea"/>
                <a:cs typeface="Times New Roman" panose="02020603050405020304" pitchFamily="18" charset="0"/>
              </a:rPr>
              <a:t>2020</a:t>
            </a:r>
            <a:r>
              <a:rPr lang="ja-JP" altLang="en-US" sz="1200" kern="100" dirty="0">
                <a:effectLst/>
                <a:latin typeface="+mn-ea"/>
                <a:ea typeface="+mn-ea"/>
                <a:cs typeface="Times New Roman" panose="02020603050405020304" pitchFamily="18" charset="0"/>
              </a:rPr>
              <a:t>年アルゴリズムでは、再度、努力呼吸と</a:t>
            </a:r>
            <a:r>
              <a:rPr lang="ja-JP" altLang="ja-JP" sz="1200" kern="100" dirty="0">
                <a:effectLst/>
                <a:latin typeface="+mn-ea"/>
                <a:ea typeface="+mn-ea"/>
                <a:cs typeface="Times New Roman" panose="02020603050405020304" pitchFamily="18" charset="0"/>
              </a:rPr>
              <a:t>チアノーゼ</a:t>
            </a:r>
            <a:r>
              <a:rPr lang="ja-JP" altLang="en-US" sz="1200" kern="100" dirty="0">
                <a:effectLst/>
                <a:latin typeface="+mn-ea"/>
                <a:ea typeface="+mn-ea"/>
                <a:cs typeface="Times New Roman" panose="02020603050405020304" pitchFamily="18" charset="0"/>
              </a:rPr>
              <a:t>（酸素化不良）の確認を行い、改善傾向があれば、同一の治療を継続し、</a:t>
            </a:r>
            <a:endParaRPr lang="en-US" altLang="ja-JP" sz="1200" kern="100" dirty="0">
              <a:effectLst/>
              <a:latin typeface="+mn-ea"/>
              <a:ea typeface="+mn-ea"/>
              <a:cs typeface="Times New Roman" panose="02020603050405020304" pitchFamily="18" charset="0"/>
            </a:endParaRPr>
          </a:p>
          <a:p>
            <a:pPr algn="just"/>
            <a:r>
              <a:rPr lang="ja-JP" altLang="en-US" sz="1200" kern="100" dirty="0">
                <a:effectLst/>
                <a:latin typeface="+mn-ea"/>
                <a:ea typeface="+mn-ea"/>
                <a:cs typeface="Times New Roman" panose="02020603050405020304" pitchFamily="18" charset="0"/>
              </a:rPr>
              <a:t>改善傾向が認められなければ原因検索を行いながら対応を検討する流れとなりました。</a:t>
            </a:r>
            <a:endParaRPr lang="en-US" altLang="ja-JP" sz="1200" kern="100" dirty="0">
              <a:effectLst/>
              <a:latin typeface="+mn-ea"/>
              <a:ea typeface="+mn-ea"/>
              <a:cs typeface="Times New Roman" panose="02020603050405020304" pitchFamily="18" charset="0"/>
            </a:endParaRPr>
          </a:p>
          <a:p>
            <a:pPr algn="just"/>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39</a:t>
            </a:fld>
            <a:endParaRPr kumimoji="1" lang="ja-JP" altLang="en-US"/>
          </a:p>
        </p:txBody>
      </p:sp>
    </p:spTree>
    <p:extLst>
      <p:ext uri="{BB962C8B-B14F-4D97-AF65-F5344CB8AC3E}">
        <p14:creationId xmlns:p14="http://schemas.microsoft.com/office/powerpoint/2010/main" val="3142649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j-ea"/>
                <a:ea typeface="+mj-ea"/>
              </a:rPr>
              <a:t>新生児は</a:t>
            </a:r>
            <a:r>
              <a:rPr kumimoji="1" lang="en-US" altLang="ja-JP" dirty="0">
                <a:latin typeface="+mj-ea"/>
                <a:ea typeface="+mj-ea"/>
              </a:rPr>
              <a:t>2019</a:t>
            </a:r>
            <a:r>
              <a:rPr kumimoji="1" lang="ja-JP" altLang="en-US" dirty="0">
                <a:latin typeface="+mj-ea"/>
                <a:ea typeface="+mj-ea"/>
              </a:rPr>
              <a:t>年に全領域の</a:t>
            </a:r>
            <a:r>
              <a:rPr kumimoji="1" lang="en-US" altLang="ja-JP" dirty="0" err="1">
                <a:latin typeface="+mj-ea"/>
                <a:ea typeface="+mj-ea"/>
              </a:rPr>
              <a:t>CoSTR</a:t>
            </a:r>
            <a:r>
              <a:rPr kumimoji="1" lang="ja-JP" altLang="en-US" dirty="0">
                <a:latin typeface="+mj-ea"/>
                <a:ea typeface="+mj-ea"/>
              </a:rPr>
              <a:t>の中で</a:t>
            </a:r>
            <a:endParaRPr kumimoji="1" lang="en-US" altLang="ja-JP"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j-ea"/>
                <a:ea typeface="+mj-ea"/>
              </a:rPr>
              <a:t>早産児と正期産児の初期酸素濃度の</a:t>
            </a:r>
            <a:r>
              <a:rPr kumimoji="1" lang="en-US" altLang="ja-JP" dirty="0">
                <a:latin typeface="+mj-ea"/>
                <a:ea typeface="+mj-ea"/>
              </a:rPr>
              <a:t>2</a:t>
            </a:r>
            <a:r>
              <a:rPr kumimoji="1" lang="ja-JP" altLang="en-US" dirty="0">
                <a:latin typeface="+mj-ea"/>
                <a:ea typeface="+mj-ea"/>
              </a:rPr>
              <a:t>項目が公表され、</a:t>
            </a:r>
            <a:endParaRPr kumimoji="1" lang="en-US" altLang="ja-JP"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j-ea"/>
                <a:ea typeface="+mj-ea"/>
              </a:rPr>
              <a:t>2020</a:t>
            </a:r>
            <a:r>
              <a:rPr kumimoji="1" lang="ja-JP" altLang="en-US" dirty="0">
                <a:latin typeface="+mj-ea"/>
                <a:ea typeface="+mj-ea"/>
              </a:rPr>
              <a:t>年はその</a:t>
            </a:r>
            <a:r>
              <a:rPr kumimoji="1" lang="en-US" altLang="ja-JP" dirty="0">
                <a:latin typeface="+mj-ea"/>
                <a:ea typeface="+mj-ea"/>
              </a:rPr>
              <a:t>2</a:t>
            </a:r>
            <a:r>
              <a:rPr kumimoji="1" lang="ja-JP" altLang="en-US" dirty="0">
                <a:latin typeface="+mj-ea"/>
                <a:ea typeface="+mj-ea"/>
              </a:rPr>
              <a:t>項目を含め、</a:t>
            </a:r>
            <a:r>
              <a:rPr kumimoji="1" lang="en-US" altLang="ja-JP" dirty="0">
                <a:latin typeface="+mj-ea"/>
                <a:ea typeface="+mj-ea"/>
              </a:rPr>
              <a:t>22</a:t>
            </a:r>
            <a:r>
              <a:rPr kumimoji="1" lang="ja-JP" altLang="en-US" dirty="0">
                <a:latin typeface="+mj-ea"/>
                <a:ea typeface="+mj-ea"/>
              </a:rPr>
              <a:t>項目をまとめたものが公表されました。</a:t>
            </a:r>
            <a:endParaRPr kumimoji="1" lang="en-US" altLang="ja-JP" dirty="0">
              <a:latin typeface="+mj-ea"/>
              <a:ea typeface="+mj-ea"/>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4</a:t>
            </a:fld>
            <a:endParaRPr kumimoji="1" lang="ja-JP" altLang="en-US"/>
          </a:p>
        </p:txBody>
      </p:sp>
    </p:spTree>
    <p:extLst>
      <p:ext uri="{BB962C8B-B14F-4D97-AF65-F5344CB8AC3E}">
        <p14:creationId xmlns:p14="http://schemas.microsoft.com/office/powerpoint/2010/main" val="30337973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en-US" altLang="ja-JP" sz="1200" dirty="0">
                <a:solidFill>
                  <a:schemeClr val="tx1"/>
                </a:solidFill>
                <a:latin typeface="+mj-ea"/>
                <a:ea typeface="+mj-ea"/>
              </a:rPr>
              <a:t>9</a:t>
            </a:r>
            <a:r>
              <a:rPr lang="ja-JP" altLang="en-US" sz="1200" dirty="0">
                <a:solidFill>
                  <a:schemeClr val="tx1"/>
                </a:solidFill>
                <a:latin typeface="+mj-ea"/>
                <a:ea typeface="+mj-ea"/>
              </a:rPr>
              <a:t>、</a:t>
            </a:r>
            <a:r>
              <a:rPr lang="ja-JP" altLang="ja-JP" sz="1200" dirty="0">
                <a:solidFill>
                  <a:schemeClr val="tx1"/>
                </a:solidFill>
                <a:latin typeface="+mj-ea"/>
                <a:ea typeface="+mj-ea"/>
              </a:rPr>
              <a:t>介入後の評価で努力呼吸とチアノーゼ</a:t>
            </a:r>
            <a:r>
              <a:rPr lang="ja-JP" altLang="en-US" sz="1200" dirty="0">
                <a:solidFill>
                  <a:schemeClr val="tx1"/>
                </a:solidFill>
                <a:latin typeface="+mj-ea"/>
                <a:ea typeface="+mj-ea"/>
              </a:rPr>
              <a:t>（</a:t>
            </a:r>
            <a:r>
              <a:rPr lang="ja-JP" altLang="ja-JP" sz="1200" dirty="0">
                <a:solidFill>
                  <a:schemeClr val="tx1"/>
                </a:solidFill>
                <a:latin typeface="+mj-ea"/>
                <a:ea typeface="+mj-ea"/>
              </a:rPr>
              <a:t>酸素化不良</a:t>
            </a:r>
            <a:r>
              <a:rPr lang="ja-JP" altLang="en-US" sz="1200" dirty="0">
                <a:solidFill>
                  <a:schemeClr val="tx1"/>
                </a:solidFill>
                <a:latin typeface="+mj-ea"/>
                <a:ea typeface="+mj-ea"/>
              </a:rPr>
              <a:t>）</a:t>
            </a:r>
            <a:r>
              <a:rPr lang="ja-JP" altLang="ja-JP" sz="1200" dirty="0">
                <a:solidFill>
                  <a:schemeClr val="tx1"/>
                </a:solidFill>
                <a:latin typeface="+mj-ea"/>
                <a:ea typeface="+mj-ea"/>
              </a:rPr>
              <a:t>で</a:t>
            </a:r>
            <a:r>
              <a:rPr lang="en-US" altLang="ja-JP" sz="1200" dirty="0">
                <a:solidFill>
                  <a:schemeClr val="tx1"/>
                </a:solidFill>
                <a:latin typeface="+mj-ea"/>
                <a:ea typeface="+mj-ea"/>
              </a:rPr>
              <a:t>『</a:t>
            </a:r>
            <a:r>
              <a:rPr lang="ja-JP" altLang="ja-JP" sz="1200" dirty="0">
                <a:solidFill>
                  <a:schemeClr val="tx1"/>
                </a:solidFill>
                <a:latin typeface="+mj-ea"/>
                <a:ea typeface="+mj-ea"/>
              </a:rPr>
              <a:t>改善傾向なし</a:t>
            </a:r>
            <a:r>
              <a:rPr lang="en-US" altLang="ja-JP" sz="1200" dirty="0">
                <a:solidFill>
                  <a:schemeClr val="tx1"/>
                </a:solidFill>
                <a:latin typeface="+mj-ea"/>
                <a:ea typeface="+mj-ea"/>
              </a:rPr>
              <a:t>』</a:t>
            </a:r>
            <a:r>
              <a:rPr lang="ja-JP" altLang="ja-JP" sz="1200" dirty="0">
                <a:solidFill>
                  <a:schemeClr val="tx1"/>
                </a:solidFill>
                <a:latin typeface="+mj-ea"/>
                <a:ea typeface="+mj-ea"/>
              </a:rPr>
              <a:t>の場合は原因検索を行いながら対応を検討に変更</a:t>
            </a:r>
          </a:p>
          <a:p>
            <a:endParaRPr kumimoji="1" lang="ja-JP" altLang="en-US" dirty="0"/>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40</a:t>
            </a:fld>
            <a:endParaRPr kumimoji="1" lang="ja-JP" altLang="en-US"/>
          </a:p>
        </p:txBody>
      </p:sp>
    </p:spTree>
    <p:extLst>
      <p:ext uri="{BB962C8B-B14F-4D97-AF65-F5344CB8AC3E}">
        <p14:creationId xmlns:p14="http://schemas.microsoft.com/office/powerpoint/2010/main" val="27799056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schemeClr val="tx1"/>
                </a:solidFill>
                <a:effectLst/>
                <a:latin typeface="+mn-ea"/>
                <a:ea typeface="+mn-ea"/>
                <a:cs typeface="Times New Roman" panose="02020603050405020304" pitchFamily="18" charset="0"/>
              </a:rPr>
              <a:t>努力呼吸とチアノーゼ（酸素化不良）のどちらか一方を認める場合に</a:t>
            </a:r>
            <a:r>
              <a:rPr lang="en-US" altLang="ja-JP" sz="1200" kern="100" dirty="0">
                <a:solidFill>
                  <a:schemeClr val="tx1"/>
                </a:solidFill>
                <a:effectLst/>
                <a:latin typeface="+mn-ea"/>
                <a:ea typeface="+mn-ea"/>
                <a:cs typeface="Times New Roman" panose="02020603050405020304" pitchFamily="18" charset="0"/>
              </a:rPr>
              <a:t>CPAP</a:t>
            </a:r>
            <a:r>
              <a:rPr lang="ja-JP" altLang="en-US" sz="1200" kern="100" dirty="0">
                <a:solidFill>
                  <a:schemeClr val="tx1"/>
                </a:solidFill>
                <a:effectLst/>
                <a:latin typeface="+mn-ea"/>
                <a:ea typeface="+mn-ea"/>
                <a:cs typeface="Times New Roman" panose="02020603050405020304" pitchFamily="18" charset="0"/>
              </a:rPr>
              <a:t>または酸素投与を行い、さらに改善傾向がみられない場合は、</a:t>
            </a:r>
            <a:endParaRPr lang="en-US" altLang="ja-JP" sz="1200" kern="100" dirty="0">
              <a:solidFill>
                <a:schemeClr val="tx1"/>
              </a:solidFill>
              <a:effectLst/>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schemeClr val="tx1"/>
                </a:solidFill>
                <a:effectLst/>
                <a:latin typeface="+mn-ea"/>
                <a:ea typeface="+mn-ea"/>
                <a:cs typeface="Times New Roman" panose="02020603050405020304" pitchFamily="18" charset="0"/>
              </a:rPr>
              <a:t>チアノーゼ性心疾患を早期に鑑別する必要があります。</a:t>
            </a:r>
            <a:endParaRPr lang="en-US" altLang="ja-JP" sz="1200" kern="100" dirty="0">
              <a:solidFill>
                <a:schemeClr val="tx1"/>
              </a:solidFill>
              <a:effectLst/>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schemeClr val="tx1"/>
                </a:solidFill>
                <a:effectLst/>
                <a:latin typeface="+mn-ea"/>
                <a:ea typeface="+mn-ea"/>
                <a:cs typeface="Times New Roman" panose="02020603050405020304" pitchFamily="18" charset="0"/>
              </a:rPr>
              <a:t>一律に人工呼吸の開始へステップを進めるのではなく、</a:t>
            </a:r>
            <a:endParaRPr lang="en-US" altLang="ja-JP" sz="1200" kern="100" dirty="0">
              <a:solidFill>
                <a:schemeClr val="tx1"/>
              </a:solidFill>
              <a:effectLst/>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200" kern="100" dirty="0">
                <a:solidFill>
                  <a:schemeClr val="tx1"/>
                </a:solidFill>
                <a:effectLst/>
                <a:latin typeface="+mn-ea"/>
                <a:ea typeface="+mn-ea"/>
                <a:cs typeface="Times New Roman" panose="02020603050405020304" pitchFamily="18" charset="0"/>
              </a:rPr>
              <a:t>原因検索を行いながら</a:t>
            </a:r>
            <a:r>
              <a:rPr lang="ja-JP" altLang="en-US" sz="1200" kern="100" dirty="0">
                <a:solidFill>
                  <a:schemeClr val="tx1"/>
                </a:solidFill>
                <a:effectLst/>
                <a:latin typeface="+mn-ea"/>
                <a:ea typeface="+mn-ea"/>
                <a:cs typeface="Times New Roman" panose="02020603050405020304" pitchFamily="18" charset="0"/>
              </a:rPr>
              <a:t>、努力呼吸と酸素化不良が共に続く場合には人工呼吸を検討し、</a:t>
            </a:r>
            <a:endParaRPr lang="en-US" altLang="ja-JP" sz="1200" kern="100" dirty="0">
              <a:solidFill>
                <a:schemeClr val="tx1"/>
              </a:solidFill>
              <a:effectLst/>
              <a:latin typeface="+mn-ea"/>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a:solidFill>
                  <a:schemeClr val="tx1"/>
                </a:solidFill>
                <a:effectLst/>
                <a:latin typeface="+mn-ea"/>
                <a:ea typeface="+mn-ea"/>
                <a:cs typeface="Times New Roman" panose="02020603050405020304" pitchFamily="18" charset="0"/>
              </a:rPr>
              <a:t>酸素化不良のみが続く場合はチアノーゼ性心疾患を鑑別し、治療を行う流れへ変更されました。</a:t>
            </a:r>
            <a:endParaRPr lang="en-US" altLang="ja-JP" sz="1200" kern="100" dirty="0">
              <a:solidFill>
                <a:schemeClr val="tx1"/>
              </a:solidFill>
              <a:effectLst/>
              <a:latin typeface="+mn-ea"/>
              <a:ea typeface="+mn-ea"/>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41</a:t>
            </a:fld>
            <a:endParaRPr kumimoji="1" lang="ja-JP" altLang="en-US"/>
          </a:p>
        </p:txBody>
      </p:sp>
    </p:spTree>
    <p:extLst>
      <p:ext uri="{BB962C8B-B14F-4D97-AF65-F5344CB8AC3E}">
        <p14:creationId xmlns:p14="http://schemas.microsoft.com/office/powerpoint/2010/main" val="35922949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a:solidFill>
                  <a:schemeClr val="tx1"/>
                </a:solidFill>
                <a:latin typeface="+mj-ea"/>
                <a:ea typeface="+mj-ea"/>
              </a:rPr>
              <a:t>10</a:t>
            </a:r>
            <a:r>
              <a:rPr lang="ja-JP" altLang="en-US" sz="1200" dirty="0">
                <a:solidFill>
                  <a:schemeClr val="tx1"/>
                </a:solidFill>
                <a:latin typeface="+mj-ea"/>
                <a:ea typeface="+mj-ea"/>
              </a:rPr>
              <a:t>、</a:t>
            </a:r>
            <a:r>
              <a:rPr lang="ja-JP" altLang="ja-JP" sz="1200" dirty="0">
                <a:solidFill>
                  <a:schemeClr val="tx1"/>
                </a:solidFill>
                <a:latin typeface="+mj-ea"/>
                <a:ea typeface="+mj-ea"/>
              </a:rPr>
              <a:t>蘇生後のケアは</a:t>
            </a:r>
            <a:r>
              <a:rPr lang="en-US" altLang="ja-JP" sz="1200" dirty="0">
                <a:solidFill>
                  <a:schemeClr val="tx1"/>
                </a:solidFill>
                <a:latin typeface="+mj-ea"/>
                <a:ea typeface="+mj-ea"/>
              </a:rPr>
              <a:t>『</a:t>
            </a:r>
            <a:r>
              <a:rPr lang="ja-JP" altLang="ja-JP" sz="1200" dirty="0">
                <a:solidFill>
                  <a:schemeClr val="tx1"/>
                </a:solidFill>
                <a:latin typeface="+mj-ea"/>
                <a:ea typeface="+mj-ea"/>
              </a:rPr>
              <a:t>注意深く呼吸観察を継続</a:t>
            </a:r>
            <a:r>
              <a:rPr lang="en-US" altLang="ja-JP" sz="1200" dirty="0">
                <a:solidFill>
                  <a:schemeClr val="tx1"/>
                </a:solidFill>
                <a:latin typeface="+mj-ea"/>
                <a:ea typeface="+mj-ea"/>
              </a:rPr>
              <a:t>』</a:t>
            </a:r>
            <a:r>
              <a:rPr lang="ja-JP" altLang="ja-JP" sz="1200" dirty="0">
                <a:solidFill>
                  <a:schemeClr val="tx1"/>
                </a:solidFill>
                <a:latin typeface="+mj-ea"/>
                <a:ea typeface="+mj-ea"/>
              </a:rPr>
              <a:t>のみ</a:t>
            </a:r>
            <a:r>
              <a:rPr lang="ja-JP" altLang="en-US" sz="1200" dirty="0">
                <a:solidFill>
                  <a:schemeClr val="tx1"/>
                </a:solidFill>
                <a:latin typeface="+mj-ea"/>
                <a:ea typeface="+mj-ea"/>
              </a:rPr>
              <a:t>へ</a:t>
            </a:r>
            <a:r>
              <a:rPr lang="ja-JP" altLang="ja-JP" sz="1200" dirty="0">
                <a:solidFill>
                  <a:schemeClr val="tx1"/>
                </a:solidFill>
                <a:latin typeface="+mj-ea"/>
                <a:ea typeface="+mj-ea"/>
              </a:rPr>
              <a:t>変更</a:t>
            </a:r>
            <a:endParaRPr kumimoji="1" lang="ja-JP" altLang="en-US" dirty="0">
              <a:solidFill>
                <a:schemeClr val="tx1"/>
              </a:solidFill>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42</a:t>
            </a:fld>
            <a:endParaRPr kumimoji="1" lang="ja-JP" altLang="en-US"/>
          </a:p>
        </p:txBody>
      </p:sp>
    </p:spTree>
    <p:extLst>
      <p:ext uri="{BB962C8B-B14F-4D97-AF65-F5344CB8AC3E}">
        <p14:creationId xmlns:p14="http://schemas.microsoft.com/office/powerpoint/2010/main" val="13639409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effectLst/>
                <a:latin typeface="+mn-ea"/>
                <a:ea typeface="+mn-ea"/>
                <a:cs typeface="Times New Roman" panose="02020603050405020304" pitchFamily="18" charset="0"/>
              </a:rPr>
              <a:t>努力呼吸、チアノーゼ（酸素化不良）を共に認めない場合のみ蘇生後のケアへ進みます。</a:t>
            </a:r>
            <a:endParaRPr lang="en-US" altLang="ja-JP" sz="1200" dirty="0">
              <a:effectLst/>
              <a:latin typeface="+mn-ea"/>
              <a:ea typeface="+mn-ea"/>
              <a:cs typeface="Times New Roman" panose="02020603050405020304" pitchFamily="18" charset="0"/>
            </a:endParaRPr>
          </a:p>
          <a:p>
            <a:r>
              <a:rPr lang="ja-JP" altLang="en-US" sz="1200" dirty="0">
                <a:effectLst/>
                <a:latin typeface="+mn-ea"/>
                <a:ea typeface="+mn-ea"/>
                <a:cs typeface="Times New Roman" panose="02020603050405020304" pitchFamily="18" charset="0"/>
              </a:rPr>
              <a:t>ただし、出生後早期は、子宮内生活から子宮外生活への移行期であるため</a:t>
            </a:r>
            <a:endParaRPr lang="en-US" altLang="ja-JP" sz="12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effectLst/>
                <a:latin typeface="+mn-ea"/>
                <a:ea typeface="+mn-ea"/>
                <a:cs typeface="Times New Roman" panose="02020603050405020304" pitchFamily="18" charset="0"/>
              </a:rPr>
              <a:t>「</a:t>
            </a:r>
            <a:r>
              <a:rPr lang="ja-JP" altLang="ja-JP" sz="1200" dirty="0">
                <a:effectLst/>
                <a:latin typeface="+mn-ea"/>
                <a:ea typeface="+mn-ea"/>
                <a:cs typeface="Times New Roman" panose="02020603050405020304" pitchFamily="18" charset="0"/>
              </a:rPr>
              <a:t>注意深く呼吸観察を継続</a:t>
            </a:r>
            <a:r>
              <a:rPr lang="ja-JP" altLang="en-US" sz="1200" dirty="0">
                <a:effectLst/>
                <a:latin typeface="+mn-ea"/>
                <a:ea typeface="+mn-ea"/>
                <a:cs typeface="Times New Roman" panose="02020603050405020304" pitchFamily="18" charset="0"/>
              </a:rPr>
              <a:t>」を</a:t>
            </a:r>
            <a:r>
              <a:rPr lang="en-US" altLang="ja-JP" sz="1200" dirty="0">
                <a:effectLst/>
                <a:latin typeface="+mn-ea"/>
                <a:ea typeface="+mn-ea"/>
                <a:cs typeface="Times New Roman" panose="02020603050405020304" pitchFamily="18" charset="0"/>
              </a:rPr>
              <a:t>2015</a:t>
            </a:r>
            <a:r>
              <a:rPr lang="ja-JP" altLang="en-US" sz="1200" dirty="0">
                <a:effectLst/>
                <a:latin typeface="+mn-ea"/>
                <a:ea typeface="+mn-ea"/>
                <a:cs typeface="Times New Roman" panose="02020603050405020304" pitchFamily="18" charset="0"/>
              </a:rPr>
              <a:t>年のアルゴリズムと同様に残すことといたしました。</a:t>
            </a:r>
            <a:endParaRPr lang="en-US" altLang="ja-JP" sz="1200" dirty="0">
              <a:effectLst/>
              <a:latin typeface="+mn-ea"/>
              <a:ea typeface="+mn-ea"/>
              <a:cs typeface="Times New Roman" panose="02020603050405020304" pitchFamily="18" charset="0"/>
            </a:endParaRPr>
          </a:p>
          <a:p>
            <a:endParaRPr lang="en-US" altLang="ja-JP" sz="1800" dirty="0">
              <a:effectLst/>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43</a:t>
            </a:fld>
            <a:endParaRPr kumimoji="1" lang="ja-JP" altLang="en-US"/>
          </a:p>
        </p:txBody>
      </p:sp>
    </p:spTree>
    <p:extLst>
      <p:ext uri="{BB962C8B-B14F-4D97-AF65-F5344CB8AC3E}">
        <p14:creationId xmlns:p14="http://schemas.microsoft.com/office/powerpoint/2010/main" val="3721999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a:solidFill>
                  <a:schemeClr val="tx1"/>
                </a:solidFill>
                <a:latin typeface="+mj-ea"/>
                <a:ea typeface="+mj-ea"/>
              </a:rPr>
              <a:t>11</a:t>
            </a:r>
            <a:r>
              <a:rPr lang="ja-JP" altLang="en-US" sz="1200" dirty="0">
                <a:solidFill>
                  <a:schemeClr val="tx1"/>
                </a:solidFill>
                <a:latin typeface="+mj-ea"/>
                <a:ea typeface="+mj-ea"/>
              </a:rPr>
              <a:t>、</a:t>
            </a:r>
            <a:r>
              <a:rPr lang="ja-JP" altLang="ja-JP" sz="1200" dirty="0">
                <a:solidFill>
                  <a:schemeClr val="tx1"/>
                </a:solidFill>
                <a:latin typeface="+mj-ea"/>
                <a:ea typeface="+mj-ea"/>
              </a:rPr>
              <a:t>注釈</a:t>
            </a:r>
            <a:r>
              <a:rPr lang="en-US" altLang="ja-JP" sz="1200" dirty="0">
                <a:solidFill>
                  <a:schemeClr val="tx1"/>
                </a:solidFill>
                <a:latin typeface="+mj-ea"/>
                <a:ea typeface="+mj-ea"/>
              </a:rPr>
              <a:t>a</a:t>
            </a:r>
            <a:r>
              <a:rPr lang="ja-JP" altLang="ja-JP" sz="1200" dirty="0">
                <a:solidFill>
                  <a:schemeClr val="tx1"/>
                </a:solidFill>
                <a:latin typeface="+mj-ea"/>
                <a:ea typeface="+mj-ea"/>
              </a:rPr>
              <a:t>、</a:t>
            </a:r>
            <a:r>
              <a:rPr lang="en-US" altLang="ja-JP" sz="1200" dirty="0">
                <a:solidFill>
                  <a:schemeClr val="tx1"/>
                </a:solidFill>
                <a:latin typeface="+mj-ea"/>
                <a:ea typeface="+mj-ea"/>
              </a:rPr>
              <a:t>b</a:t>
            </a:r>
            <a:r>
              <a:rPr lang="ja-JP" altLang="ja-JP" sz="1200" dirty="0">
                <a:solidFill>
                  <a:schemeClr val="tx1"/>
                </a:solidFill>
                <a:latin typeface="+mj-ea"/>
                <a:ea typeface="+mj-ea"/>
              </a:rPr>
              <a:t>の簡略化</a:t>
            </a:r>
            <a:endParaRPr kumimoji="1" lang="ja-JP" altLang="en-US" dirty="0">
              <a:solidFill>
                <a:schemeClr val="tx1"/>
              </a:solidFill>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44</a:t>
            </a:fld>
            <a:endParaRPr kumimoji="1" lang="ja-JP" altLang="en-US"/>
          </a:p>
        </p:txBody>
      </p:sp>
    </p:spTree>
    <p:extLst>
      <p:ext uri="{BB962C8B-B14F-4D97-AF65-F5344CB8AC3E}">
        <p14:creationId xmlns:p14="http://schemas.microsoft.com/office/powerpoint/2010/main" val="11167857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最後にアルゴリズム右下の注釈の変更です。</a:t>
            </a: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45</a:t>
            </a:fld>
            <a:endParaRPr kumimoji="1" lang="ja-JP" altLang="en-US"/>
          </a:p>
        </p:txBody>
      </p:sp>
    </p:spTree>
    <p:extLst>
      <p:ext uri="{BB962C8B-B14F-4D97-AF65-F5344CB8AC3E}">
        <p14:creationId xmlns:p14="http://schemas.microsoft.com/office/powerpoint/2010/main" val="33976036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dirty="0">
                <a:solidFill>
                  <a:schemeClr val="tx1"/>
                </a:solidFill>
                <a:latin typeface="+mj-ea"/>
                <a:ea typeface="+mj-ea"/>
              </a:rPr>
              <a:t>内容は</a:t>
            </a:r>
            <a:r>
              <a:rPr kumimoji="1" lang="en-US" altLang="ja-JP" sz="1200" b="0" dirty="0">
                <a:solidFill>
                  <a:schemeClr val="tx1"/>
                </a:solidFill>
                <a:latin typeface="+mj-ea"/>
                <a:ea typeface="+mj-ea"/>
              </a:rPr>
              <a:t>2015</a:t>
            </a:r>
            <a:r>
              <a:rPr kumimoji="1" lang="ja-JP" altLang="en-US" sz="1200" b="0" dirty="0">
                <a:solidFill>
                  <a:schemeClr val="tx1"/>
                </a:solidFill>
                <a:latin typeface="+mj-ea"/>
                <a:ea typeface="+mj-ea"/>
              </a:rPr>
              <a:t>年より変更はありませんが、より簡潔な表記といたしました</a:t>
            </a:r>
            <a:r>
              <a:rPr lang="ja-JP" altLang="ja-JP" sz="1200" b="0" dirty="0">
                <a:solidFill>
                  <a:schemeClr val="tx1"/>
                </a:solidFill>
                <a:effectLst/>
                <a:latin typeface="+mj-ea"/>
                <a:ea typeface="+mj-ea"/>
                <a:cs typeface="Times New Roman" panose="02020603050405020304" pitchFamily="18" charset="0"/>
              </a:rPr>
              <a:t>。</a:t>
            </a:r>
            <a:endParaRPr lang="en-US" altLang="ja-JP" sz="1200" b="0" dirty="0">
              <a:solidFill>
                <a:schemeClr val="tx1"/>
              </a:solidFill>
              <a:effectLst/>
              <a:latin typeface="+mj-ea"/>
              <a:ea typeface="+mj-ea"/>
              <a:cs typeface="Times New Roman" panose="02020603050405020304" pitchFamily="18" charset="0"/>
            </a:endParaRPr>
          </a:p>
          <a:p>
            <a:endParaRPr lang="en-US" altLang="ja-JP" sz="1200" b="0" dirty="0">
              <a:solidFill>
                <a:schemeClr val="tx1"/>
              </a:solidFill>
              <a:effectLst/>
              <a:latin typeface="+mj-ea"/>
              <a:ea typeface="+mj-ea"/>
              <a:cs typeface="Times New Roman" panose="02020603050405020304" pitchFamily="18" charset="0"/>
            </a:endParaRPr>
          </a:p>
          <a:p>
            <a:r>
              <a:rPr kumimoji="1" lang="en-US" altLang="ja-JP" sz="1200" b="0" dirty="0">
                <a:solidFill>
                  <a:schemeClr val="tx1"/>
                </a:solidFill>
                <a:effectLst/>
                <a:latin typeface="+mj-ea"/>
                <a:ea typeface="+mj-ea"/>
                <a:cs typeface="Times New Roman" panose="02020603050405020304" pitchFamily="18" charset="0"/>
              </a:rPr>
              <a:t>A</a:t>
            </a:r>
            <a:r>
              <a:rPr kumimoji="1" lang="ja-JP" altLang="en-US" sz="1200" b="0" dirty="0">
                <a:solidFill>
                  <a:schemeClr val="tx1"/>
                </a:solidFill>
                <a:effectLst/>
                <a:latin typeface="+mj-ea"/>
                <a:ea typeface="+mj-ea"/>
                <a:cs typeface="Times New Roman" panose="02020603050405020304" pitchFamily="18" charset="0"/>
              </a:rPr>
              <a:t>、</a:t>
            </a:r>
            <a:r>
              <a:rPr kumimoji="0" lang="ja-JP" altLang="en-US" sz="1200" b="0" dirty="0">
                <a:solidFill>
                  <a:schemeClr val="tx1"/>
                </a:solidFill>
                <a:latin typeface="+mj-ea"/>
                <a:ea typeface="+mj-ea"/>
              </a:rPr>
              <a:t>心拍または</a:t>
            </a:r>
            <a:r>
              <a:rPr kumimoji="0" lang="en-US" altLang="ja-JP" sz="1200" b="0" dirty="0">
                <a:solidFill>
                  <a:schemeClr val="tx1"/>
                </a:solidFill>
                <a:latin typeface="+mj-ea"/>
                <a:ea typeface="+mj-ea"/>
              </a:rPr>
              <a:t>SpO2</a:t>
            </a:r>
            <a:r>
              <a:rPr kumimoji="0" lang="ja-JP" altLang="en-US" sz="1200" b="0" dirty="0">
                <a:solidFill>
                  <a:schemeClr val="tx1"/>
                </a:solidFill>
                <a:latin typeface="+mj-ea"/>
                <a:ea typeface="+mj-ea"/>
              </a:rPr>
              <a:t>値の改善がなければ酸素を追加・増量する。</a:t>
            </a:r>
            <a:endParaRPr kumimoji="0" lang="en-US" altLang="ja-JP" sz="1200" b="0" dirty="0">
              <a:solidFill>
                <a:schemeClr val="tx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dirty="0">
                <a:solidFill>
                  <a:schemeClr val="tx1"/>
                </a:solidFill>
                <a:latin typeface="+mj-ea"/>
                <a:ea typeface="+mj-ea"/>
              </a:rPr>
              <a:t>Ｂ、適切に換気できていない場合は、すぐに胸骨圧迫に進まず、まずは有効な換気の確保に努める。</a:t>
            </a:r>
            <a:endParaRPr kumimoji="0" lang="en-US" altLang="ja-JP" sz="1200" b="0" dirty="0">
              <a:solidFill>
                <a:schemeClr val="tx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dirty="0">
                <a:solidFill>
                  <a:schemeClr val="tx1"/>
                </a:solidFill>
                <a:latin typeface="+mj-ea"/>
                <a:ea typeface="+mj-ea"/>
              </a:rPr>
              <a:t>Ｃ、は変更ありません。</a:t>
            </a:r>
            <a:endParaRPr kumimoji="0" lang="en-US" altLang="ja-JP" sz="1200" b="0" dirty="0">
              <a:solidFill>
                <a:schemeClr val="tx1"/>
              </a:solidFill>
              <a:latin typeface="+mj-ea"/>
              <a:ea typeface="+mj-ea"/>
            </a:endParaRPr>
          </a:p>
          <a:p>
            <a:endParaRPr kumimoji="0" lang="en-US" altLang="ja-JP" sz="1200" b="1" dirty="0">
              <a:solidFill>
                <a:srgbClr val="FF0000"/>
              </a:solidFill>
              <a:ea typeface="MS Gothic" pitchFamily="49" charset="-128"/>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46</a:t>
            </a:fld>
            <a:endParaRPr kumimoji="1" lang="ja-JP" altLang="en-US"/>
          </a:p>
        </p:txBody>
      </p:sp>
    </p:spTree>
    <p:extLst>
      <p:ext uri="{BB962C8B-B14F-4D97-AF65-F5344CB8AC3E}">
        <p14:creationId xmlns:p14="http://schemas.microsoft.com/office/powerpoint/2010/main" val="37049418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latin typeface="+mn-ea"/>
                <a:ea typeface="+mn-ea"/>
              </a:rPr>
              <a:t>以上が</a:t>
            </a:r>
            <a:r>
              <a:rPr kumimoji="1" lang="en-US" altLang="ja-JP" sz="1200" dirty="0">
                <a:latin typeface="+mn-ea"/>
                <a:ea typeface="+mn-ea"/>
              </a:rPr>
              <a:t>2020</a:t>
            </a:r>
            <a:r>
              <a:rPr kumimoji="1" lang="ja-JP" altLang="en-US" sz="1200" dirty="0">
                <a:latin typeface="+mn-ea"/>
                <a:ea typeface="+mn-ea"/>
              </a:rPr>
              <a:t>アルゴリズムの</a:t>
            </a:r>
            <a:r>
              <a:rPr kumimoji="1" lang="en-US" altLang="ja-JP" sz="1200" dirty="0">
                <a:latin typeface="+mn-ea"/>
                <a:ea typeface="+mn-ea"/>
              </a:rPr>
              <a:t>11</a:t>
            </a:r>
            <a:r>
              <a:rPr kumimoji="1" lang="ja-JP" altLang="en-US" sz="1200" dirty="0">
                <a:latin typeface="+mn-ea"/>
                <a:ea typeface="+mn-ea"/>
              </a:rPr>
              <a:t>項目の変更点になります。</a:t>
            </a:r>
            <a:endParaRPr kumimoji="1" lang="en-US" altLang="ja-JP" sz="1200" dirty="0">
              <a:latin typeface="+mn-ea"/>
              <a:ea typeface="+mn-ea"/>
            </a:endParaRPr>
          </a:p>
          <a:p>
            <a:r>
              <a:rPr kumimoji="1" lang="ja-JP" altLang="en-US" sz="1200" dirty="0">
                <a:latin typeface="+mn-ea"/>
                <a:ea typeface="+mn-ea"/>
              </a:rPr>
              <a:t>早産児の蘇生に関しては変更点はありません。</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ea"/>
                <a:ea typeface="+mn-ea"/>
                <a:cs typeface="Times New Roman" panose="02020603050405020304" pitchFamily="18" charset="0"/>
              </a:rPr>
              <a:t>改訂点のポイントです。</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mn-ea"/>
                <a:ea typeface="+mn-ea"/>
                <a:cs typeface="Times New Roman" panose="02020603050405020304" pitchFamily="18" charset="0"/>
              </a:rPr>
              <a:t>感染予防、蘇生機器の確認と役割分担の確認のためのチームメンバーによるブリーフィングが入りました。</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latin typeface="+mn-ea"/>
                <a:ea typeface="+mn-ea"/>
              </a:rPr>
              <a:t>人工呼吸を遅滞なく開始し、常に人工呼吸が効果的に行われているかを確認し、評価の際も心拍聴診中は人工呼吸を中断しない</a:t>
            </a:r>
            <a:r>
              <a:rPr lang="ja-JP" altLang="en-US" sz="1200" kern="100" dirty="0">
                <a:solidFill>
                  <a:srgbClr val="000000"/>
                </a:solidFill>
                <a:effectLst/>
                <a:latin typeface="+mn-ea"/>
                <a:ea typeface="+mn-ea"/>
                <a:cs typeface="Times New Roman" panose="02020603050405020304" pitchFamily="18" charset="0"/>
              </a:rPr>
              <a:t>こと。</a:t>
            </a:r>
            <a:r>
              <a:rPr lang="ja-JP" altLang="ja-JP" sz="1200" kern="100" dirty="0">
                <a:effectLst/>
                <a:latin typeface="+mn-ea"/>
                <a:ea typeface="+mn-ea"/>
                <a:cs typeface="Times New Roman" panose="02020603050405020304" pitchFamily="18" charset="0"/>
              </a:rPr>
              <a:t>これは</a:t>
            </a:r>
            <a:r>
              <a:rPr lang="en-US" altLang="ja-JP" sz="1200" kern="100" dirty="0">
                <a:effectLst/>
                <a:latin typeface="+mn-ea"/>
                <a:ea typeface="+mn-ea"/>
                <a:cs typeface="Times New Roman" panose="02020603050405020304" pitchFamily="18" charset="0"/>
              </a:rPr>
              <a:t>2015</a:t>
            </a:r>
            <a:r>
              <a:rPr lang="ja-JP" altLang="en-US" sz="1200" kern="100" dirty="0">
                <a:effectLst/>
                <a:latin typeface="+mn-ea"/>
                <a:ea typeface="+mn-ea"/>
                <a:cs typeface="Times New Roman" panose="02020603050405020304" pitchFamily="18" charset="0"/>
              </a:rPr>
              <a:t>年版</a:t>
            </a:r>
            <a:r>
              <a:rPr lang="ja-JP" altLang="ja-JP" sz="1200" kern="100" dirty="0">
                <a:effectLst/>
                <a:latin typeface="+mn-ea"/>
                <a:ea typeface="+mn-ea"/>
                <a:cs typeface="Times New Roman" panose="02020603050405020304" pitchFamily="18" charset="0"/>
              </a:rPr>
              <a:t>と変わりません。</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mn-ea"/>
                <a:ea typeface="+mn-ea"/>
                <a:cs typeface="Times New Roman" panose="02020603050405020304" pitchFamily="18" charset="0"/>
              </a:rPr>
              <a:t>人工呼吸開始時は空気を用いるが胸骨圧迫</a:t>
            </a:r>
            <a:r>
              <a:rPr lang="ja-JP" altLang="en-US" sz="1200" kern="100" dirty="0">
                <a:effectLst/>
                <a:latin typeface="+mn-ea"/>
                <a:ea typeface="+mn-ea"/>
                <a:cs typeface="Times New Roman" panose="02020603050405020304" pitchFamily="18" charset="0"/>
              </a:rPr>
              <a:t>と</a:t>
            </a:r>
            <a:r>
              <a:rPr lang="ja-JP" altLang="ja-JP" sz="1200" kern="100" dirty="0">
                <a:effectLst/>
                <a:latin typeface="+mn-ea"/>
                <a:ea typeface="+mn-ea"/>
                <a:cs typeface="Times New Roman" panose="02020603050405020304" pitchFamily="18" charset="0"/>
              </a:rPr>
              <a:t>の連動では酸素を使用する</a:t>
            </a:r>
            <a:r>
              <a:rPr lang="ja-JP" altLang="en-US" sz="1200" kern="100" dirty="0">
                <a:effectLst/>
                <a:latin typeface="+mn-ea"/>
                <a:ea typeface="+mn-ea"/>
                <a:cs typeface="Times New Roman" panose="02020603050405020304" pitchFamily="18" charset="0"/>
              </a:rPr>
              <a:t>ことが明記されました。</a:t>
            </a: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kern="100" dirty="0">
                <a:effectLst/>
                <a:latin typeface="+mn-ea"/>
                <a:ea typeface="+mn-ea"/>
                <a:cs typeface="Times New Roman" panose="02020603050405020304" pitchFamily="18" charset="0"/>
              </a:rPr>
              <a:t>「安定化の流れ」</a:t>
            </a:r>
            <a:r>
              <a:rPr lang="ja-JP" altLang="en-US" sz="1200" kern="100" dirty="0">
                <a:effectLst/>
                <a:latin typeface="+mn-ea"/>
                <a:ea typeface="+mn-ea"/>
                <a:cs typeface="Times New Roman" panose="02020603050405020304" pitchFamily="18" charset="0"/>
              </a:rPr>
              <a:t>では</a:t>
            </a:r>
            <a:r>
              <a:rPr lang="ja-JP" altLang="ja-JP" sz="1200" kern="100" dirty="0">
                <a:effectLst/>
                <a:latin typeface="+mn-ea"/>
                <a:ea typeface="+mn-ea"/>
                <a:cs typeface="Times New Roman" panose="02020603050405020304" pitchFamily="18" charset="0"/>
              </a:rPr>
              <a:t> 努力呼吸とチアノーゼいずれかがあった</a:t>
            </a:r>
            <a:r>
              <a:rPr lang="ja-JP" altLang="en-US" sz="1200" kern="100" dirty="0">
                <a:effectLst/>
                <a:latin typeface="+mn-ea"/>
                <a:ea typeface="+mn-ea"/>
                <a:cs typeface="Times New Roman" panose="02020603050405020304" pitchFamily="18" charset="0"/>
              </a:rPr>
              <a:t>場合は直ちに介入するのではなく、</a:t>
            </a:r>
            <a:r>
              <a:rPr lang="en-US" altLang="ja-JP" sz="1200" dirty="0">
                <a:solidFill>
                  <a:srgbClr val="000000"/>
                </a:solidFill>
                <a:latin typeface="+mn-ea"/>
                <a:ea typeface="+mn-ea"/>
              </a:rPr>
              <a:t>SpO2</a:t>
            </a:r>
            <a:r>
              <a:rPr lang="ja-JP" altLang="en-US" sz="1200" dirty="0">
                <a:solidFill>
                  <a:srgbClr val="000000"/>
                </a:solidFill>
                <a:latin typeface="+mn-ea"/>
                <a:ea typeface="+mn-ea"/>
              </a:rPr>
              <a:t>モニタを装着して努力呼吸、</a:t>
            </a:r>
            <a:r>
              <a:rPr lang="en-US" altLang="ja-JP" sz="1200" dirty="0">
                <a:solidFill>
                  <a:srgbClr val="000000"/>
                </a:solidFill>
                <a:latin typeface="+mn-ea"/>
                <a:ea typeface="+mn-ea"/>
              </a:rPr>
              <a:t> </a:t>
            </a:r>
            <a:r>
              <a:rPr lang="ja-JP" altLang="en-US" sz="1200" dirty="0">
                <a:solidFill>
                  <a:srgbClr val="000000"/>
                </a:solidFill>
                <a:latin typeface="+mn-ea"/>
                <a:ea typeface="+mn-ea"/>
              </a:rPr>
              <a:t>チアノーゼ（酸素化不良）に対応する</a:t>
            </a:r>
            <a:endParaRPr kumimoji="1" lang="ja-JP" altLang="en-US" sz="1200" dirty="0">
              <a:latin typeface="+mn-ea"/>
              <a:ea typeface="+mn-ea"/>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47</a:t>
            </a:fld>
            <a:endParaRPr kumimoji="1" lang="ja-JP" altLang="en-US"/>
          </a:p>
        </p:txBody>
      </p:sp>
    </p:spTree>
    <p:extLst>
      <p:ext uri="{BB962C8B-B14F-4D97-AF65-F5344CB8AC3E}">
        <p14:creationId xmlns:p14="http://schemas.microsoft.com/office/powerpoint/2010/main" val="27375386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次に、今回の改訂点ではありませんが、新型コロナウィルス感染と新生児蘇生のポイントを示します。</a:t>
            </a:r>
            <a:endParaRPr kumimoji="1" lang="en-US" altLang="ja-JP" dirty="0">
              <a:latin typeface="+mn-ea"/>
              <a:ea typeface="+mn-ea"/>
            </a:endParaRPr>
          </a:p>
          <a:p>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感染母体または感染が疑われる母体に対し、分娩立ち合いをする場合の新生児蘇生に対し、</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どのような点に注意すべきかということは、現時点ではエビデンスが少ないため最大限の防御策を取る必要があります。</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院内でのマニュアル作成とそれに基づいたシミュレーション、</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また最も経験とスキルのある最小限のメンバーでの蘇生チームの編成を組む必要があります。</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この経験とスキルは、感染制御も含まれます。</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n-ea"/>
                <a:ea typeface="+mn-ea"/>
              </a:rPr>
              <a:t>そして感染予防と役割分担の確認のためのチームメンバーによるブリーフィングが重要となります。これは今回のアルゴリズム改訂にもかかわるところとなります。</a:t>
            </a:r>
            <a:endParaRPr kumimoji="1" lang="en-US" altLang="ja-JP"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rgbClr val="000000"/>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latin typeface="+mn-ea"/>
                <a:ea typeface="+mn-ea"/>
              </a:rPr>
              <a:t>エアロゾル化を惹起する処置として最も危険なのは自発呼吸下の挿管と気管吸引や気管内薬物投与であるということの認識が必要です。</a:t>
            </a:r>
            <a:endParaRPr lang="en-US" altLang="ja-JP" sz="1200" dirty="0">
              <a:solidFill>
                <a:srgbClr val="000000"/>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latin typeface="+mn-ea"/>
                <a:ea typeface="+mn-ea"/>
              </a:rPr>
              <a:t>マスクとバックは、水平方向へエアロゾルを拡散します。</a:t>
            </a:r>
            <a:endParaRPr lang="en-US" altLang="ja-JP" sz="1200" dirty="0">
              <a:solidFill>
                <a:srgbClr val="000000"/>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latin typeface="+mn-ea"/>
                <a:ea typeface="+mn-ea"/>
              </a:rPr>
              <a:t>それに比べ、挿管後、または気管吸引や気管内薬物投与の場合は、垂直方向へエアロゾルが拡散するため最も注意が必要な処置となります。</a:t>
            </a:r>
            <a:endParaRPr lang="en-US" altLang="ja-JP" sz="1200" dirty="0">
              <a:solidFill>
                <a:srgbClr val="000000"/>
              </a:solidFill>
              <a:latin typeface="+mn-ea"/>
              <a:ea typeface="+mn-ea"/>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48</a:t>
            </a:fld>
            <a:endParaRPr kumimoji="1" lang="ja-JP" altLang="en-US"/>
          </a:p>
        </p:txBody>
      </p:sp>
    </p:spTree>
    <p:extLst>
      <p:ext uri="{BB962C8B-B14F-4D97-AF65-F5344CB8AC3E}">
        <p14:creationId xmlns:p14="http://schemas.microsoft.com/office/powerpoint/2010/main" val="21278640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詳しくはこちらに示した論文をご参照ください。</a:t>
            </a: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49</a:t>
            </a:fld>
            <a:endParaRPr kumimoji="1" lang="ja-JP" altLang="en-US"/>
          </a:p>
        </p:txBody>
      </p:sp>
    </p:spTree>
    <p:extLst>
      <p:ext uri="{BB962C8B-B14F-4D97-AF65-F5344CB8AC3E}">
        <p14:creationId xmlns:p14="http://schemas.microsoft.com/office/powerpoint/2010/main" val="2368702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j-ea"/>
                <a:ea typeface="+mj-ea"/>
              </a:rPr>
              <a:t>ILCOR</a:t>
            </a:r>
            <a:r>
              <a:rPr kumimoji="1" lang="ja-JP" altLang="en-US" dirty="0">
                <a:latin typeface="ＭＳ Ｐゴシック" panose="020B0600070205080204" pitchFamily="50" charset="-128"/>
                <a:ea typeface="ＭＳ Ｐゴシック" panose="020B0600070205080204" pitchFamily="50" charset="-128"/>
              </a:rPr>
              <a:t>のレビューの種類です。</a:t>
            </a:r>
            <a:endParaRPr kumimoji="1" lang="en-US" altLang="ja-JP"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ＭＳ Ｐゴシック" panose="020B0600070205080204" pitchFamily="50" charset="-128"/>
                <a:ea typeface="ＭＳ Ｐゴシック" panose="020B0600070205080204" pitchFamily="50" charset="-128"/>
              </a:rPr>
              <a:t>2015</a:t>
            </a:r>
            <a:r>
              <a:rPr kumimoji="1" lang="ja-JP" altLang="en-US" dirty="0">
                <a:latin typeface="ＭＳ Ｐゴシック" panose="020B0600070205080204" pitchFamily="50" charset="-128"/>
                <a:ea typeface="ＭＳ Ｐゴシック" panose="020B0600070205080204" pitchFamily="50" charset="-128"/>
              </a:rPr>
              <a:t>年版までは</a:t>
            </a:r>
            <a:r>
              <a:rPr kumimoji="1" lang="ja-JP" altLang="en-US" dirty="0">
                <a:latin typeface="+mj-ea"/>
                <a:ea typeface="+mj-ea"/>
              </a:rPr>
              <a:t>システマティック</a:t>
            </a:r>
            <a:r>
              <a:rPr kumimoji="1" lang="ja-JP" altLang="en-US" dirty="0">
                <a:latin typeface="ＭＳ Ｐゴシック" panose="020B0600070205080204" pitchFamily="50" charset="-128"/>
                <a:ea typeface="ＭＳ Ｐゴシック" panose="020B0600070205080204" pitchFamily="50" charset="-128"/>
              </a:rPr>
              <a:t>レビューの評価のみが行われていましたが、</a:t>
            </a:r>
            <a:endParaRPr kumimoji="1" lang="en-US" altLang="ja-JP"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ＭＳ Ｐゴシック" panose="020B0600070205080204" pitchFamily="50" charset="-128"/>
                <a:ea typeface="ＭＳ Ｐゴシック" panose="020B0600070205080204" pitchFamily="50" charset="-128"/>
              </a:rPr>
              <a:t>2020</a:t>
            </a:r>
            <a:r>
              <a:rPr kumimoji="1" lang="ja-JP" altLang="en-US" dirty="0">
                <a:latin typeface="ＭＳ Ｐゴシック" panose="020B0600070205080204" pitchFamily="50" charset="-128"/>
                <a:ea typeface="ＭＳ Ｐゴシック" panose="020B0600070205080204" pitchFamily="50" charset="-128"/>
              </a:rPr>
              <a:t>年版のガイドライン作成にあたっては、スコーピングレビューとエビデンスアップデートという評価法が加わりました。</a:t>
            </a:r>
            <a:endParaRPr kumimoji="1" lang="en-US" altLang="ja-JP"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j-ea"/>
                <a:ea typeface="+mj-ea"/>
              </a:rPr>
              <a:t>システマティック</a:t>
            </a:r>
            <a:r>
              <a:rPr kumimoji="1" lang="ja-JP" altLang="en-US" dirty="0">
                <a:latin typeface="ＭＳ Ｐゴシック" panose="020B0600070205080204" pitchFamily="50" charset="-128"/>
                <a:ea typeface="ＭＳ Ｐゴシック" panose="020B0600070205080204" pitchFamily="50" charset="-128"/>
              </a:rPr>
              <a:t>レビューは</a:t>
            </a:r>
            <a:r>
              <a:rPr kumimoji="1" lang="ja-JP" altLang="en-US" dirty="0">
                <a:latin typeface="+mj-ea"/>
                <a:ea typeface="+mj-ea"/>
              </a:rPr>
              <a:t>システマティック</a:t>
            </a:r>
            <a:r>
              <a:rPr kumimoji="1" lang="ja-JP" altLang="en-US" dirty="0">
                <a:latin typeface="ＭＳ Ｐゴシック" panose="020B0600070205080204" pitchFamily="50" charset="-128"/>
                <a:ea typeface="ＭＳ Ｐゴシック" panose="020B0600070205080204" pitchFamily="50" charset="-128"/>
              </a:rPr>
              <a:t>レビューの専門家と</a:t>
            </a:r>
            <a:r>
              <a:rPr kumimoji="1" lang="en-US" altLang="ja-JP" dirty="0">
                <a:latin typeface="+mj-ea"/>
                <a:ea typeface="+mj-ea"/>
              </a:rPr>
              <a:t>ILCOR</a:t>
            </a:r>
            <a:r>
              <a:rPr kumimoji="1" lang="ja-JP" altLang="en-US" dirty="0">
                <a:latin typeface="ＭＳ Ｐゴシック" panose="020B0600070205080204" pitchFamily="50" charset="-128"/>
                <a:ea typeface="ＭＳ Ｐゴシック" panose="020B0600070205080204" pitchFamily="50" charset="-128"/>
              </a:rPr>
              <a:t>のタスクフォースによって評価が行われます。</a:t>
            </a:r>
            <a:endParaRPr kumimoji="1" lang="en-US" altLang="ja-JP"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Ｐゴシック" panose="020B0600070205080204" pitchFamily="50" charset="-128"/>
                <a:ea typeface="ＭＳ Ｐゴシック" panose="020B0600070205080204" pitchFamily="50" charset="-128"/>
              </a:rPr>
              <a:t>スコーピングレビューは</a:t>
            </a:r>
            <a:r>
              <a:rPr kumimoji="1" lang="en-US" altLang="ja-JP" dirty="0">
                <a:latin typeface="+mj-ea"/>
                <a:ea typeface="+mj-ea"/>
              </a:rPr>
              <a:t>ILCOR</a:t>
            </a:r>
            <a:r>
              <a:rPr kumimoji="1" lang="ja-JP" altLang="en-US" dirty="0">
                <a:latin typeface="ＭＳ Ｐゴシック" panose="020B0600070205080204" pitchFamily="50" charset="-128"/>
                <a:ea typeface="ＭＳ Ｐゴシック" panose="020B0600070205080204" pitchFamily="50" charset="-128"/>
              </a:rPr>
              <a:t>のタスクフォースのみで、</a:t>
            </a:r>
            <a:endParaRPr kumimoji="1" lang="en-US" altLang="ja-JP"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Ｐゴシック" panose="020B0600070205080204" pitchFamily="50" charset="-128"/>
                <a:ea typeface="ＭＳ Ｐゴシック" panose="020B0600070205080204" pitchFamily="50" charset="-128"/>
              </a:rPr>
              <a:t>エビデンスアップデートは</a:t>
            </a:r>
            <a:r>
              <a:rPr kumimoji="1" lang="en-US" altLang="ja-JP" dirty="0">
                <a:latin typeface="+mj-ea"/>
                <a:ea typeface="+mj-ea"/>
              </a:rPr>
              <a:t>ILCOR</a:t>
            </a:r>
            <a:r>
              <a:rPr kumimoji="1" lang="ja-JP" altLang="en-US" dirty="0">
                <a:latin typeface="ＭＳ Ｐゴシック" panose="020B0600070205080204" pitchFamily="50" charset="-128"/>
                <a:ea typeface="ＭＳ Ｐゴシック" panose="020B0600070205080204" pitchFamily="50" charset="-128"/>
              </a:rPr>
              <a:t>のタスクフォースに加え、国や地域の蘇生協議会メンバーによって評価が行われます。</a:t>
            </a:r>
            <a:endParaRPr kumimoji="1" lang="en-US" altLang="ja-JP"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j-ea"/>
                <a:ea typeface="+mj-ea"/>
              </a:rPr>
              <a:t>ILCOR</a:t>
            </a:r>
            <a:r>
              <a:rPr kumimoji="1" lang="ja-JP" altLang="en-US" dirty="0">
                <a:latin typeface="ＭＳ Ｐゴシック" panose="020B0600070205080204" pitchFamily="50" charset="-128"/>
                <a:ea typeface="ＭＳ Ｐゴシック" panose="020B0600070205080204" pitchFamily="50" charset="-128"/>
              </a:rPr>
              <a:t>のガイドライン作成では</a:t>
            </a:r>
            <a:r>
              <a:rPr kumimoji="1" lang="ja-JP" altLang="en-US" dirty="0">
                <a:latin typeface="+mj-ea"/>
                <a:ea typeface="+mj-ea"/>
              </a:rPr>
              <a:t>システマティック</a:t>
            </a:r>
            <a:r>
              <a:rPr kumimoji="1" lang="ja-JP" altLang="en-US" dirty="0">
                <a:latin typeface="ＭＳ Ｐゴシック" panose="020B0600070205080204" pitchFamily="50" charset="-128"/>
                <a:ea typeface="ＭＳ Ｐゴシック" panose="020B0600070205080204" pitchFamily="50" charset="-128"/>
              </a:rPr>
              <a:t>レビューの結果のみが反映されます。</a:t>
            </a:r>
            <a:endParaRPr kumimoji="1" lang="en-US" altLang="ja-JP"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Ｐゴシック" panose="020B0600070205080204" pitchFamily="50" charset="-128"/>
                <a:ea typeface="ＭＳ Ｐゴシック" panose="020B0600070205080204" pitchFamily="50" charset="-128"/>
              </a:rPr>
              <a:t>しかし、国別のガイドライン作成にあたっては、</a:t>
            </a:r>
            <a:endParaRPr kumimoji="1" lang="en-US" altLang="ja-JP"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ＭＳ Ｐゴシック" panose="020B0600070205080204" pitchFamily="50" charset="-128"/>
                <a:ea typeface="ＭＳ Ｐゴシック" panose="020B0600070205080204" pitchFamily="50" charset="-128"/>
              </a:rPr>
              <a:t>スコーピングレビュー、エビデンスアップデートの結果も考慮されています。</a:t>
            </a:r>
            <a:endParaRPr kumimoji="1" lang="en-US" altLang="ja-JP"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ＭＳ Ｐゴシック" panose="020B0600070205080204" pitchFamily="50" charset="-128"/>
                <a:ea typeface="ＭＳ Ｐゴシック" panose="020B0600070205080204" pitchFamily="50" charset="-128"/>
              </a:rPr>
              <a:t>2020</a:t>
            </a:r>
            <a:r>
              <a:rPr kumimoji="1" lang="ja-JP" altLang="en-US" dirty="0">
                <a:latin typeface="ＭＳ Ｐゴシック" panose="020B0600070205080204" pitchFamily="50" charset="-128"/>
                <a:ea typeface="ＭＳ Ｐゴシック" panose="020B0600070205080204" pitchFamily="50" charset="-128"/>
              </a:rPr>
              <a:t>年ガイドライン作成では、</a:t>
            </a:r>
            <a:r>
              <a:rPr kumimoji="1" lang="ja-JP" altLang="en-US" dirty="0">
                <a:latin typeface="+mj-ea"/>
                <a:ea typeface="+mj-ea"/>
              </a:rPr>
              <a:t>システマティック</a:t>
            </a:r>
            <a:r>
              <a:rPr kumimoji="1" lang="ja-JP" altLang="en-US" dirty="0">
                <a:latin typeface="ＭＳ Ｐゴシック" panose="020B0600070205080204" pitchFamily="50" charset="-128"/>
                <a:ea typeface="ＭＳ Ｐゴシック" panose="020B0600070205080204" pitchFamily="50" charset="-128"/>
              </a:rPr>
              <a:t>レビューが</a:t>
            </a:r>
            <a:r>
              <a:rPr kumimoji="1" lang="en-US" altLang="ja-JP" dirty="0">
                <a:latin typeface="ＭＳ Ｐゴシック" panose="020B0600070205080204" pitchFamily="50" charset="-128"/>
                <a:ea typeface="ＭＳ Ｐゴシック" panose="020B0600070205080204" pitchFamily="50" charset="-128"/>
              </a:rPr>
              <a:t>2019</a:t>
            </a:r>
            <a:r>
              <a:rPr kumimoji="1" lang="ja-JP" altLang="en-US" dirty="0">
                <a:latin typeface="ＭＳ Ｐゴシック" panose="020B0600070205080204" pitchFamily="50" charset="-128"/>
                <a:ea typeface="ＭＳ Ｐゴシック" panose="020B0600070205080204" pitchFamily="50" charset="-128"/>
              </a:rPr>
              <a:t>年に</a:t>
            </a:r>
            <a:r>
              <a:rPr kumimoji="1" lang="en-US" altLang="ja-JP" dirty="0">
                <a:latin typeface="ＭＳ Ｐゴシック" panose="020B0600070205080204" pitchFamily="50" charset="-128"/>
                <a:ea typeface="ＭＳ Ｐゴシック" panose="020B0600070205080204" pitchFamily="50" charset="-128"/>
              </a:rPr>
              <a:t>2</a:t>
            </a:r>
            <a:r>
              <a:rPr kumimoji="1" lang="ja-JP" altLang="en-US" dirty="0">
                <a:latin typeface="ＭＳ Ｐゴシック" panose="020B0600070205080204" pitchFamily="50" charset="-128"/>
                <a:ea typeface="ＭＳ Ｐゴシック" panose="020B0600070205080204" pitchFamily="50" charset="-128"/>
              </a:rPr>
              <a:t>項目、</a:t>
            </a:r>
            <a:r>
              <a:rPr kumimoji="1" lang="en-US" altLang="ja-JP" dirty="0">
                <a:latin typeface="ＭＳ Ｐゴシック" panose="020B0600070205080204" pitchFamily="50" charset="-128"/>
                <a:ea typeface="ＭＳ Ｐゴシック" panose="020B0600070205080204" pitchFamily="50" charset="-128"/>
              </a:rPr>
              <a:t>2020</a:t>
            </a:r>
            <a:r>
              <a:rPr kumimoji="1" lang="ja-JP" altLang="en-US" dirty="0">
                <a:latin typeface="ＭＳ Ｐゴシック" panose="020B0600070205080204" pitchFamily="50" charset="-128"/>
                <a:ea typeface="ＭＳ Ｐゴシック" panose="020B0600070205080204" pitchFamily="50" charset="-128"/>
              </a:rPr>
              <a:t>年に</a:t>
            </a:r>
            <a:r>
              <a:rPr kumimoji="1" lang="en-US" altLang="ja-JP" dirty="0">
                <a:latin typeface="ＭＳ Ｐゴシック" panose="020B0600070205080204" pitchFamily="50" charset="-128"/>
                <a:ea typeface="ＭＳ Ｐゴシック" panose="020B0600070205080204" pitchFamily="50" charset="-128"/>
              </a:rPr>
              <a:t>5</a:t>
            </a:r>
            <a:r>
              <a:rPr kumimoji="1" lang="ja-JP" altLang="en-US" dirty="0">
                <a:latin typeface="ＭＳ Ｐゴシック" panose="020B0600070205080204" pitchFamily="50" charset="-128"/>
                <a:ea typeface="ＭＳ Ｐゴシック" panose="020B0600070205080204" pitchFamily="50" charset="-128"/>
              </a:rPr>
              <a:t>項目の計</a:t>
            </a:r>
            <a:r>
              <a:rPr kumimoji="1" lang="en-US" altLang="ja-JP" dirty="0">
                <a:latin typeface="ＭＳ Ｐゴシック" panose="020B0600070205080204" pitchFamily="50" charset="-128"/>
                <a:ea typeface="ＭＳ Ｐゴシック" panose="020B0600070205080204" pitchFamily="50" charset="-128"/>
              </a:rPr>
              <a:t>7</a:t>
            </a:r>
            <a:r>
              <a:rPr kumimoji="1" lang="ja-JP" altLang="en-US" dirty="0">
                <a:latin typeface="ＭＳ Ｐゴシック" panose="020B0600070205080204" pitchFamily="50" charset="-128"/>
                <a:ea typeface="ＭＳ Ｐゴシック" panose="020B0600070205080204" pitchFamily="50" charset="-128"/>
              </a:rPr>
              <a:t>項目、スコーピングレビュー</a:t>
            </a:r>
            <a:r>
              <a:rPr kumimoji="1" lang="en-US" altLang="ja-JP" dirty="0">
                <a:latin typeface="ＭＳ Ｐゴシック" panose="020B0600070205080204" pitchFamily="50" charset="-128"/>
                <a:ea typeface="ＭＳ Ｐゴシック" panose="020B0600070205080204" pitchFamily="50" charset="-128"/>
              </a:rPr>
              <a:t>3</a:t>
            </a:r>
            <a:r>
              <a:rPr kumimoji="1" lang="ja-JP" altLang="en-US" dirty="0">
                <a:latin typeface="ＭＳ Ｐゴシック" panose="020B0600070205080204" pitchFamily="50" charset="-128"/>
                <a:ea typeface="ＭＳ Ｐゴシック" panose="020B0600070205080204" pitchFamily="50" charset="-128"/>
              </a:rPr>
              <a:t>項目、エビデンスアップデート</a:t>
            </a:r>
            <a:r>
              <a:rPr kumimoji="1" lang="en-US" altLang="ja-JP" dirty="0">
                <a:latin typeface="ＭＳ Ｐゴシック" panose="020B0600070205080204" pitchFamily="50" charset="-128"/>
                <a:ea typeface="ＭＳ Ｐゴシック" panose="020B0600070205080204" pitchFamily="50" charset="-128"/>
              </a:rPr>
              <a:t>12</a:t>
            </a:r>
            <a:r>
              <a:rPr kumimoji="1" lang="ja-JP" altLang="en-US" dirty="0">
                <a:latin typeface="ＭＳ Ｐゴシック" panose="020B0600070205080204" pitchFamily="50" charset="-128"/>
                <a:ea typeface="ＭＳ Ｐゴシック" panose="020B0600070205080204" pitchFamily="50" charset="-128"/>
              </a:rPr>
              <a:t>項目が検討されました。</a:t>
            </a:r>
            <a:endParaRPr kumimoji="1" lang="en-US" altLang="ja-JP"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5</a:t>
            </a:fld>
            <a:endParaRPr kumimoji="1" lang="ja-JP" altLang="en-US"/>
          </a:p>
        </p:txBody>
      </p:sp>
    </p:spTree>
    <p:extLst>
      <p:ext uri="{BB962C8B-B14F-4D97-AF65-F5344CB8AC3E}">
        <p14:creationId xmlns:p14="http://schemas.microsoft.com/office/powerpoint/2010/main" val="3284681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effectLst/>
                <a:latin typeface="+mn-ea"/>
                <a:ea typeface="+mn-ea"/>
                <a:cs typeface="Times New Roman" panose="02020603050405020304" pitchFamily="18" charset="0"/>
              </a:rPr>
              <a:t>最後に、</a:t>
            </a:r>
            <a:r>
              <a:rPr lang="en-US" altLang="ja-JP" sz="1200" dirty="0">
                <a:effectLst/>
                <a:latin typeface="+mn-ea"/>
                <a:ea typeface="+mn-ea"/>
                <a:cs typeface="Times New Roman" panose="02020603050405020304" pitchFamily="18" charset="0"/>
              </a:rPr>
              <a:t>CoSTR2020</a:t>
            </a:r>
            <a:r>
              <a:rPr lang="ja-JP" altLang="en-US" sz="1200" dirty="0">
                <a:effectLst/>
                <a:latin typeface="+mn-ea"/>
                <a:ea typeface="+mn-ea"/>
                <a:cs typeface="Times New Roman" panose="02020603050405020304" pitchFamily="18" charset="0"/>
              </a:rPr>
              <a:t>における日本からの貢献と課題です。</a:t>
            </a:r>
            <a:endParaRPr lang="en-US" altLang="ja-JP" sz="1200" dirty="0">
              <a:effectLst/>
              <a:latin typeface="+mn-ea"/>
              <a:ea typeface="+mn-ea"/>
              <a:cs typeface="Times New Roman" panose="02020603050405020304" pitchFamily="18" charset="0"/>
            </a:endParaRPr>
          </a:p>
          <a:p>
            <a:endParaRPr lang="en-US" altLang="ja-JP" sz="1200" dirty="0">
              <a:effectLst/>
              <a:latin typeface="+mn-ea"/>
              <a:ea typeface="+mn-ea"/>
              <a:cs typeface="Times New Roman" panose="02020603050405020304" pitchFamily="18" charset="0"/>
            </a:endParaRPr>
          </a:p>
          <a:p>
            <a:r>
              <a:rPr lang="en-US" altLang="ja-JP" sz="1200" dirty="0">
                <a:effectLst/>
                <a:latin typeface="+mn-ea"/>
                <a:ea typeface="+mn-ea"/>
                <a:cs typeface="Times New Roman" panose="02020603050405020304" pitchFamily="18" charset="0"/>
              </a:rPr>
              <a:t>CoSTR2020</a:t>
            </a:r>
            <a:r>
              <a:rPr lang="ja-JP" altLang="en-US" sz="1200" dirty="0">
                <a:effectLst/>
                <a:latin typeface="+mn-ea"/>
                <a:ea typeface="+mn-ea"/>
                <a:cs typeface="Times New Roman" panose="02020603050405020304" pitchFamily="18" charset="0"/>
              </a:rPr>
              <a:t>では引用文献が</a:t>
            </a:r>
            <a:r>
              <a:rPr lang="en-US" altLang="ja-JP" sz="1200" dirty="0">
                <a:effectLst/>
                <a:latin typeface="+mn-ea"/>
                <a:ea typeface="+mn-ea"/>
                <a:cs typeface="Times New Roman" panose="02020603050405020304" pitchFamily="18" charset="0"/>
              </a:rPr>
              <a:t>140</a:t>
            </a:r>
            <a:r>
              <a:rPr lang="ja-JP" altLang="en-US" sz="1200" dirty="0">
                <a:effectLst/>
                <a:latin typeface="+mn-ea"/>
                <a:ea typeface="+mn-ea"/>
                <a:cs typeface="Times New Roman" panose="02020603050405020304" pitchFamily="18" charset="0"/>
              </a:rPr>
              <a:t>ありました。</a:t>
            </a:r>
            <a:endParaRPr lang="en-US" altLang="ja-JP" sz="1200" dirty="0">
              <a:effectLst/>
              <a:latin typeface="+mn-ea"/>
              <a:ea typeface="+mn-ea"/>
              <a:cs typeface="Times New Roman" panose="02020603050405020304" pitchFamily="18" charset="0"/>
            </a:endParaRPr>
          </a:p>
          <a:p>
            <a:r>
              <a:rPr lang="ja-JP" altLang="en-US" sz="1200" dirty="0">
                <a:effectLst/>
                <a:latin typeface="+mn-ea"/>
                <a:ea typeface="+mn-ea"/>
                <a:cs typeface="Times New Roman" panose="02020603050405020304" pitchFamily="18" charset="0"/>
              </a:rPr>
              <a:t>そのうち日本人の筆頭文献は</a:t>
            </a:r>
            <a:r>
              <a:rPr lang="en-US" altLang="ja-JP" sz="1200" dirty="0">
                <a:effectLst/>
                <a:latin typeface="+mn-ea"/>
                <a:ea typeface="+mn-ea"/>
                <a:cs typeface="Times New Roman" panose="02020603050405020304" pitchFamily="18" charset="0"/>
              </a:rPr>
              <a:t>2</a:t>
            </a:r>
            <a:r>
              <a:rPr lang="ja-JP" altLang="en-US" sz="1200" dirty="0">
                <a:effectLst/>
                <a:latin typeface="+mn-ea"/>
                <a:ea typeface="+mn-ea"/>
                <a:cs typeface="Times New Roman" panose="02020603050405020304" pitchFamily="18" charset="0"/>
              </a:rPr>
              <a:t>編です。</a:t>
            </a:r>
            <a:endParaRPr lang="en-US" altLang="ja-JP" sz="1200" dirty="0">
              <a:effectLst/>
              <a:latin typeface="+mn-ea"/>
              <a:ea typeface="+mn-ea"/>
              <a:cs typeface="Times New Roman" panose="02020603050405020304" pitchFamily="18" charset="0"/>
            </a:endParaRPr>
          </a:p>
          <a:p>
            <a:endParaRPr lang="en-US" altLang="ja-JP" sz="1200" dirty="0">
              <a:effectLst/>
              <a:latin typeface="+mn-ea"/>
              <a:ea typeface="+mn-ea"/>
              <a:cs typeface="Times New Roman" panose="02020603050405020304" pitchFamily="18" charset="0"/>
            </a:endParaRPr>
          </a:p>
          <a:p>
            <a:r>
              <a:rPr lang="en-US" altLang="ja-JP" sz="1200" dirty="0">
                <a:effectLst/>
                <a:latin typeface="+mn-ea"/>
                <a:ea typeface="+mn-ea"/>
                <a:cs typeface="Times New Roman" panose="02020603050405020304" pitchFamily="18" charset="0"/>
              </a:rPr>
              <a:t>2019</a:t>
            </a:r>
            <a:r>
              <a:rPr lang="ja-JP" altLang="en-US" sz="1200" dirty="0">
                <a:effectLst/>
                <a:latin typeface="+mn-ea"/>
                <a:ea typeface="+mn-ea"/>
                <a:cs typeface="Times New Roman" panose="02020603050405020304" pitchFamily="18" charset="0"/>
              </a:rPr>
              <a:t>年に公表された</a:t>
            </a:r>
            <a:r>
              <a:rPr lang="en-US" altLang="ja-JP" sz="1200" dirty="0" err="1">
                <a:effectLst/>
                <a:latin typeface="+mn-ea"/>
                <a:ea typeface="+mn-ea"/>
                <a:cs typeface="Times New Roman" panose="02020603050405020304" pitchFamily="18" charset="0"/>
              </a:rPr>
              <a:t>CoSTR</a:t>
            </a:r>
            <a:r>
              <a:rPr lang="ja-JP" altLang="en-US" sz="1200" dirty="0">
                <a:effectLst/>
                <a:latin typeface="+mn-ea"/>
                <a:ea typeface="+mn-ea"/>
                <a:cs typeface="Times New Roman" panose="02020603050405020304" pitchFamily="18" charset="0"/>
              </a:rPr>
              <a:t>における新生児に関する引用文献は</a:t>
            </a:r>
            <a:r>
              <a:rPr lang="en-US" altLang="ja-JP" sz="1200" dirty="0">
                <a:effectLst/>
                <a:latin typeface="+mn-ea"/>
                <a:ea typeface="+mn-ea"/>
                <a:cs typeface="Times New Roman" panose="02020603050405020304" pitchFamily="18" charset="0"/>
              </a:rPr>
              <a:t>34</a:t>
            </a:r>
            <a:r>
              <a:rPr lang="ja-JP" altLang="en-US" sz="1200" dirty="0">
                <a:effectLst/>
                <a:latin typeface="+mn-ea"/>
                <a:ea typeface="+mn-ea"/>
                <a:cs typeface="Times New Roman" panose="02020603050405020304" pitchFamily="18" charset="0"/>
              </a:rPr>
              <a:t>あり、日本人の筆頭文献は</a:t>
            </a:r>
            <a:r>
              <a:rPr lang="en-US" altLang="ja-JP" sz="1200" dirty="0">
                <a:effectLst/>
                <a:latin typeface="+mn-ea"/>
                <a:ea typeface="+mn-ea"/>
                <a:cs typeface="Times New Roman" panose="02020603050405020304" pitchFamily="18" charset="0"/>
              </a:rPr>
              <a:t>1</a:t>
            </a:r>
            <a:r>
              <a:rPr lang="ja-JP" altLang="en-US" sz="1200" dirty="0">
                <a:effectLst/>
                <a:latin typeface="+mn-ea"/>
                <a:ea typeface="+mn-ea"/>
                <a:cs typeface="Times New Roman" panose="02020603050405020304" pitchFamily="18" charset="0"/>
              </a:rPr>
              <a:t>編、共著文献は</a:t>
            </a:r>
            <a:r>
              <a:rPr lang="en-US" altLang="ja-JP" sz="1200" dirty="0">
                <a:effectLst/>
                <a:latin typeface="+mn-ea"/>
                <a:ea typeface="+mn-ea"/>
                <a:cs typeface="Times New Roman" panose="02020603050405020304" pitchFamily="18" charset="0"/>
              </a:rPr>
              <a:t>2</a:t>
            </a:r>
            <a:r>
              <a:rPr lang="ja-JP" altLang="en-US" sz="1200" dirty="0">
                <a:effectLst/>
                <a:latin typeface="+mn-ea"/>
                <a:ea typeface="+mn-ea"/>
                <a:cs typeface="Times New Roman" panose="02020603050405020304" pitchFamily="18" charset="0"/>
              </a:rPr>
              <a:t>編でした。</a:t>
            </a:r>
            <a:endParaRPr lang="en-US" altLang="ja-JP" sz="1200" dirty="0">
              <a:effectLst/>
              <a:latin typeface="+mn-ea"/>
              <a:ea typeface="+mn-ea"/>
              <a:cs typeface="Times New Roman" panose="02020603050405020304" pitchFamily="18" charset="0"/>
            </a:endParaRPr>
          </a:p>
          <a:p>
            <a:endParaRPr lang="en-US" altLang="ja-JP" sz="1800" dirty="0">
              <a:effectLst/>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50</a:t>
            </a:fld>
            <a:endParaRPr kumimoji="1" lang="ja-JP" altLang="en-US"/>
          </a:p>
        </p:txBody>
      </p:sp>
    </p:spTree>
    <p:extLst>
      <p:ext uri="{BB962C8B-B14F-4D97-AF65-F5344CB8AC3E}">
        <p14:creationId xmlns:p14="http://schemas.microsoft.com/office/powerpoint/2010/main" val="10746787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n-ea"/>
                <a:ea typeface="+mn-ea"/>
              </a:rPr>
              <a:t>1</a:t>
            </a:r>
            <a:r>
              <a:rPr kumimoji="1" lang="ja-JP" altLang="en-US" dirty="0">
                <a:latin typeface="+mn-ea"/>
                <a:ea typeface="+mn-ea"/>
              </a:rPr>
              <a:t>編は、諫山哲哉先生が筆頭であるペデアトリクスに掲載された論文です。</a:t>
            </a:r>
            <a:endParaRPr kumimoji="1" lang="en-US" altLang="ja-JP" dirty="0">
              <a:latin typeface="+mn-ea"/>
              <a:ea typeface="+mn-ea"/>
            </a:endParaRPr>
          </a:p>
          <a:p>
            <a:endParaRPr kumimoji="1" lang="en-US" altLang="ja-JP" dirty="0">
              <a:latin typeface="+mn-ea"/>
              <a:ea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51</a:t>
            </a:fld>
            <a:endParaRPr kumimoji="1" lang="ja-JP" altLang="en-US"/>
          </a:p>
        </p:txBody>
      </p:sp>
    </p:spTree>
    <p:extLst>
      <p:ext uri="{BB962C8B-B14F-4D97-AF65-F5344CB8AC3E}">
        <p14:creationId xmlns:p14="http://schemas.microsoft.com/office/powerpoint/2010/main" val="18536695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200" kern="100" dirty="0">
                <a:effectLst/>
                <a:latin typeface="+mn-ea"/>
                <a:ea typeface="+mn-ea"/>
                <a:cs typeface="Times New Roman" panose="02020603050405020304" pitchFamily="18" charset="0"/>
              </a:rPr>
              <a:t>2</a:t>
            </a:r>
            <a:r>
              <a:rPr lang="ja-JP" altLang="en-US" sz="1200" kern="100" dirty="0">
                <a:effectLst/>
                <a:latin typeface="+mn-ea"/>
                <a:ea typeface="+mn-ea"/>
                <a:cs typeface="Times New Roman" panose="02020603050405020304" pitchFamily="18" charset="0"/>
              </a:rPr>
              <a:t>編めは、神奈川県立こども医療センターの柴崎淳先生が筆頭である論文です。</a:t>
            </a:r>
            <a:endParaRPr lang="en-US" altLang="ja-JP" sz="1200" kern="100" dirty="0">
              <a:effectLst/>
              <a:latin typeface="+mn-ea"/>
              <a:ea typeface="+mn-ea"/>
              <a:cs typeface="Times New Roman" panose="02020603050405020304" pitchFamily="18" charset="0"/>
            </a:endParaRPr>
          </a:p>
          <a:p>
            <a:pPr algn="just"/>
            <a:r>
              <a:rPr lang="ja-JP" altLang="en-US" sz="1200" kern="100" dirty="0">
                <a:effectLst/>
                <a:latin typeface="+mn-ea"/>
                <a:ea typeface="+mn-ea"/>
                <a:cs typeface="Times New Roman" panose="02020603050405020304" pitchFamily="18" charset="0"/>
              </a:rPr>
              <a:t>これは日本の低体温療法のレジストリーからの論文です。</a:t>
            </a:r>
            <a:endParaRPr lang="en-US" altLang="ja-JP" sz="1200" kern="100" dirty="0">
              <a:effectLst/>
              <a:latin typeface="+mn-ea"/>
              <a:ea typeface="+mn-ea"/>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52</a:t>
            </a:fld>
            <a:endParaRPr kumimoji="1" lang="ja-JP" altLang="en-US"/>
          </a:p>
        </p:txBody>
      </p:sp>
    </p:spTree>
    <p:extLst>
      <p:ext uri="{BB962C8B-B14F-4D97-AF65-F5344CB8AC3E}">
        <p14:creationId xmlns:p14="http://schemas.microsoft.com/office/powerpoint/2010/main" val="16680214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200" kern="100" dirty="0">
                <a:effectLst/>
                <a:latin typeface="+mn-ea"/>
                <a:ea typeface="+mn-ea"/>
                <a:cs typeface="Times New Roman" panose="02020603050405020304" pitchFamily="18" charset="0"/>
              </a:rPr>
              <a:t>次に共著文献２編です。</a:t>
            </a:r>
            <a:endParaRPr lang="en-US" altLang="ja-JP" sz="1200" kern="100" dirty="0">
              <a:effectLst/>
              <a:latin typeface="+mn-ea"/>
              <a:ea typeface="+mn-ea"/>
              <a:cs typeface="Times New Roman" panose="02020603050405020304" pitchFamily="18" charset="0"/>
            </a:endParaRPr>
          </a:p>
          <a:p>
            <a:r>
              <a:rPr lang="ja-JP" altLang="en-US" sz="1200" kern="100" dirty="0">
                <a:effectLst/>
                <a:latin typeface="+mn-ea"/>
                <a:ea typeface="+mn-ea"/>
                <a:cs typeface="Times New Roman" panose="02020603050405020304" pitchFamily="18" charset="0"/>
              </a:rPr>
              <a:t>共に、</a:t>
            </a:r>
            <a:r>
              <a:rPr lang="en-US" altLang="ja-JP" sz="1200" kern="100" dirty="0">
                <a:effectLst/>
                <a:latin typeface="+mn-ea"/>
                <a:ea typeface="+mn-ea"/>
                <a:cs typeface="Times New Roman" panose="02020603050405020304" pitchFamily="18" charset="0"/>
              </a:rPr>
              <a:t>ILCOR</a:t>
            </a:r>
            <a:r>
              <a:rPr lang="ja-JP" altLang="en-US" sz="1200" kern="100" dirty="0">
                <a:effectLst/>
                <a:latin typeface="+mn-ea"/>
                <a:ea typeface="+mn-ea"/>
                <a:cs typeface="Times New Roman" panose="02020603050405020304" pitchFamily="18" charset="0"/>
              </a:rPr>
              <a:t>の</a:t>
            </a:r>
            <a:r>
              <a:rPr lang="en-US" altLang="ja-JP" sz="1200" kern="100" dirty="0">
                <a:effectLst/>
                <a:latin typeface="+mn-ea"/>
                <a:ea typeface="+mn-ea"/>
                <a:cs typeface="Times New Roman" panose="02020603050405020304" pitchFamily="18" charset="0"/>
              </a:rPr>
              <a:t>BLS</a:t>
            </a:r>
            <a:r>
              <a:rPr lang="ja-JP" altLang="en-US" sz="1200" kern="100" dirty="0">
                <a:effectLst/>
                <a:latin typeface="+mn-ea"/>
                <a:ea typeface="+mn-ea"/>
                <a:cs typeface="Times New Roman" panose="02020603050405020304" pitchFamily="18" charset="0"/>
              </a:rPr>
              <a:t>のタスクフォースである京都大学の西山ちか先生と諫山先生が共著者として</a:t>
            </a:r>
            <a:r>
              <a:rPr kumimoji="1" lang="en-US" altLang="ja-JP" dirty="0">
                <a:latin typeface="+mn-ea"/>
                <a:ea typeface="+mn-ea"/>
              </a:rPr>
              <a:t>PEDIATRICS</a:t>
            </a:r>
            <a:r>
              <a:rPr kumimoji="1" lang="ja-JP" altLang="en-US" dirty="0">
                <a:latin typeface="+mn-ea"/>
                <a:ea typeface="+mn-ea"/>
              </a:rPr>
              <a:t>に掲載された論文です。</a:t>
            </a:r>
            <a:endParaRPr kumimoji="1" lang="en-US" altLang="ja-JP" dirty="0">
              <a:latin typeface="+mn-ea"/>
              <a:ea typeface="+mn-ea"/>
            </a:endParaRPr>
          </a:p>
          <a:p>
            <a:endParaRPr kumimoji="1" lang="en-US" altLang="ja-JP" dirty="0">
              <a:latin typeface="+mn-ea"/>
              <a:ea typeface="+mn-ea"/>
            </a:endParaRPr>
          </a:p>
          <a:p>
            <a:pPr algn="just"/>
            <a:endPar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53</a:t>
            </a:fld>
            <a:endParaRPr kumimoji="1" lang="ja-JP" altLang="en-US"/>
          </a:p>
        </p:txBody>
      </p:sp>
    </p:spTree>
    <p:extLst>
      <p:ext uri="{BB962C8B-B14F-4D97-AF65-F5344CB8AC3E}">
        <p14:creationId xmlns:p14="http://schemas.microsoft.com/office/powerpoint/2010/main" val="20323080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effectLst/>
                <a:latin typeface="+mn-ea"/>
                <a:ea typeface="+mn-ea"/>
                <a:cs typeface="Times New Roman" panose="02020603050405020304" pitchFamily="18" charset="0"/>
              </a:rPr>
              <a:t>日本の医療水準からみると、イルコアの</a:t>
            </a:r>
            <a:r>
              <a:rPr lang="en-US" altLang="ja-JP" sz="1200" dirty="0" err="1">
                <a:effectLst/>
                <a:latin typeface="+mn-ea"/>
                <a:ea typeface="+mn-ea"/>
                <a:cs typeface="Times New Roman" panose="02020603050405020304" pitchFamily="18" charset="0"/>
              </a:rPr>
              <a:t>CoSTR</a:t>
            </a:r>
            <a:r>
              <a:rPr lang="ja-JP" altLang="en-US" sz="1200" dirty="0">
                <a:effectLst/>
                <a:latin typeface="+mn-ea"/>
                <a:ea typeface="+mn-ea"/>
                <a:cs typeface="Times New Roman" panose="02020603050405020304" pitchFamily="18" charset="0"/>
              </a:rPr>
              <a:t>に対する貢献は低いと言わざるをえません。</a:t>
            </a:r>
            <a:endParaRPr lang="en-US" altLang="ja-JP" sz="12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err="1">
                <a:effectLst/>
                <a:latin typeface="+mn-ea"/>
                <a:ea typeface="+mn-ea"/>
                <a:cs typeface="Times New Roman" panose="02020603050405020304" pitchFamily="18" charset="0"/>
              </a:rPr>
              <a:t>CoSTR</a:t>
            </a:r>
            <a:r>
              <a:rPr lang="ja-JP" altLang="en-US" sz="1200" dirty="0">
                <a:effectLst/>
                <a:latin typeface="+mn-ea"/>
                <a:ea typeface="+mn-ea"/>
                <a:cs typeface="Times New Roman" panose="02020603050405020304" pitchFamily="18" charset="0"/>
              </a:rPr>
              <a:t>は、</a:t>
            </a:r>
            <a:endParaRPr lang="en-US" altLang="ja-JP" sz="12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effectLst/>
                <a:latin typeface="+mn-ea"/>
                <a:ea typeface="+mn-ea"/>
                <a:cs typeface="Times New Roman" panose="02020603050405020304" pitchFamily="18" charset="0"/>
              </a:rPr>
              <a:t>CQ</a:t>
            </a:r>
            <a:r>
              <a:rPr lang="ja-JP" altLang="en-US" sz="1200" dirty="0">
                <a:effectLst/>
                <a:latin typeface="+mn-ea"/>
                <a:ea typeface="+mn-ea"/>
                <a:cs typeface="Times New Roman" panose="02020603050405020304" pitchFamily="18" charset="0"/>
              </a:rPr>
              <a:t>、推奨と提案、エビデンスの評価に関する科学的コンセンサス、推奨と課題、患者にとっての価値と</a:t>
            </a:r>
            <a:r>
              <a:rPr lang="en-US" altLang="ja-JP" sz="1200" dirty="0">
                <a:effectLst/>
                <a:latin typeface="+mn-ea"/>
                <a:ea typeface="+mn-ea"/>
                <a:cs typeface="Times New Roman" panose="02020603050405020304" pitchFamily="18" charset="0"/>
              </a:rPr>
              <a:t>ILCOR</a:t>
            </a:r>
            <a:r>
              <a:rPr lang="ja-JP" altLang="en-US" sz="1200" dirty="0">
                <a:effectLst/>
                <a:latin typeface="+mn-ea"/>
                <a:ea typeface="+mn-ea"/>
                <a:cs typeface="Times New Roman" panose="02020603050405020304" pitchFamily="18" charset="0"/>
              </a:rPr>
              <a:t>の見解、ノウレッジギャップ・今後の課題</a:t>
            </a:r>
            <a:endParaRPr lang="en-US" altLang="ja-JP" sz="12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effectLst/>
                <a:latin typeface="+mn-ea"/>
                <a:ea typeface="+mn-ea"/>
                <a:cs typeface="Times New Roman" panose="02020603050405020304" pitchFamily="18" charset="0"/>
              </a:rPr>
              <a:t>という構成になっています。</a:t>
            </a:r>
            <a:endParaRPr lang="en-US" altLang="ja-JP" sz="12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effectLst/>
                <a:latin typeface="+mn-ea"/>
                <a:ea typeface="+mn-ea"/>
                <a:cs typeface="Times New Roman" panose="02020603050405020304" pitchFamily="18" charset="0"/>
              </a:rPr>
              <a:t>このノウレッジギャップ・今後の課題に、</a:t>
            </a:r>
            <a:r>
              <a:rPr lang="en-US" altLang="ja-JP" sz="1200" dirty="0">
                <a:effectLst/>
                <a:latin typeface="+mn-ea"/>
                <a:ea typeface="+mn-ea"/>
                <a:cs typeface="Times New Roman" panose="02020603050405020304" pitchFamily="18" charset="0"/>
              </a:rPr>
              <a:t>2025</a:t>
            </a:r>
            <a:r>
              <a:rPr lang="ja-JP" altLang="en-US" sz="1200" dirty="0">
                <a:effectLst/>
                <a:latin typeface="+mn-ea"/>
                <a:ea typeface="+mn-ea"/>
                <a:cs typeface="Times New Roman" panose="02020603050405020304" pitchFamily="18" charset="0"/>
              </a:rPr>
              <a:t>年、</a:t>
            </a:r>
            <a:r>
              <a:rPr lang="en-US" altLang="ja-JP" sz="1200" dirty="0">
                <a:effectLst/>
                <a:latin typeface="+mn-ea"/>
                <a:ea typeface="+mn-ea"/>
                <a:cs typeface="Times New Roman" panose="02020603050405020304" pitchFamily="18" charset="0"/>
              </a:rPr>
              <a:t>2030</a:t>
            </a:r>
            <a:r>
              <a:rPr lang="ja-JP" altLang="en-US" sz="1200" dirty="0">
                <a:effectLst/>
                <a:latin typeface="+mn-ea"/>
                <a:ea typeface="+mn-ea"/>
                <a:cs typeface="Times New Roman" panose="02020603050405020304" pitchFamily="18" charset="0"/>
              </a:rPr>
              <a:t>年の</a:t>
            </a:r>
            <a:r>
              <a:rPr lang="en-US" altLang="ja-JP" sz="1200" dirty="0" err="1">
                <a:effectLst/>
                <a:latin typeface="+mn-ea"/>
                <a:ea typeface="+mn-ea"/>
                <a:cs typeface="Times New Roman" panose="02020603050405020304" pitchFamily="18" charset="0"/>
              </a:rPr>
              <a:t>CoSTR</a:t>
            </a:r>
            <a:r>
              <a:rPr lang="ja-JP" altLang="en-US" sz="1200" dirty="0">
                <a:effectLst/>
                <a:latin typeface="+mn-ea"/>
                <a:ea typeface="+mn-ea"/>
                <a:cs typeface="Times New Roman" panose="02020603050405020304" pitchFamily="18" charset="0"/>
              </a:rPr>
              <a:t>に向け、研究していくべき課題が掲載されていますので</a:t>
            </a:r>
            <a:endParaRPr lang="en-US" altLang="ja-JP" sz="12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err="1">
                <a:effectLst/>
                <a:latin typeface="+mn-ea"/>
                <a:ea typeface="+mn-ea"/>
                <a:cs typeface="Times New Roman" panose="02020603050405020304" pitchFamily="18" charset="0"/>
              </a:rPr>
              <a:t>CoSTR</a:t>
            </a:r>
            <a:r>
              <a:rPr lang="ja-JP" altLang="en-US" sz="1200" dirty="0">
                <a:effectLst/>
                <a:latin typeface="+mn-ea"/>
                <a:ea typeface="+mn-ea"/>
                <a:cs typeface="Times New Roman" panose="02020603050405020304" pitchFamily="18" charset="0"/>
              </a:rPr>
              <a:t>または</a:t>
            </a:r>
            <a:r>
              <a:rPr lang="en-US" altLang="ja-JP" sz="1200" dirty="0">
                <a:effectLst/>
                <a:latin typeface="+mn-ea"/>
                <a:ea typeface="+mn-ea"/>
                <a:cs typeface="Times New Roman" panose="02020603050405020304" pitchFamily="18" charset="0"/>
              </a:rPr>
              <a:t>JRC</a:t>
            </a:r>
            <a:r>
              <a:rPr lang="ja-JP" altLang="en-US" sz="1200" dirty="0">
                <a:effectLst/>
                <a:latin typeface="+mn-ea"/>
                <a:ea typeface="+mn-ea"/>
                <a:cs typeface="Times New Roman" panose="02020603050405020304" pitchFamily="18" charset="0"/>
              </a:rPr>
              <a:t>より公表される日本版ガイドラインをご参照ください。</a:t>
            </a:r>
            <a:endParaRPr lang="en-US" altLang="ja-JP" sz="1200" dirty="0">
              <a:effectLst/>
              <a:latin typeface="+mn-ea"/>
              <a:ea typeface="+mn-ea"/>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54</a:t>
            </a:fld>
            <a:endParaRPr kumimoji="1" lang="ja-JP" altLang="en-US"/>
          </a:p>
        </p:txBody>
      </p:sp>
    </p:spTree>
    <p:extLst>
      <p:ext uri="{BB962C8B-B14F-4D97-AF65-F5344CB8AC3E}">
        <p14:creationId xmlns:p14="http://schemas.microsoft.com/office/powerpoint/2010/main" val="901362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55</a:t>
            </a:fld>
            <a:endParaRPr kumimoji="1" lang="ja-JP" altLang="en-US"/>
          </a:p>
        </p:txBody>
      </p:sp>
    </p:spTree>
    <p:extLst>
      <p:ext uri="{BB962C8B-B14F-4D97-AF65-F5344CB8AC3E}">
        <p14:creationId xmlns:p14="http://schemas.microsoft.com/office/powerpoint/2010/main" val="3784828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a:effectLst/>
                <a:latin typeface="+mj-ea"/>
                <a:ea typeface="+mj-ea"/>
                <a:cs typeface="Times New Roman" panose="02020603050405020304" pitchFamily="18" charset="0"/>
              </a:rPr>
              <a:t>CoSTR2020</a:t>
            </a:r>
            <a:r>
              <a:rPr lang="ja-JP" altLang="ja-JP" sz="1200" dirty="0">
                <a:effectLst/>
                <a:latin typeface="+mj-ea"/>
                <a:ea typeface="+mj-ea"/>
                <a:cs typeface="Times New Roman" panose="02020603050405020304" pitchFamily="18" charset="0"/>
              </a:rPr>
              <a:t>で検討された課題は全部で</a:t>
            </a:r>
            <a:r>
              <a:rPr lang="en-US" altLang="ja-JP" sz="1200" dirty="0">
                <a:effectLst/>
                <a:latin typeface="+mj-ea"/>
                <a:ea typeface="+mj-ea"/>
                <a:cs typeface="Times New Roman" panose="02020603050405020304" pitchFamily="18" charset="0"/>
              </a:rPr>
              <a:t>22</a:t>
            </a:r>
            <a:r>
              <a:rPr lang="ja-JP" altLang="en-US" sz="1200" dirty="0">
                <a:effectLst/>
                <a:latin typeface="+mj-ea"/>
                <a:ea typeface="+mj-ea"/>
                <a:cs typeface="Times New Roman" panose="02020603050405020304" pitchFamily="18" charset="0"/>
              </a:rPr>
              <a:t>項目になります</a:t>
            </a:r>
            <a:r>
              <a:rPr lang="ja-JP" altLang="ja-JP" sz="1200" dirty="0">
                <a:effectLst/>
                <a:latin typeface="+mj-ea"/>
                <a:ea typeface="+mj-ea"/>
                <a:cs typeface="Times New Roman" panose="02020603050405020304" pitchFamily="18" charset="0"/>
              </a:rPr>
              <a:t>。</a:t>
            </a:r>
            <a:endParaRPr lang="en-US" altLang="ja-JP" sz="1200" dirty="0">
              <a:effectLst/>
              <a:latin typeface="+mj-ea"/>
              <a:ea typeface="+mj-ea"/>
              <a:cs typeface="Times New Roman" panose="02020603050405020304" pitchFamily="18" charset="0"/>
            </a:endParaRPr>
          </a:p>
          <a:p>
            <a:r>
              <a:rPr lang="ja-JP" altLang="en-US" sz="1200" dirty="0">
                <a:effectLst/>
                <a:latin typeface="+mj-ea"/>
                <a:ea typeface="+mj-ea"/>
                <a:cs typeface="Times New Roman" panose="02020603050405020304" pitchFamily="18" charset="0"/>
              </a:rPr>
              <a:t>赤字で示された項目が</a:t>
            </a:r>
            <a:r>
              <a:rPr kumimoji="1" lang="ja-JP" altLang="en-US" dirty="0">
                <a:latin typeface="+mj-ea"/>
                <a:ea typeface="+mj-ea"/>
              </a:rPr>
              <a:t>システマティック</a:t>
            </a:r>
            <a:r>
              <a:rPr lang="ja-JP" altLang="en-US" sz="1200" dirty="0">
                <a:effectLst/>
                <a:latin typeface="+mj-ea"/>
                <a:ea typeface="+mj-ea"/>
                <a:cs typeface="Times New Roman" panose="02020603050405020304" pitchFamily="18" charset="0"/>
              </a:rPr>
              <a:t>レビューで評価が行われた項目です。</a:t>
            </a:r>
            <a:endParaRPr lang="en-US" altLang="ja-JP" sz="1200" dirty="0">
              <a:effectLst/>
              <a:latin typeface="+mj-ea"/>
              <a:ea typeface="+mj-ea"/>
              <a:cs typeface="Times New Roman" panose="02020603050405020304" pitchFamily="18" charset="0"/>
            </a:endParaRPr>
          </a:p>
          <a:p>
            <a:endParaRPr lang="en-US" altLang="ja-JP" sz="1200" dirty="0">
              <a:effectLst/>
              <a:latin typeface="+mj-ea"/>
              <a:ea typeface="+mj-ea"/>
              <a:cs typeface="Times New Roman" panose="02020603050405020304" pitchFamily="18" charset="0"/>
            </a:endParaRPr>
          </a:p>
          <a:p>
            <a:r>
              <a:rPr kumimoji="1" lang="ja-JP" altLang="en-US" sz="1200" dirty="0">
                <a:effectLst/>
                <a:latin typeface="+mj-ea"/>
                <a:ea typeface="+mj-ea"/>
                <a:cs typeface="Times New Roman" panose="02020603050405020304" pitchFamily="18" charset="0"/>
              </a:rPr>
              <a:t>新生児蘇生の必要性の予測と準備では、</a:t>
            </a:r>
            <a:endParaRPr kumimoji="1" lang="en-US" altLang="ja-JP" sz="1200" dirty="0">
              <a:effectLst/>
              <a:latin typeface="+mj-ea"/>
              <a:ea typeface="+mj-ea"/>
              <a:cs typeface="Times New Roman" panose="02020603050405020304" pitchFamily="18" charset="0"/>
            </a:endParaRPr>
          </a:p>
          <a:p>
            <a:r>
              <a:rPr kumimoji="1" lang="en-US" altLang="ja-JP" sz="1200" dirty="0">
                <a:effectLst/>
                <a:latin typeface="+mj-ea"/>
                <a:ea typeface="+mj-ea"/>
                <a:cs typeface="Times New Roman" panose="02020603050405020304" pitchFamily="18" charset="0"/>
              </a:rPr>
              <a:t>1</a:t>
            </a:r>
            <a:r>
              <a:rPr kumimoji="1" lang="ja-JP" altLang="en-US" sz="1200" dirty="0">
                <a:effectLst/>
                <a:latin typeface="+mj-ea"/>
                <a:ea typeface="+mj-ea"/>
                <a:cs typeface="Times New Roman" panose="02020603050405020304" pitchFamily="18" charset="0"/>
              </a:rPr>
              <a:t>、</a:t>
            </a:r>
            <a:r>
              <a:rPr lang="ja-JP" altLang="en-US" sz="1200" u="none" strike="noStrike" dirty="0">
                <a:effectLst/>
                <a:latin typeface="+mj-ea"/>
                <a:ea typeface="+mj-ea"/>
              </a:rPr>
              <a:t>分娩室での呼吸サポートの必要性の予測</a:t>
            </a:r>
            <a:endParaRPr lang="en-US" altLang="ja-JP" sz="1200" u="none" strike="noStrike" dirty="0">
              <a:effectLst/>
              <a:latin typeface="+mj-ea"/>
              <a:ea typeface="+mj-ea"/>
            </a:endParaRPr>
          </a:p>
          <a:p>
            <a:r>
              <a:rPr kumimoji="1" lang="en-US" altLang="ja-JP" sz="1200" u="none" strike="noStrike" dirty="0">
                <a:effectLst/>
                <a:latin typeface="+mj-ea"/>
                <a:ea typeface="+mj-ea"/>
              </a:rPr>
              <a:t>2</a:t>
            </a:r>
            <a:r>
              <a:rPr kumimoji="1" lang="ja-JP" altLang="en-US" sz="1200" u="none" strike="noStrike" dirty="0">
                <a:effectLst/>
                <a:latin typeface="+mj-ea"/>
                <a:ea typeface="+mj-ea"/>
              </a:rPr>
              <a:t>、</a:t>
            </a:r>
            <a:r>
              <a:rPr lang="ja-JP" altLang="en-US" sz="1200" u="none" strike="noStrike" dirty="0">
                <a:effectLst/>
                <a:latin typeface="+mj-ea"/>
                <a:ea typeface="+mj-ea"/>
              </a:rPr>
              <a:t>ブリーフィングと新生児蘇生術後のデブリーフィングの効果</a:t>
            </a:r>
            <a:endParaRPr lang="en-US" altLang="ja-JP" sz="1200" dirty="0">
              <a:effectLst/>
              <a:latin typeface="+mj-ea"/>
              <a:ea typeface="+mj-ea"/>
              <a:cs typeface="Times New Roman" panose="02020603050405020304" pitchFamily="18" charset="0"/>
            </a:endParaRPr>
          </a:p>
          <a:p>
            <a:r>
              <a:rPr lang="ja-JP" altLang="en-US" sz="1200" dirty="0">
                <a:effectLst/>
                <a:latin typeface="+mj-ea"/>
                <a:ea typeface="+mj-ea"/>
                <a:cs typeface="Times New Roman" panose="02020603050405020304" pitchFamily="18" charset="0"/>
              </a:rPr>
              <a:t>初期評価と初期処置では、</a:t>
            </a:r>
            <a:endParaRPr lang="en-US" altLang="ja-JP" sz="1200" dirty="0">
              <a:effectLst/>
              <a:latin typeface="+mj-ea"/>
              <a:ea typeface="+mj-ea"/>
              <a:cs typeface="Times New Roman" panose="02020603050405020304" pitchFamily="18" charset="0"/>
            </a:endParaRPr>
          </a:p>
          <a:p>
            <a:r>
              <a:rPr kumimoji="1" lang="en-US" altLang="ja-JP" sz="1200" dirty="0">
                <a:effectLst/>
                <a:latin typeface="+mj-ea"/>
                <a:ea typeface="+mj-ea"/>
                <a:cs typeface="Times New Roman" panose="02020603050405020304" pitchFamily="18" charset="0"/>
              </a:rPr>
              <a:t>3</a:t>
            </a:r>
            <a:r>
              <a:rPr kumimoji="1" lang="ja-JP" altLang="en-US" sz="1200" dirty="0">
                <a:effectLst/>
                <a:latin typeface="+mj-ea"/>
                <a:ea typeface="+mj-ea"/>
                <a:cs typeface="Times New Roman" panose="02020603050405020304" pitchFamily="18" charset="0"/>
              </a:rPr>
              <a:t>、</a:t>
            </a:r>
            <a:r>
              <a:rPr lang="ja-JP" altLang="en-US" sz="1200" u="none" strike="noStrike" dirty="0">
                <a:effectLst/>
                <a:latin typeface="+mj-ea"/>
                <a:ea typeface="+mj-ea"/>
              </a:rPr>
              <a:t>保温戦略</a:t>
            </a:r>
            <a:endParaRPr lang="en-US" altLang="ja-JP" sz="1200" u="none" strike="noStrike" dirty="0">
              <a:effectLst/>
              <a:latin typeface="+mj-ea"/>
              <a:ea typeface="+mj-ea"/>
            </a:endParaRPr>
          </a:p>
          <a:p>
            <a:r>
              <a:rPr kumimoji="1" lang="en-US" altLang="ja-JP" sz="1200" dirty="0">
                <a:latin typeface="+mj-ea"/>
                <a:ea typeface="+mj-ea"/>
              </a:rPr>
              <a:t>4</a:t>
            </a:r>
            <a:r>
              <a:rPr kumimoji="1" lang="ja-JP" altLang="en-US" sz="1200" dirty="0">
                <a:latin typeface="+mj-ea"/>
                <a:ea typeface="+mj-ea"/>
              </a:rPr>
              <a:t>、</a:t>
            </a:r>
            <a:r>
              <a:rPr kumimoji="1" lang="ja-JP" altLang="en-US" sz="1200" u="none" strike="noStrike" dirty="0">
                <a:effectLst/>
                <a:latin typeface="+mj-ea"/>
                <a:ea typeface="+mj-ea"/>
              </a:rPr>
              <a:t>清明</a:t>
            </a:r>
            <a:r>
              <a:rPr lang="ja-JP" altLang="en-US" sz="1200" u="none" strike="noStrike" dirty="0">
                <a:effectLst/>
                <a:latin typeface="+mj-ea"/>
                <a:ea typeface="+mj-ea"/>
              </a:rPr>
              <a:t>羊水の吸引</a:t>
            </a:r>
            <a:endParaRPr lang="en-US" altLang="ja-JP" sz="1200" dirty="0">
              <a:effectLst/>
              <a:latin typeface="+mj-ea"/>
              <a:ea typeface="+mj-ea"/>
              <a:cs typeface="Times New Roman" panose="02020603050405020304" pitchFamily="18" charset="0"/>
            </a:endParaRPr>
          </a:p>
          <a:p>
            <a:r>
              <a:rPr kumimoji="1" lang="en-US" altLang="ja-JP" sz="1200" dirty="0">
                <a:effectLst/>
                <a:latin typeface="+mj-ea"/>
                <a:ea typeface="+mj-ea"/>
                <a:cs typeface="Times New Roman" panose="02020603050405020304" pitchFamily="18" charset="0"/>
              </a:rPr>
              <a:t>5</a:t>
            </a:r>
            <a:r>
              <a:rPr kumimoji="1" lang="ja-JP" altLang="en-US" sz="1200" dirty="0">
                <a:effectLst/>
                <a:latin typeface="+mj-ea"/>
                <a:ea typeface="+mj-ea"/>
                <a:cs typeface="Times New Roman" panose="02020603050405020304" pitchFamily="18" charset="0"/>
              </a:rPr>
              <a:t>、</a:t>
            </a:r>
            <a:r>
              <a:rPr lang="ja-JP" altLang="en-US" sz="1200" u="none" strike="noStrike" dirty="0">
                <a:effectLst/>
                <a:latin typeface="+mj-ea"/>
                <a:ea typeface="+mj-ea"/>
              </a:rPr>
              <a:t>胎便性羊水混濁のある活気のない新生児への気管挿管と吸引</a:t>
            </a:r>
            <a:endParaRPr lang="en-US" altLang="ja-JP" sz="1200" dirty="0">
              <a:effectLst/>
              <a:latin typeface="+mj-ea"/>
              <a:ea typeface="+mj-ea"/>
              <a:cs typeface="Times New Roman" panose="02020603050405020304" pitchFamily="18" charset="0"/>
            </a:endParaRPr>
          </a:p>
          <a:p>
            <a:r>
              <a:rPr lang="ja-JP" altLang="en-US" sz="1200" dirty="0">
                <a:effectLst/>
                <a:latin typeface="+mj-ea"/>
                <a:ea typeface="+mj-ea"/>
                <a:cs typeface="Times New Roman" panose="02020603050405020304" pitchFamily="18" charset="0"/>
              </a:rPr>
              <a:t>生理学的モニタリングとフィードバック装置では、</a:t>
            </a:r>
            <a:endParaRPr lang="en-US" altLang="ja-JP" sz="1200" dirty="0">
              <a:effectLst/>
              <a:latin typeface="+mj-ea"/>
              <a:ea typeface="+mj-ea"/>
              <a:cs typeface="Times New Roman" panose="02020603050405020304" pitchFamily="18" charset="0"/>
            </a:endParaRPr>
          </a:p>
          <a:p>
            <a:r>
              <a:rPr kumimoji="1" lang="en-US" altLang="ja-JP" sz="1200" dirty="0">
                <a:effectLst/>
                <a:latin typeface="+mj-ea"/>
                <a:ea typeface="+mj-ea"/>
                <a:cs typeface="Times New Roman" panose="02020603050405020304" pitchFamily="18" charset="0"/>
              </a:rPr>
              <a:t>6</a:t>
            </a:r>
            <a:r>
              <a:rPr kumimoji="1" lang="ja-JP" altLang="en-US" sz="1200" dirty="0">
                <a:effectLst/>
                <a:latin typeface="+mj-ea"/>
                <a:ea typeface="+mj-ea"/>
                <a:cs typeface="Times New Roman" panose="02020603050405020304" pitchFamily="18" charset="0"/>
              </a:rPr>
              <a:t>、</a:t>
            </a:r>
            <a:r>
              <a:rPr lang="ja-JP" altLang="en-US" sz="1200" u="none" strike="noStrike" dirty="0">
                <a:effectLst/>
                <a:latin typeface="+mj-ea"/>
                <a:ea typeface="+mj-ea"/>
              </a:rPr>
              <a:t>新生児蘇生時の心拍数モニタリング</a:t>
            </a:r>
            <a:endParaRPr kumimoji="1" lang="ja-JP" altLang="en-US" sz="1200" dirty="0">
              <a:latin typeface="+mj-ea"/>
              <a:ea typeface="+mj-ea"/>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6</a:t>
            </a:fld>
            <a:endParaRPr kumimoji="1" lang="ja-JP" altLang="en-US"/>
          </a:p>
        </p:txBody>
      </p:sp>
    </p:spTree>
    <p:extLst>
      <p:ext uri="{BB962C8B-B14F-4D97-AF65-F5344CB8AC3E}">
        <p14:creationId xmlns:p14="http://schemas.microsoft.com/office/powerpoint/2010/main" val="453233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人工呼吸戦略では、</a:t>
            </a:r>
            <a:endParaRPr kumimoji="1" lang="en-US" altLang="ja-JP" dirty="0">
              <a:latin typeface="+mn-ea"/>
              <a:ea typeface="+mn-ea"/>
            </a:endParaRPr>
          </a:p>
          <a:p>
            <a:r>
              <a:rPr kumimoji="1" lang="en-US" altLang="ja-JP" dirty="0">
                <a:latin typeface="+mn-ea"/>
                <a:ea typeface="+mn-ea"/>
              </a:rPr>
              <a:t>7</a:t>
            </a:r>
            <a:r>
              <a:rPr kumimoji="1" lang="ja-JP" altLang="en-US" dirty="0">
                <a:latin typeface="+mn-ea"/>
                <a:ea typeface="+mn-ea"/>
              </a:rPr>
              <a:t>、</a:t>
            </a:r>
            <a:r>
              <a:rPr lang="ja-JP" altLang="en-US" sz="1200" u="none" strike="noStrike" dirty="0">
                <a:effectLst/>
                <a:latin typeface="+mn-ea"/>
                <a:ea typeface="+mn-ea"/>
              </a:rPr>
              <a:t>持続的肺拡張</a:t>
            </a:r>
            <a:endParaRPr lang="en-US" altLang="ja-JP" sz="1200" dirty="0">
              <a:effectLst/>
              <a:latin typeface="+mn-ea"/>
              <a:ea typeface="+mn-ea"/>
              <a:cs typeface="Times New Roman" panose="02020603050405020304" pitchFamily="18" charset="0"/>
            </a:endParaRPr>
          </a:p>
          <a:p>
            <a:r>
              <a:rPr kumimoji="1" lang="en-US" altLang="ja-JP" sz="1200" dirty="0">
                <a:effectLst/>
                <a:latin typeface="+mn-ea"/>
                <a:ea typeface="+mn-ea"/>
                <a:cs typeface="Times New Roman" panose="02020603050405020304" pitchFamily="18" charset="0"/>
              </a:rPr>
              <a:t>8</a:t>
            </a:r>
            <a:r>
              <a:rPr kumimoji="1" lang="ja-JP" altLang="en-US" sz="1200" dirty="0">
                <a:effectLst/>
                <a:latin typeface="+mn-ea"/>
                <a:ea typeface="+mn-ea"/>
                <a:cs typeface="Times New Roman" panose="02020603050405020304" pitchFamily="18" charset="0"/>
              </a:rPr>
              <a:t>、呼気終末陽圧</a:t>
            </a:r>
            <a:r>
              <a:rPr lang="en-US" altLang="ja-JP" sz="1200" u="none" strike="noStrike" dirty="0">
                <a:effectLst/>
                <a:latin typeface="+mn-ea"/>
                <a:ea typeface="+mn-ea"/>
              </a:rPr>
              <a:t>PEEP</a:t>
            </a:r>
            <a:r>
              <a:rPr lang="ja-JP" altLang="en-US" sz="1200" u="none" strike="noStrike" dirty="0">
                <a:effectLst/>
                <a:latin typeface="+mn-ea"/>
                <a:ea typeface="+mn-ea"/>
              </a:rPr>
              <a:t>　対　</a:t>
            </a:r>
            <a:r>
              <a:rPr lang="en-US" altLang="ja-JP" sz="1200" u="none" strike="noStrike" dirty="0">
                <a:effectLst/>
                <a:latin typeface="+mn-ea"/>
                <a:ea typeface="+mn-ea"/>
              </a:rPr>
              <a:t>PEEP</a:t>
            </a:r>
            <a:r>
              <a:rPr lang="ja-JP" altLang="en-US" sz="1200" u="none" strike="noStrike" dirty="0">
                <a:effectLst/>
                <a:latin typeface="+mn-ea"/>
                <a:ea typeface="+mn-ea"/>
              </a:rPr>
              <a:t>なし</a:t>
            </a:r>
            <a:endParaRPr lang="en-US" altLang="ja-JP" sz="1200" dirty="0">
              <a:effectLst/>
              <a:latin typeface="+mn-ea"/>
              <a:ea typeface="+mn-ea"/>
              <a:cs typeface="Times New Roman" panose="02020603050405020304" pitchFamily="18" charset="0"/>
            </a:endParaRPr>
          </a:p>
          <a:p>
            <a:r>
              <a:rPr kumimoji="1" lang="en-US" altLang="ja-JP" sz="1200" dirty="0">
                <a:effectLst/>
                <a:latin typeface="+mn-ea"/>
                <a:ea typeface="+mn-ea"/>
                <a:cs typeface="Times New Roman" panose="02020603050405020304" pitchFamily="18" charset="0"/>
              </a:rPr>
              <a:t>9</a:t>
            </a:r>
            <a:r>
              <a:rPr kumimoji="1" lang="ja-JP" altLang="en-US" sz="1200" dirty="0">
                <a:effectLst/>
                <a:latin typeface="+mn-ea"/>
                <a:ea typeface="+mn-ea"/>
                <a:cs typeface="Times New Roman" panose="02020603050405020304" pitchFamily="18" charset="0"/>
              </a:rPr>
              <a:t>、持続的気道陽圧</a:t>
            </a:r>
            <a:r>
              <a:rPr lang="en-US" altLang="ja-JP" sz="1200" u="none" strike="noStrike" dirty="0">
                <a:effectLst/>
                <a:latin typeface="+mn-ea"/>
                <a:ea typeface="+mn-ea"/>
              </a:rPr>
              <a:t>CPAP</a:t>
            </a:r>
            <a:r>
              <a:rPr lang="ja-JP" altLang="en-US" sz="1200" u="none" strike="noStrike" dirty="0">
                <a:effectLst/>
                <a:latin typeface="+mn-ea"/>
                <a:ea typeface="+mn-ea"/>
              </a:rPr>
              <a:t>　対　間欠的陽圧呼吸</a:t>
            </a:r>
            <a:r>
              <a:rPr lang="en-US" altLang="ja-JP" sz="1200" u="none" strike="noStrike" dirty="0">
                <a:effectLst/>
                <a:latin typeface="+mn-ea"/>
                <a:ea typeface="+mn-ea"/>
              </a:rPr>
              <a:t>PPV</a:t>
            </a:r>
            <a:endParaRPr lang="en-US" altLang="ja-JP" sz="1200" dirty="0">
              <a:effectLst/>
              <a:latin typeface="+mn-ea"/>
              <a:ea typeface="+mn-ea"/>
              <a:cs typeface="Times New Roman" panose="02020603050405020304" pitchFamily="18" charset="0"/>
            </a:endParaRPr>
          </a:p>
          <a:p>
            <a:r>
              <a:rPr kumimoji="1" lang="en-US" altLang="ja-JP" sz="1200" dirty="0">
                <a:effectLst/>
                <a:latin typeface="+mn-ea"/>
                <a:ea typeface="+mn-ea"/>
                <a:cs typeface="Times New Roman" panose="02020603050405020304" pitchFamily="18" charset="0"/>
              </a:rPr>
              <a:t>10</a:t>
            </a:r>
            <a:r>
              <a:rPr kumimoji="1" lang="ja-JP" altLang="en-US" sz="1200" dirty="0">
                <a:effectLst/>
                <a:latin typeface="+mn-ea"/>
                <a:ea typeface="+mn-ea"/>
                <a:cs typeface="Times New Roman" panose="02020603050405020304" pitchFamily="18" charset="0"/>
              </a:rPr>
              <a:t>、</a:t>
            </a:r>
            <a:r>
              <a:rPr lang="en-US" altLang="ja-JP" sz="1200" u="none" strike="noStrike" dirty="0">
                <a:effectLst/>
                <a:latin typeface="+mn-ea"/>
                <a:ea typeface="+mn-ea"/>
              </a:rPr>
              <a:t>T</a:t>
            </a:r>
            <a:r>
              <a:rPr lang="ja-JP" altLang="en-US" sz="1200" u="none" strike="noStrike" dirty="0">
                <a:effectLst/>
                <a:latin typeface="+mn-ea"/>
                <a:ea typeface="+mn-ea"/>
              </a:rPr>
              <a:t>ピース蘇生器　対　換気用自己膨張式バッグ</a:t>
            </a:r>
            <a:endParaRPr lang="en-US" altLang="ja-JP" sz="1200" dirty="0">
              <a:effectLst/>
              <a:latin typeface="+mn-ea"/>
              <a:ea typeface="+mn-ea"/>
              <a:cs typeface="Times New Roman" panose="02020603050405020304" pitchFamily="18" charset="0"/>
            </a:endParaRPr>
          </a:p>
          <a:p>
            <a:r>
              <a:rPr kumimoji="1" lang="en-US" altLang="ja-JP" sz="1200" dirty="0">
                <a:effectLst/>
                <a:latin typeface="+mn-ea"/>
                <a:ea typeface="+mn-ea"/>
                <a:cs typeface="Times New Roman" panose="02020603050405020304" pitchFamily="18" charset="0"/>
              </a:rPr>
              <a:t>11</a:t>
            </a:r>
            <a:r>
              <a:rPr kumimoji="1" lang="ja-JP" altLang="en-US" sz="1200" dirty="0">
                <a:effectLst/>
                <a:latin typeface="+mn-ea"/>
                <a:ea typeface="+mn-ea"/>
                <a:cs typeface="Times New Roman" panose="02020603050405020304" pitchFamily="18" charset="0"/>
              </a:rPr>
              <a:t>、</a:t>
            </a:r>
            <a:r>
              <a:rPr lang="ja-JP" altLang="en-US" sz="1200" u="none" strike="noStrike" dirty="0">
                <a:effectLst/>
                <a:latin typeface="+mn-ea"/>
                <a:ea typeface="+mn-ea"/>
              </a:rPr>
              <a:t>早産児蘇生のための酸素</a:t>
            </a:r>
            <a:endParaRPr lang="en-US" altLang="ja-JP" sz="1200" dirty="0">
              <a:effectLst/>
              <a:latin typeface="+mn-ea"/>
              <a:ea typeface="+mn-ea"/>
              <a:cs typeface="Times New Roman" panose="02020603050405020304" pitchFamily="18" charset="0"/>
            </a:endParaRPr>
          </a:p>
          <a:p>
            <a:r>
              <a:rPr kumimoji="1" lang="en-US" altLang="ja-JP" sz="1200" dirty="0">
                <a:effectLst/>
                <a:latin typeface="+mn-ea"/>
                <a:ea typeface="+mn-ea"/>
                <a:cs typeface="Times New Roman" panose="02020603050405020304" pitchFamily="18" charset="0"/>
              </a:rPr>
              <a:t>12</a:t>
            </a:r>
            <a:r>
              <a:rPr kumimoji="1" lang="ja-JP" altLang="en-US" sz="1200" dirty="0">
                <a:effectLst/>
                <a:latin typeface="+mn-ea"/>
                <a:ea typeface="+mn-ea"/>
                <a:cs typeface="Times New Roman" panose="02020603050405020304" pitchFamily="18" charset="0"/>
              </a:rPr>
              <a:t>、</a:t>
            </a:r>
            <a:r>
              <a:rPr lang="ja-JP" altLang="en-US" sz="1200" u="none" strike="noStrike" dirty="0">
                <a:effectLst/>
                <a:latin typeface="+mn-ea"/>
                <a:ea typeface="+mn-ea"/>
              </a:rPr>
              <a:t>正期産児蘇生のための酸素</a:t>
            </a:r>
            <a:endParaRPr lang="en-US" altLang="ja-JP" sz="1200" dirty="0">
              <a:effectLst/>
              <a:latin typeface="+mn-ea"/>
              <a:ea typeface="+mn-ea"/>
              <a:cs typeface="Times New Roman" panose="02020603050405020304" pitchFamily="18" charset="0"/>
            </a:endParaRPr>
          </a:p>
          <a:p>
            <a:r>
              <a:rPr lang="ja-JP" altLang="en-US" sz="1200" dirty="0">
                <a:effectLst/>
                <a:latin typeface="+mn-ea"/>
                <a:ea typeface="+mn-ea"/>
                <a:cs typeface="Times New Roman" panose="02020603050405020304" pitchFamily="18" charset="0"/>
              </a:rPr>
              <a:t>循環補助では、</a:t>
            </a:r>
            <a:endParaRPr lang="en-US" altLang="ja-JP" sz="1200" dirty="0">
              <a:effectLst/>
              <a:latin typeface="+mn-ea"/>
              <a:ea typeface="+mn-ea"/>
              <a:cs typeface="Times New Roman" panose="02020603050405020304" pitchFamily="18" charset="0"/>
            </a:endParaRPr>
          </a:p>
          <a:p>
            <a:r>
              <a:rPr kumimoji="1" lang="en-US" altLang="ja-JP" sz="1200" dirty="0">
                <a:effectLst/>
                <a:latin typeface="+mn-ea"/>
                <a:ea typeface="+mn-ea"/>
                <a:cs typeface="Times New Roman" panose="02020603050405020304" pitchFamily="18" charset="0"/>
              </a:rPr>
              <a:t>13</a:t>
            </a:r>
            <a:r>
              <a:rPr kumimoji="1" lang="ja-JP" altLang="en-US" sz="1200" dirty="0">
                <a:effectLst/>
                <a:latin typeface="+mn-ea"/>
                <a:ea typeface="+mn-ea"/>
                <a:cs typeface="Times New Roman" panose="02020603050405020304" pitchFamily="18" charset="0"/>
              </a:rPr>
              <a:t>、</a:t>
            </a:r>
            <a:r>
              <a:rPr lang="ja-JP" altLang="en-US" sz="1200" u="none" strike="noStrike" dirty="0">
                <a:effectLst/>
                <a:latin typeface="+mn-ea"/>
                <a:ea typeface="+mn-ea"/>
              </a:rPr>
              <a:t>新生児蘇生の</a:t>
            </a:r>
            <a:r>
              <a:rPr lang="en-US" altLang="ja-JP" sz="1200" u="none" strike="noStrike" dirty="0">
                <a:effectLst/>
                <a:latin typeface="+mn-ea"/>
                <a:ea typeface="+mn-ea"/>
              </a:rPr>
              <a:t>CPR</a:t>
            </a:r>
            <a:r>
              <a:rPr lang="ja-JP" altLang="en-US" sz="1200" u="none" strike="noStrike" dirty="0">
                <a:effectLst/>
                <a:latin typeface="+mn-ea"/>
                <a:ea typeface="+mn-ea"/>
              </a:rPr>
              <a:t>比</a:t>
            </a:r>
            <a:endParaRPr lang="en-US" altLang="ja-JP" sz="1200" dirty="0">
              <a:effectLst/>
              <a:latin typeface="+mn-ea"/>
              <a:ea typeface="+mn-ea"/>
              <a:cs typeface="Times New Roman" panose="02020603050405020304" pitchFamily="18" charset="0"/>
            </a:endParaRPr>
          </a:p>
          <a:p>
            <a:r>
              <a:rPr kumimoji="1" lang="en-US" altLang="ja-JP" sz="1200" dirty="0">
                <a:effectLst/>
                <a:latin typeface="+mn-ea"/>
                <a:ea typeface="+mn-ea"/>
                <a:cs typeface="Times New Roman" panose="02020603050405020304" pitchFamily="18" charset="0"/>
              </a:rPr>
              <a:t>14</a:t>
            </a:r>
            <a:r>
              <a:rPr kumimoji="1" lang="ja-JP" altLang="en-US" sz="1200" dirty="0">
                <a:effectLst/>
                <a:latin typeface="+mn-ea"/>
                <a:ea typeface="+mn-ea"/>
                <a:cs typeface="Times New Roman" panose="02020603050405020304" pitchFamily="18" charset="0"/>
              </a:rPr>
              <a:t>、</a:t>
            </a:r>
            <a:r>
              <a:rPr lang="ja-JP" altLang="en-US" sz="1200" u="none" strike="noStrike" dirty="0">
                <a:effectLst/>
                <a:latin typeface="+mn-ea"/>
                <a:ea typeface="+mn-ea"/>
              </a:rPr>
              <a:t>新生児蘇生のための両母指法　対　</a:t>
            </a:r>
            <a:r>
              <a:rPr lang="en-US" altLang="ja-JP" sz="1200" u="none" strike="noStrike" dirty="0">
                <a:effectLst/>
                <a:latin typeface="+mn-ea"/>
                <a:ea typeface="+mn-ea"/>
              </a:rPr>
              <a:t>2</a:t>
            </a:r>
            <a:r>
              <a:rPr lang="ja-JP" altLang="en-US" sz="1200" u="none" strike="noStrike" dirty="0">
                <a:effectLst/>
                <a:latin typeface="+mn-ea"/>
                <a:ea typeface="+mn-ea"/>
              </a:rPr>
              <a:t>本指法</a:t>
            </a:r>
            <a:endParaRPr kumimoji="1" lang="ja-JP" altLang="en-US" dirty="0">
              <a:latin typeface="+mn-ea"/>
              <a:ea typeface="+mn-ea"/>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7</a:t>
            </a:fld>
            <a:endParaRPr kumimoji="1" lang="ja-JP" altLang="en-US"/>
          </a:p>
        </p:txBody>
      </p:sp>
    </p:spTree>
    <p:extLst>
      <p:ext uri="{BB962C8B-B14F-4D97-AF65-F5344CB8AC3E}">
        <p14:creationId xmlns:p14="http://schemas.microsoft.com/office/powerpoint/2010/main" val="4109133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薬物と輸液投与では、</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15</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u="none" strike="noStrike" dirty="0">
                <a:effectLst/>
                <a:latin typeface="ＭＳ Ｐゴシック" panose="020B0600070205080204" pitchFamily="50" charset="-128"/>
                <a:ea typeface="ＭＳ Ｐゴシック" panose="020B0600070205080204" pitchFamily="50" charset="-128"/>
              </a:rPr>
              <a:t>新生児蘇生のためのアドレナリン</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16</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u="none" strike="noStrike" dirty="0">
                <a:effectLst/>
                <a:latin typeface="ＭＳ Ｐゴシック" panose="020B0600070205080204" pitchFamily="50" charset="-128"/>
                <a:ea typeface="ＭＳ Ｐゴシック" panose="020B0600070205080204" pitchFamily="50" charset="-128"/>
              </a:rPr>
              <a:t>緊急アクセスのための骨髄内　対　臍帯静脈</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17</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u="none" strike="noStrike" dirty="0">
                <a:effectLst/>
                <a:latin typeface="ＭＳ Ｐゴシック" panose="020B0600070205080204" pitchFamily="50" charset="-128"/>
                <a:ea typeface="ＭＳ Ｐゴシック" panose="020B0600070205080204" pitchFamily="50" charset="-128"/>
              </a:rPr>
              <a:t>新生児蘇生時の容量負荷</a:t>
            </a:r>
            <a:endParaRPr lang="en-US" altLang="ja-JP" sz="12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18</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u="none" strike="noStrike" dirty="0">
                <a:effectLst/>
                <a:latin typeface="ＭＳ Ｐゴシック" panose="020B0600070205080204" pitchFamily="50" charset="-128"/>
                <a:ea typeface="ＭＳ Ｐゴシック" panose="020B0600070205080204" pitchFamily="50" charset="-128"/>
              </a:rPr>
              <a:t>新生児蘇生時の炭酸水素ナトリウム</a:t>
            </a:r>
            <a:endParaRPr lang="en-US" altLang="ja-JP" sz="12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en-US" altLang="ja-JP" sz="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CPR</a:t>
            </a:r>
            <a:r>
              <a:rPr lang="ja-JP" altLang="en-US" sz="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中の予後予測では、</a:t>
            </a:r>
            <a:endParaRPr lang="en-US" altLang="ja-JP" sz="12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19</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u="none" strike="noStrike" dirty="0">
                <a:effectLst/>
                <a:latin typeface="ＭＳ Ｐゴシック" panose="020B0600070205080204" pitchFamily="50" charset="-128"/>
                <a:ea typeface="ＭＳ Ｐゴシック" panose="020B0600070205080204" pitchFamily="50" charset="-128"/>
              </a:rPr>
              <a:t>集中蘇生時間の影響</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蘇生後のケアでは、</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u="none" strike="noStrike" dirty="0">
                <a:effectLst/>
                <a:latin typeface="ＭＳ Ｐゴシック" panose="020B0600070205080204" pitchFamily="50" charset="-128"/>
                <a:ea typeface="ＭＳ Ｐゴシック" panose="020B0600070205080204" pitchFamily="50" charset="-128"/>
              </a:rPr>
              <a:t>低体温新生児の復温</a:t>
            </a:r>
            <a:endParaRPr lang="en-US" altLang="ja-JP" sz="12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en-US" altLang="ja-JP" sz="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21</a:t>
            </a:r>
            <a:r>
              <a:rPr lang="ja-JP" altLang="en-US" sz="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u="none" strike="noStrike" dirty="0">
                <a:effectLst/>
                <a:latin typeface="ＭＳ Ｐゴシック" panose="020B0600070205080204" pitchFamily="50" charset="-128"/>
                <a:ea typeface="ＭＳ Ｐゴシック" panose="020B0600070205080204" pitchFamily="50" charset="-128"/>
              </a:rPr>
              <a:t>資源が限られた環境下での低体温療法</a:t>
            </a:r>
            <a:endParaRPr lang="en-US" altLang="ja-JP" sz="12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en-US" altLang="ja-JP" sz="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22</a:t>
            </a:r>
            <a:r>
              <a:rPr lang="ja-JP" altLang="en-US" sz="12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u="none" strike="noStrike" dirty="0">
                <a:effectLst/>
                <a:latin typeface="ＭＳ Ｐゴシック" panose="020B0600070205080204" pitchFamily="50" charset="-128"/>
                <a:ea typeface="ＭＳ Ｐゴシック" panose="020B0600070205080204" pitchFamily="50" charset="-128"/>
              </a:rPr>
              <a:t>蘇生後の血糖管理</a:t>
            </a:r>
            <a:endParaRPr lang="en-US" altLang="ja-JP" sz="12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200" kern="100" dirty="0">
                <a:effectLst/>
                <a:latin typeface="+mn-ea"/>
                <a:ea typeface="+mn-ea"/>
                <a:cs typeface="Times New Roman" panose="02020603050405020304" pitchFamily="18" charset="0"/>
              </a:rPr>
              <a:t>以上の２２項目が</a:t>
            </a:r>
            <a:r>
              <a:rPr lang="en-US" altLang="ja-JP" sz="1200" kern="100" dirty="0">
                <a:effectLst/>
                <a:latin typeface="+mn-ea"/>
                <a:ea typeface="+mn-ea"/>
                <a:cs typeface="Times New Roman" panose="02020603050405020304" pitchFamily="18" charset="0"/>
              </a:rPr>
              <a:t>CoSTR2020</a:t>
            </a:r>
            <a:r>
              <a:rPr lang="ja-JP" altLang="en-US" sz="1200" kern="100" dirty="0">
                <a:effectLst/>
                <a:latin typeface="+mn-ea"/>
                <a:ea typeface="+mn-ea"/>
                <a:cs typeface="Times New Roman" panose="02020603050405020304" pitchFamily="18" charset="0"/>
              </a:rPr>
              <a:t>で検討された課題となります。</a:t>
            </a:r>
            <a:endParaRPr lang="en-US" altLang="ja-JP" sz="1200" kern="100" dirty="0">
              <a:effectLst/>
              <a:latin typeface="+mn-ea"/>
              <a:ea typeface="+mn-ea"/>
              <a:cs typeface="Times New Roman" panose="02020603050405020304" pitchFamily="18" charset="0"/>
            </a:endParaRPr>
          </a:p>
          <a:p>
            <a:pPr algn="just"/>
            <a:r>
              <a:rPr lang="ja-JP" altLang="ja-JP" sz="1200" kern="100" dirty="0">
                <a:effectLst/>
                <a:latin typeface="+mn-ea"/>
                <a:ea typeface="+mn-ea"/>
                <a:cs typeface="Times New Roman" panose="02020603050405020304" pitchFamily="18" charset="0"/>
              </a:rPr>
              <a:t>ガイドラインは、</a:t>
            </a:r>
            <a:r>
              <a:rPr kumimoji="1" lang="ja-JP" altLang="en-US" dirty="0">
                <a:latin typeface="+mj-ea"/>
                <a:ea typeface="+mj-ea"/>
              </a:rPr>
              <a:t>システマティック</a:t>
            </a:r>
            <a:r>
              <a:rPr lang="ja-JP" altLang="en-US" sz="1200" kern="100" dirty="0">
                <a:effectLst/>
                <a:latin typeface="+mn-ea"/>
                <a:ea typeface="+mn-ea"/>
                <a:cs typeface="Times New Roman" panose="02020603050405020304" pitchFamily="18" charset="0"/>
              </a:rPr>
              <a:t>レビューで評価されたことが変更となります。</a:t>
            </a:r>
            <a:endParaRPr lang="en-US" altLang="ja-JP" sz="1200" kern="100" dirty="0">
              <a:effectLst/>
              <a:latin typeface="+mn-ea"/>
              <a:ea typeface="+mn-ea"/>
              <a:cs typeface="Times New Roman" panose="02020603050405020304" pitchFamily="18" charset="0"/>
            </a:endParaRPr>
          </a:p>
          <a:p>
            <a:pPr algn="just"/>
            <a:r>
              <a:rPr lang="ja-JP" altLang="en-US" sz="1200" kern="100" dirty="0">
                <a:effectLst/>
                <a:latin typeface="+mn-ea"/>
                <a:ea typeface="+mn-ea"/>
                <a:cs typeface="Times New Roman" panose="02020603050405020304" pitchFamily="18" charset="0"/>
              </a:rPr>
              <a:t>そのためガイドライン</a:t>
            </a:r>
            <a:r>
              <a:rPr lang="en-US" altLang="ja-JP" sz="1200" kern="100" dirty="0">
                <a:effectLst/>
                <a:latin typeface="+mn-ea"/>
                <a:ea typeface="+mn-ea"/>
                <a:cs typeface="Times New Roman" panose="02020603050405020304" pitchFamily="18" charset="0"/>
              </a:rPr>
              <a:t>2015</a:t>
            </a:r>
            <a:r>
              <a:rPr lang="ja-JP" altLang="en-US" sz="1200" kern="100" dirty="0">
                <a:effectLst/>
                <a:latin typeface="+mn-ea"/>
                <a:ea typeface="+mn-ea"/>
                <a:cs typeface="Times New Roman" panose="02020603050405020304" pitchFamily="18" charset="0"/>
              </a:rPr>
              <a:t>から本質的に</a:t>
            </a:r>
            <a:r>
              <a:rPr lang="ja-JP" altLang="ja-JP" sz="1200" kern="100" dirty="0">
                <a:effectLst/>
                <a:latin typeface="+mn-ea"/>
                <a:ea typeface="+mn-ea"/>
                <a:cs typeface="Times New Roman" panose="02020603050405020304" pitchFamily="18" charset="0"/>
              </a:rPr>
              <a:t>大きく改定するものはな</a:t>
            </a:r>
            <a:r>
              <a:rPr lang="ja-JP" altLang="en-US" sz="1200" kern="100" dirty="0">
                <a:effectLst/>
                <a:latin typeface="+mn-ea"/>
                <a:ea typeface="+mn-ea"/>
                <a:cs typeface="Times New Roman" panose="02020603050405020304" pitchFamily="18" charset="0"/>
              </a:rPr>
              <a:t>い</a:t>
            </a:r>
            <a:r>
              <a:rPr lang="ja-JP" altLang="ja-JP" sz="1200" kern="100" dirty="0">
                <a:effectLst/>
                <a:latin typeface="+mn-ea"/>
                <a:ea typeface="+mn-ea"/>
                <a:cs typeface="Times New Roman" panose="02020603050405020304" pitchFamily="18" charset="0"/>
              </a:rPr>
              <a:t>、という結論になりました</a:t>
            </a:r>
            <a:r>
              <a:rPr lang="ja-JP" altLang="en-US" sz="1200" kern="100" dirty="0">
                <a:effectLst/>
                <a:latin typeface="+mn-ea"/>
                <a:ea typeface="+mn-ea"/>
                <a:cs typeface="Times New Roman" panose="02020603050405020304" pitchFamily="18" charset="0"/>
              </a:rPr>
              <a:t>。</a:t>
            </a:r>
            <a:endParaRPr lang="ja-JP" altLang="ja-JP" sz="1200" kern="100" dirty="0">
              <a:effectLst/>
              <a:latin typeface="+mn-ea"/>
              <a:ea typeface="+mn-ea"/>
              <a:cs typeface="Times New Roman" panose="02020603050405020304" pitchFamily="18" charset="0"/>
            </a:endParaRPr>
          </a:p>
          <a:p>
            <a:pPr algn="just"/>
            <a:r>
              <a:rPr lang="ja-JP" altLang="en-US" sz="1200" dirty="0">
                <a:effectLst/>
                <a:latin typeface="+mn-ea"/>
                <a:ea typeface="+mn-ea"/>
                <a:cs typeface="Times New Roman" panose="02020603050405020304" pitchFamily="18" charset="0"/>
              </a:rPr>
              <a:t>しかし、</a:t>
            </a:r>
            <a:r>
              <a:rPr lang="ja-JP" altLang="ja-JP" sz="1200" dirty="0">
                <a:effectLst/>
                <a:latin typeface="+mn-ea"/>
                <a:ea typeface="+mn-ea"/>
                <a:cs typeface="Times New Roman" panose="02020603050405020304" pitchFamily="18" charset="0"/>
              </a:rPr>
              <a:t>この</a:t>
            </a:r>
            <a:r>
              <a:rPr lang="en-US" altLang="ja-JP" sz="1200" dirty="0">
                <a:effectLst/>
                <a:latin typeface="+mn-ea"/>
                <a:ea typeface="+mn-ea"/>
                <a:cs typeface="Times New Roman" panose="02020603050405020304" pitchFamily="18" charset="0"/>
              </a:rPr>
              <a:t>5</a:t>
            </a:r>
            <a:r>
              <a:rPr lang="ja-JP" altLang="ja-JP" sz="1200" dirty="0">
                <a:effectLst/>
                <a:latin typeface="+mn-ea"/>
                <a:ea typeface="+mn-ea"/>
                <a:cs typeface="Times New Roman" panose="02020603050405020304" pitchFamily="18" charset="0"/>
              </a:rPr>
              <a:t>年間で出てきた、アルゴリズム上の疑問点・問題点をガイドライン</a:t>
            </a:r>
            <a:r>
              <a:rPr lang="ja-JP" altLang="en-US" sz="1200" dirty="0">
                <a:effectLst/>
                <a:latin typeface="+mn-ea"/>
                <a:ea typeface="+mn-ea"/>
                <a:cs typeface="Times New Roman" panose="02020603050405020304" pitchFamily="18" charset="0"/>
              </a:rPr>
              <a:t>と</a:t>
            </a:r>
            <a:r>
              <a:rPr lang="ja-JP" altLang="ja-JP" sz="1200" dirty="0">
                <a:effectLst/>
                <a:latin typeface="+mn-ea"/>
                <a:ea typeface="+mn-ea"/>
                <a:cs typeface="Times New Roman" panose="02020603050405020304" pitchFamily="18" charset="0"/>
              </a:rPr>
              <a:t>の齟齬が出ないように</a:t>
            </a:r>
            <a:r>
              <a:rPr lang="ja-JP" altLang="en-US" sz="1200" dirty="0">
                <a:effectLst/>
                <a:latin typeface="+mn-ea"/>
                <a:ea typeface="+mn-ea"/>
                <a:cs typeface="Times New Roman" panose="02020603050405020304" pitchFamily="18" charset="0"/>
              </a:rPr>
              <a:t>一部</a:t>
            </a:r>
            <a:r>
              <a:rPr lang="ja-JP" altLang="ja-JP" sz="1200" dirty="0">
                <a:effectLst/>
                <a:latin typeface="+mn-ea"/>
                <a:ea typeface="+mn-ea"/>
                <a:cs typeface="Times New Roman" panose="02020603050405020304" pitchFamily="18" charset="0"/>
              </a:rPr>
              <a:t>改定</a:t>
            </a:r>
            <a:r>
              <a:rPr lang="ja-JP" altLang="en-US" sz="1200" dirty="0">
                <a:effectLst/>
                <a:latin typeface="+mn-ea"/>
                <a:ea typeface="+mn-ea"/>
                <a:cs typeface="Times New Roman" panose="02020603050405020304" pitchFamily="18" charset="0"/>
              </a:rPr>
              <a:t>を行いました。</a:t>
            </a:r>
            <a:endParaRPr kumimoji="1" lang="ja-JP" altLang="en-US" sz="1200" dirty="0">
              <a:latin typeface="+mn-ea"/>
              <a:ea typeface="+mn-ea"/>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8</a:t>
            </a:fld>
            <a:endParaRPr kumimoji="1" lang="ja-JP" altLang="en-US"/>
          </a:p>
        </p:txBody>
      </p:sp>
    </p:spTree>
    <p:extLst>
      <p:ext uri="{BB962C8B-B14F-4D97-AF65-F5344CB8AC3E}">
        <p14:creationId xmlns:p14="http://schemas.microsoft.com/office/powerpoint/2010/main" val="325513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200" kern="100" dirty="0">
                <a:solidFill>
                  <a:schemeClr val="tx1"/>
                </a:solidFill>
                <a:effectLst/>
                <a:latin typeface="+mn-ea"/>
                <a:ea typeface="+mn-ea"/>
                <a:cs typeface="Times New Roman" panose="02020603050405020304" pitchFamily="18" charset="0"/>
              </a:rPr>
              <a:t>アルゴリズム</a:t>
            </a:r>
            <a:r>
              <a:rPr lang="en-US" altLang="ja-JP" sz="1200" kern="100" dirty="0">
                <a:solidFill>
                  <a:schemeClr val="tx1"/>
                </a:solidFill>
                <a:effectLst/>
                <a:latin typeface="+mn-ea"/>
                <a:ea typeface="+mn-ea"/>
                <a:cs typeface="Times New Roman" panose="02020603050405020304" pitchFamily="18" charset="0"/>
              </a:rPr>
              <a:t>2020</a:t>
            </a:r>
            <a:r>
              <a:rPr lang="ja-JP" altLang="en-US" sz="1200" kern="100" dirty="0">
                <a:solidFill>
                  <a:schemeClr val="tx1"/>
                </a:solidFill>
                <a:effectLst/>
                <a:latin typeface="+mn-ea"/>
                <a:ea typeface="+mn-ea"/>
                <a:cs typeface="Times New Roman" panose="02020603050405020304" pitchFamily="18" charset="0"/>
              </a:rPr>
              <a:t>の改訂</a:t>
            </a:r>
            <a:r>
              <a:rPr lang="ja-JP" altLang="ja-JP" sz="1200" kern="100" dirty="0">
                <a:solidFill>
                  <a:schemeClr val="tx1"/>
                </a:solidFill>
                <a:effectLst/>
                <a:latin typeface="+mn-ea"/>
                <a:ea typeface="+mn-ea"/>
                <a:cs typeface="Times New Roman" panose="02020603050405020304" pitchFamily="18" charset="0"/>
              </a:rPr>
              <a:t>のコンセプト</a:t>
            </a:r>
            <a:r>
              <a:rPr lang="ja-JP" altLang="en-US" sz="1200" kern="100" dirty="0">
                <a:solidFill>
                  <a:schemeClr val="tx1"/>
                </a:solidFill>
                <a:effectLst/>
                <a:latin typeface="+mn-ea"/>
                <a:ea typeface="+mn-ea"/>
                <a:cs typeface="Times New Roman" panose="02020603050405020304" pitchFamily="18" charset="0"/>
              </a:rPr>
              <a:t>になります。</a:t>
            </a:r>
            <a:endParaRPr lang="en-US" altLang="ja-JP" sz="1200" kern="100" dirty="0">
              <a:solidFill>
                <a:schemeClr val="tx1"/>
              </a:solidFill>
              <a:effectLst/>
              <a:latin typeface="+mn-ea"/>
              <a:ea typeface="+mn-ea"/>
              <a:cs typeface="Times New Roman" panose="02020603050405020304" pitchFamily="18" charset="0"/>
            </a:endParaRPr>
          </a:p>
          <a:p>
            <a:pPr algn="l">
              <a:lnSpc>
                <a:spcPct val="120000"/>
              </a:lnSpc>
            </a:pPr>
            <a:r>
              <a:rPr lang="ja-JP" altLang="en-US" sz="1200" dirty="0">
                <a:solidFill>
                  <a:schemeClr val="tx1"/>
                </a:solidFill>
                <a:latin typeface="+mn-ea"/>
                <a:ea typeface="+mn-ea"/>
              </a:rPr>
              <a:t>新生児蘇生で最も重要なのは人工呼吸･胸骨圧迫へ進む救命の流れです。</a:t>
            </a:r>
            <a:endParaRPr lang="en-US" altLang="ja-JP" sz="1200" dirty="0">
              <a:solidFill>
                <a:schemeClr val="tx1"/>
              </a:solidFill>
              <a:latin typeface="+mn-ea"/>
              <a:ea typeface="+mn-ea"/>
            </a:endParaRPr>
          </a:p>
          <a:p>
            <a:pPr algn="l">
              <a:lnSpc>
                <a:spcPct val="120000"/>
              </a:lnSpc>
            </a:pPr>
            <a:r>
              <a:rPr lang="ja-JP" altLang="en-US" sz="1200" u="none" dirty="0">
                <a:solidFill>
                  <a:schemeClr val="tx1"/>
                </a:solidFill>
                <a:latin typeface="+mn-ea"/>
                <a:ea typeface="+mn-ea"/>
              </a:rPr>
              <a:t>遅延なき有効な人工呼吸</a:t>
            </a:r>
            <a:r>
              <a:rPr lang="ja-JP" altLang="en-US" sz="1200" dirty="0">
                <a:solidFill>
                  <a:schemeClr val="tx1"/>
                </a:solidFill>
                <a:latin typeface="+mn-ea"/>
                <a:ea typeface="+mn-ea"/>
              </a:rPr>
              <a:t>が実践できる個人の技術に加え、チームパフォーマンスが重要であるため、ブリーフィングの重要性を明示しました。</a:t>
            </a:r>
            <a:endParaRPr lang="en-US" altLang="ja-JP" sz="1200" dirty="0">
              <a:solidFill>
                <a:schemeClr val="tx1"/>
              </a:solidFill>
              <a:latin typeface="+mn-ea"/>
              <a:ea typeface="+mn-ea"/>
            </a:endParaRPr>
          </a:p>
          <a:p>
            <a:pPr algn="l">
              <a:lnSpc>
                <a:spcPct val="120000"/>
              </a:lnSpc>
            </a:pPr>
            <a:r>
              <a:rPr lang="ja-JP" altLang="en-US" sz="1200" dirty="0">
                <a:solidFill>
                  <a:schemeClr val="tx1"/>
                </a:solidFill>
                <a:latin typeface="+mn-ea"/>
                <a:ea typeface="+mn-ea"/>
              </a:rPr>
              <a:t>小児科医が立ち会える体制では有効な人工呼吸･胸骨圧迫で改善しない場合はアドレナリンを可能な限り早期に投与します。</a:t>
            </a:r>
            <a:endParaRPr lang="en-US" altLang="ja-JP" sz="1200" dirty="0">
              <a:solidFill>
                <a:schemeClr val="tx1"/>
              </a:solidFill>
              <a:latin typeface="+mn-ea"/>
              <a:ea typeface="+mn-ea"/>
            </a:endParaRPr>
          </a:p>
          <a:p>
            <a:pPr algn="l">
              <a:lnSpc>
                <a:spcPct val="120000"/>
              </a:lnSpc>
            </a:pPr>
            <a:r>
              <a:rPr lang="ja-JP" altLang="en-US" sz="1200" dirty="0">
                <a:solidFill>
                  <a:schemeClr val="tx1"/>
                </a:solidFill>
                <a:latin typeface="+mn-ea"/>
                <a:ea typeface="+mn-ea"/>
              </a:rPr>
              <a:t>安定化の流れでは努力呼吸またはチアノーゼがある場合、</a:t>
            </a:r>
            <a:r>
              <a:rPr lang="en-US" altLang="ja-JP" sz="1200" dirty="0">
                <a:solidFill>
                  <a:schemeClr val="tx1"/>
                </a:solidFill>
                <a:latin typeface="+mn-ea"/>
                <a:ea typeface="+mn-ea"/>
              </a:rPr>
              <a:t>SpO2</a:t>
            </a:r>
            <a:r>
              <a:rPr lang="ja-JP" altLang="en-US" sz="1200" dirty="0">
                <a:solidFill>
                  <a:schemeClr val="tx1"/>
                </a:solidFill>
                <a:latin typeface="+mn-ea"/>
                <a:ea typeface="+mn-ea"/>
              </a:rPr>
              <a:t>モニタを装着したうえで病態に合わせた治療を選択し、その後の評価を行います。</a:t>
            </a:r>
            <a:endParaRPr lang="en-US" altLang="ja-JP" sz="1200" dirty="0">
              <a:solidFill>
                <a:schemeClr val="tx1"/>
              </a:solidFill>
              <a:latin typeface="+mn-ea"/>
              <a:ea typeface="+mn-ea"/>
            </a:endParaRPr>
          </a:p>
        </p:txBody>
      </p:sp>
      <p:sp>
        <p:nvSpPr>
          <p:cNvPr id="4" name="スライド番号プレースホルダー 3"/>
          <p:cNvSpPr>
            <a:spLocks noGrp="1"/>
          </p:cNvSpPr>
          <p:nvPr>
            <p:ph type="sldNum" sz="quarter" idx="5"/>
          </p:nvPr>
        </p:nvSpPr>
        <p:spPr/>
        <p:txBody>
          <a:bodyPr/>
          <a:lstStyle/>
          <a:p>
            <a:fld id="{E8D42B8A-323E-4550-A7DE-1FE212F82B85}" type="slidenum">
              <a:rPr kumimoji="1" lang="ja-JP" altLang="en-US" smtClean="0"/>
              <a:t>9</a:t>
            </a:fld>
            <a:endParaRPr kumimoji="1" lang="ja-JP" altLang="en-US"/>
          </a:p>
        </p:txBody>
      </p:sp>
    </p:spTree>
    <p:extLst>
      <p:ext uri="{BB962C8B-B14F-4D97-AF65-F5344CB8AC3E}">
        <p14:creationId xmlns:p14="http://schemas.microsoft.com/office/powerpoint/2010/main" val="1629288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95BACA7-54FA-4FCC-8254-A872E88C6B43}" type="datetimeFigureOut">
              <a:rPr kumimoji="1" lang="ja-JP" altLang="en-US" smtClean="0"/>
              <a:pPr/>
              <a:t>2021/1/26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62C20A-1176-4ED3-A868-AD8E54EC1B41}" type="slidenum">
              <a:rPr kumimoji="1" lang="ja-JP" altLang="en-US" smtClean="0"/>
              <a:pPr/>
              <a:t>‹#›</a:t>
            </a:fld>
            <a:endParaRPr kumimoji="1" lang="ja-JP" altLang="en-US"/>
          </a:p>
        </p:txBody>
      </p:sp>
    </p:spTree>
    <p:extLst>
      <p:ext uri="{BB962C8B-B14F-4D97-AF65-F5344CB8AC3E}">
        <p14:creationId xmlns:p14="http://schemas.microsoft.com/office/powerpoint/2010/main" val="2912140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95BACA7-54FA-4FCC-8254-A872E88C6B43}" type="datetimeFigureOut">
              <a:rPr kumimoji="1" lang="ja-JP" altLang="en-US" smtClean="0"/>
              <a:pPr/>
              <a:t>2021/1/26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62C20A-1176-4ED3-A868-AD8E54EC1B41}" type="slidenum">
              <a:rPr kumimoji="1" lang="ja-JP" altLang="en-US" smtClean="0"/>
              <a:pPr/>
              <a:t>‹#›</a:t>
            </a:fld>
            <a:endParaRPr kumimoji="1" lang="ja-JP" altLang="en-US"/>
          </a:p>
        </p:txBody>
      </p:sp>
    </p:spTree>
    <p:extLst>
      <p:ext uri="{BB962C8B-B14F-4D97-AF65-F5344CB8AC3E}">
        <p14:creationId xmlns:p14="http://schemas.microsoft.com/office/powerpoint/2010/main" val="2414980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95BACA7-54FA-4FCC-8254-A872E88C6B43}" type="datetimeFigureOut">
              <a:rPr kumimoji="1" lang="ja-JP" altLang="en-US" smtClean="0"/>
              <a:pPr/>
              <a:t>2021/1/26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62C20A-1176-4ED3-A868-AD8E54EC1B41}" type="slidenum">
              <a:rPr kumimoji="1" lang="ja-JP" altLang="en-US" smtClean="0"/>
              <a:pPr/>
              <a:t>‹#›</a:t>
            </a:fld>
            <a:endParaRPr kumimoji="1" lang="ja-JP" altLang="en-US"/>
          </a:p>
        </p:txBody>
      </p:sp>
    </p:spTree>
    <p:extLst>
      <p:ext uri="{BB962C8B-B14F-4D97-AF65-F5344CB8AC3E}">
        <p14:creationId xmlns:p14="http://schemas.microsoft.com/office/powerpoint/2010/main" val="55733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95BACA7-54FA-4FCC-8254-A872E88C6B43}" type="datetimeFigureOut">
              <a:rPr kumimoji="1" lang="ja-JP" altLang="en-US" smtClean="0"/>
              <a:pPr/>
              <a:t>2021/1/26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62C20A-1176-4ED3-A868-AD8E54EC1B41}" type="slidenum">
              <a:rPr kumimoji="1" lang="ja-JP" altLang="en-US" smtClean="0"/>
              <a:pPr/>
              <a:t>‹#›</a:t>
            </a:fld>
            <a:endParaRPr kumimoji="1" lang="ja-JP" altLang="en-US"/>
          </a:p>
        </p:txBody>
      </p:sp>
    </p:spTree>
    <p:extLst>
      <p:ext uri="{BB962C8B-B14F-4D97-AF65-F5344CB8AC3E}">
        <p14:creationId xmlns:p14="http://schemas.microsoft.com/office/powerpoint/2010/main" val="312984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95BACA7-54FA-4FCC-8254-A872E88C6B43}" type="datetimeFigureOut">
              <a:rPr kumimoji="1" lang="ja-JP" altLang="en-US" smtClean="0"/>
              <a:pPr/>
              <a:t>2021/1/26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62C20A-1176-4ED3-A868-AD8E54EC1B41}" type="slidenum">
              <a:rPr kumimoji="1" lang="ja-JP" altLang="en-US" smtClean="0"/>
              <a:pPr/>
              <a:t>‹#›</a:t>
            </a:fld>
            <a:endParaRPr kumimoji="1" lang="ja-JP" altLang="en-US"/>
          </a:p>
        </p:txBody>
      </p:sp>
    </p:spTree>
    <p:extLst>
      <p:ext uri="{BB962C8B-B14F-4D97-AF65-F5344CB8AC3E}">
        <p14:creationId xmlns:p14="http://schemas.microsoft.com/office/powerpoint/2010/main" val="242087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95BACA7-54FA-4FCC-8254-A872E88C6B43}" type="datetimeFigureOut">
              <a:rPr kumimoji="1" lang="ja-JP" altLang="en-US" smtClean="0"/>
              <a:pPr/>
              <a:t>2021/1/26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162C20A-1176-4ED3-A868-AD8E54EC1B41}" type="slidenum">
              <a:rPr kumimoji="1" lang="ja-JP" altLang="en-US" smtClean="0"/>
              <a:pPr/>
              <a:t>‹#›</a:t>
            </a:fld>
            <a:endParaRPr kumimoji="1" lang="ja-JP" altLang="en-US"/>
          </a:p>
        </p:txBody>
      </p:sp>
    </p:spTree>
    <p:extLst>
      <p:ext uri="{BB962C8B-B14F-4D97-AF65-F5344CB8AC3E}">
        <p14:creationId xmlns:p14="http://schemas.microsoft.com/office/powerpoint/2010/main" val="747557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95BACA7-54FA-4FCC-8254-A872E88C6B43}" type="datetimeFigureOut">
              <a:rPr kumimoji="1" lang="ja-JP" altLang="en-US" smtClean="0"/>
              <a:pPr/>
              <a:t>2021/1/26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162C20A-1176-4ED3-A868-AD8E54EC1B41}" type="slidenum">
              <a:rPr kumimoji="1" lang="ja-JP" altLang="en-US" smtClean="0"/>
              <a:pPr/>
              <a:t>‹#›</a:t>
            </a:fld>
            <a:endParaRPr kumimoji="1" lang="ja-JP" altLang="en-US"/>
          </a:p>
        </p:txBody>
      </p:sp>
    </p:spTree>
    <p:extLst>
      <p:ext uri="{BB962C8B-B14F-4D97-AF65-F5344CB8AC3E}">
        <p14:creationId xmlns:p14="http://schemas.microsoft.com/office/powerpoint/2010/main" val="879087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95BACA7-54FA-4FCC-8254-A872E88C6B43}" type="datetimeFigureOut">
              <a:rPr kumimoji="1" lang="ja-JP" altLang="en-US" smtClean="0"/>
              <a:pPr/>
              <a:t>2021/1/26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162C20A-1176-4ED3-A868-AD8E54EC1B41}" type="slidenum">
              <a:rPr kumimoji="1" lang="ja-JP" altLang="en-US" smtClean="0"/>
              <a:pPr/>
              <a:t>‹#›</a:t>
            </a:fld>
            <a:endParaRPr kumimoji="1" lang="ja-JP" altLang="en-US"/>
          </a:p>
        </p:txBody>
      </p:sp>
    </p:spTree>
    <p:extLst>
      <p:ext uri="{BB962C8B-B14F-4D97-AF65-F5344CB8AC3E}">
        <p14:creationId xmlns:p14="http://schemas.microsoft.com/office/powerpoint/2010/main" val="1150138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95BACA7-54FA-4FCC-8254-A872E88C6B43}" type="datetimeFigureOut">
              <a:rPr kumimoji="1" lang="ja-JP" altLang="en-US" smtClean="0"/>
              <a:pPr/>
              <a:t>2021/1/26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162C20A-1176-4ED3-A868-AD8E54EC1B41}" type="slidenum">
              <a:rPr kumimoji="1" lang="ja-JP" altLang="en-US" smtClean="0"/>
              <a:pPr/>
              <a:t>‹#›</a:t>
            </a:fld>
            <a:endParaRPr kumimoji="1" lang="ja-JP" altLang="en-US"/>
          </a:p>
        </p:txBody>
      </p:sp>
    </p:spTree>
    <p:extLst>
      <p:ext uri="{BB962C8B-B14F-4D97-AF65-F5344CB8AC3E}">
        <p14:creationId xmlns:p14="http://schemas.microsoft.com/office/powerpoint/2010/main" val="2674670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95BACA7-54FA-4FCC-8254-A872E88C6B43}" type="datetimeFigureOut">
              <a:rPr kumimoji="1" lang="ja-JP" altLang="en-US" smtClean="0"/>
              <a:pPr/>
              <a:t>2021/1/26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162C20A-1176-4ED3-A868-AD8E54EC1B41}" type="slidenum">
              <a:rPr kumimoji="1" lang="ja-JP" altLang="en-US" smtClean="0"/>
              <a:pPr/>
              <a:t>‹#›</a:t>
            </a:fld>
            <a:endParaRPr kumimoji="1" lang="ja-JP" altLang="en-US"/>
          </a:p>
        </p:txBody>
      </p:sp>
    </p:spTree>
    <p:extLst>
      <p:ext uri="{BB962C8B-B14F-4D97-AF65-F5344CB8AC3E}">
        <p14:creationId xmlns:p14="http://schemas.microsoft.com/office/powerpoint/2010/main" val="3821849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95BACA7-54FA-4FCC-8254-A872E88C6B43}" type="datetimeFigureOut">
              <a:rPr kumimoji="1" lang="ja-JP" altLang="en-US" smtClean="0"/>
              <a:pPr/>
              <a:t>2021/1/26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162C20A-1176-4ED3-A868-AD8E54EC1B41}" type="slidenum">
              <a:rPr kumimoji="1" lang="ja-JP" altLang="en-US" smtClean="0"/>
              <a:pPr/>
              <a:t>‹#›</a:t>
            </a:fld>
            <a:endParaRPr kumimoji="1" lang="ja-JP" altLang="en-US"/>
          </a:p>
        </p:txBody>
      </p:sp>
    </p:spTree>
    <p:extLst>
      <p:ext uri="{BB962C8B-B14F-4D97-AF65-F5344CB8AC3E}">
        <p14:creationId xmlns:p14="http://schemas.microsoft.com/office/powerpoint/2010/main" val="1272362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5BACA7-54FA-4FCC-8254-A872E88C6B43}" type="datetimeFigureOut">
              <a:rPr kumimoji="1" lang="ja-JP" altLang="en-US" smtClean="0"/>
              <a:pPr/>
              <a:t>2021/1/26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2C20A-1176-4ED3-A868-AD8E54EC1B41}" type="slidenum">
              <a:rPr kumimoji="1" lang="ja-JP" altLang="en-US" smtClean="0"/>
              <a:pPr/>
              <a:t>‹#›</a:t>
            </a:fld>
            <a:endParaRPr kumimoji="1" lang="ja-JP" altLang="en-US"/>
          </a:p>
        </p:txBody>
      </p:sp>
    </p:spTree>
    <p:extLst>
      <p:ext uri="{BB962C8B-B14F-4D97-AF65-F5344CB8AC3E}">
        <p14:creationId xmlns:p14="http://schemas.microsoft.com/office/powerpoint/2010/main" val="3030791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3.tiff"/><Relationship Id="rId4" Type="http://schemas.openxmlformats.org/officeDocument/2006/relationships/image" Target="../media/image12.tiff"/></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2.tiff"/><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2.tiff"/></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2.tiff"/><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2.tiff"/></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2.tiff"/></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2.tiff"/></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a:spLocks noGrp="1"/>
          </p:cNvSpPr>
          <p:nvPr>
            <p:ph type="ctrTitle"/>
          </p:nvPr>
        </p:nvSpPr>
        <p:spPr>
          <a:xfrm>
            <a:off x="323528" y="2060848"/>
            <a:ext cx="8134672" cy="1872199"/>
          </a:xfrm>
        </p:spPr>
        <p:txBody>
          <a:bodyPr>
            <a:normAutofit/>
          </a:bodyPr>
          <a:lstStyle/>
          <a:p>
            <a:r>
              <a:rPr lang="ja-JP" altLang="en-US" dirty="0"/>
              <a:t>日本版新生児蘇生法ガイドライン</a:t>
            </a:r>
            <a:r>
              <a:rPr lang="en-US" altLang="ja-JP" dirty="0"/>
              <a:t>2020</a:t>
            </a:r>
            <a:r>
              <a:rPr lang="ja-JP" altLang="en-US" dirty="0"/>
              <a:t>改正点のポイント</a:t>
            </a:r>
            <a:endParaRPr lang="ja-JP" altLang="en-US" dirty="0">
              <a:latin typeface="Calibri" charset="0"/>
              <a:ea typeface="ＭＳ Ｐゴシック" charset="0"/>
            </a:endParaRPr>
          </a:p>
        </p:txBody>
      </p:sp>
      <p:sp>
        <p:nvSpPr>
          <p:cNvPr id="2" name="正方形/長方形 1"/>
          <p:cNvSpPr/>
          <p:nvPr/>
        </p:nvSpPr>
        <p:spPr>
          <a:xfrm>
            <a:off x="1835696" y="4221088"/>
            <a:ext cx="6048672" cy="1631216"/>
          </a:xfrm>
          <a:prstGeom prst="rect">
            <a:avLst/>
          </a:prstGeom>
        </p:spPr>
        <p:txBody>
          <a:bodyPr wrap="square">
            <a:spAutoFit/>
          </a:bodyPr>
          <a:lstStyle/>
          <a:p>
            <a:pPr algn="ctr"/>
            <a:r>
              <a:rPr lang="ja-JP" altLang="en-US" sz="3200" dirty="0"/>
              <a:t>日本周産期・新生児医学会</a:t>
            </a:r>
            <a:endParaRPr lang="en-US" altLang="ja-JP" sz="3200" dirty="0"/>
          </a:p>
          <a:p>
            <a:pPr algn="ctr"/>
            <a:r>
              <a:rPr lang="ja-JP" altLang="en-US" sz="3200" dirty="0"/>
              <a:t>新生児蘇生法委員会</a:t>
            </a:r>
          </a:p>
          <a:p>
            <a:endParaRPr lang="ja-JP" altLang="en-US" dirty="0"/>
          </a:p>
          <a:p>
            <a:pPr fontAlgn="auto">
              <a:spcAft>
                <a:spcPts val="0"/>
              </a:spcAft>
              <a:buFont typeface="Arial"/>
              <a:buNone/>
              <a:defRPr/>
            </a:pPr>
            <a:endParaRPr lang="ja-JP" altLang="en-US" dirty="0"/>
          </a:p>
        </p:txBody>
      </p:sp>
    </p:spTree>
    <p:extLst>
      <p:ext uri="{BB962C8B-B14F-4D97-AF65-F5344CB8AC3E}">
        <p14:creationId xmlns:p14="http://schemas.microsoft.com/office/powerpoint/2010/main" val="1033940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5F8B18D-1812-456C-9316-773088806DD6}"/>
              </a:ext>
            </a:extLst>
          </p:cNvPr>
          <p:cNvPicPr>
            <a:picLocks noChangeAspect="1"/>
          </p:cNvPicPr>
          <p:nvPr/>
        </p:nvPicPr>
        <p:blipFill>
          <a:blip r:embed="rId3"/>
          <a:stretch>
            <a:fillRect/>
          </a:stretch>
        </p:blipFill>
        <p:spPr>
          <a:xfrm>
            <a:off x="2483768" y="821051"/>
            <a:ext cx="4176464" cy="5568618"/>
          </a:xfrm>
          <a:prstGeom prst="rect">
            <a:avLst/>
          </a:prstGeom>
          <a:ln>
            <a:solidFill>
              <a:schemeClr val="tx1"/>
            </a:solidFill>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2177755" y="72081"/>
            <a:ext cx="4788490" cy="646331"/>
          </a:xfrm>
          <a:prstGeom prst="rect">
            <a:avLst/>
          </a:prstGeom>
        </p:spPr>
        <p:txBody>
          <a:bodyPr wrap="none">
            <a:spAutoFit/>
          </a:bodyPr>
          <a:lstStyle/>
          <a:p>
            <a:r>
              <a:rPr lang="en-US" altLang="ja-JP" sz="3600" dirty="0"/>
              <a:t>NCPR </a:t>
            </a:r>
            <a:r>
              <a:rPr lang="ja-JP" altLang="en-US" sz="3600" dirty="0"/>
              <a:t>アルゴリズム</a:t>
            </a:r>
            <a:r>
              <a:rPr lang="en-US" altLang="ja-JP" sz="3600" dirty="0"/>
              <a:t>2020</a:t>
            </a:r>
            <a:endParaRPr lang="ja-JP" altLang="en-US" sz="3600" dirty="0"/>
          </a:p>
        </p:txBody>
      </p:sp>
      <p:sp>
        <p:nvSpPr>
          <p:cNvPr id="7" name="サブタイトル 2"/>
          <p:cNvSpPr>
            <a:spLocks noGrp="1"/>
          </p:cNvSpPr>
          <p:nvPr>
            <p:ph type="subTitle" idx="1"/>
          </p:nvPr>
        </p:nvSpPr>
        <p:spPr>
          <a:xfrm>
            <a:off x="395536" y="1781636"/>
            <a:ext cx="8269100" cy="4167644"/>
          </a:xfrm>
        </p:spPr>
        <p:txBody>
          <a:bodyPr rtlCol="0">
            <a:normAutofit/>
          </a:bodyPr>
          <a:lstStyle/>
          <a:p>
            <a:pPr algn="l"/>
            <a:r>
              <a:rPr lang="en-US" altLang="en-US" dirty="0"/>
              <a:t>　</a:t>
            </a:r>
            <a:r>
              <a:rPr lang="ja-JP" altLang="en-US" sz="4200">
                <a:solidFill>
                  <a:srgbClr val="000000"/>
                </a:solidFill>
              </a:rPr>
              <a:t>　</a:t>
            </a:r>
            <a:endParaRPr lang="ja-JP" altLang="en-US" sz="4200" dirty="0">
              <a:solidFill>
                <a:srgbClr val="000000"/>
              </a:solidFill>
            </a:endParaRPr>
          </a:p>
        </p:txBody>
      </p:sp>
      <p:sp>
        <p:nvSpPr>
          <p:cNvPr id="8" name="テキスト ボックス 7">
            <a:extLst>
              <a:ext uri="{FF2B5EF4-FFF2-40B4-BE49-F238E27FC236}">
                <a16:creationId xmlns:a16="http://schemas.microsoft.com/office/drawing/2014/main" id="{948DAB7A-9713-4201-92E6-0C6AE372AC7E}"/>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364988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a:spLocks noGrp="1"/>
          </p:cNvSpPr>
          <p:nvPr>
            <p:ph type="ctrTitle"/>
          </p:nvPr>
        </p:nvSpPr>
        <p:spPr>
          <a:xfrm>
            <a:off x="683568" y="188641"/>
            <a:ext cx="7676396" cy="792088"/>
          </a:xfrm>
        </p:spPr>
        <p:txBody>
          <a:bodyPr>
            <a:normAutofit/>
          </a:bodyPr>
          <a:lstStyle/>
          <a:p>
            <a:r>
              <a:rPr lang="ja-JP" altLang="en-US" sz="3600" dirty="0">
                <a:solidFill>
                  <a:srgbClr val="000000"/>
                </a:solidFill>
                <a:latin typeface="ＭＳ Ｐゴシック"/>
                <a:cs typeface="ＭＳ Ｐゴシック"/>
              </a:rPr>
              <a:t>20</a:t>
            </a:r>
            <a:r>
              <a:rPr lang="en-US" altLang="ja-JP" sz="3600" dirty="0">
                <a:solidFill>
                  <a:srgbClr val="000000"/>
                </a:solidFill>
                <a:latin typeface="ＭＳ Ｐゴシック"/>
                <a:cs typeface="ＭＳ Ｐゴシック"/>
              </a:rPr>
              <a:t>20</a:t>
            </a:r>
            <a:r>
              <a:rPr lang="ja-JP" altLang="en-US" sz="3600" dirty="0">
                <a:solidFill>
                  <a:srgbClr val="000000"/>
                </a:solidFill>
                <a:latin typeface="ＭＳ Ｐゴシック"/>
                <a:cs typeface="ＭＳ Ｐゴシック"/>
              </a:rPr>
              <a:t>年版アルゴリズム変更点</a:t>
            </a:r>
            <a:endParaRPr lang="ja-JP" altLang="en-US" sz="3600" dirty="0">
              <a:latin typeface="Calibri" charset="0"/>
              <a:ea typeface="ＭＳ Ｐゴシック" charset="0"/>
            </a:endParaRPr>
          </a:p>
        </p:txBody>
      </p:sp>
      <p:sp>
        <p:nvSpPr>
          <p:cNvPr id="8" name="テキスト ボックス 7"/>
          <p:cNvSpPr txBox="1"/>
          <p:nvPr/>
        </p:nvSpPr>
        <p:spPr>
          <a:xfrm>
            <a:off x="1677269" y="2236902"/>
            <a:ext cx="184730" cy="646332"/>
          </a:xfrm>
          <a:prstGeom prst="rect">
            <a:avLst/>
          </a:prstGeom>
          <a:noFill/>
        </p:spPr>
        <p:txBody>
          <a:bodyPr wrap="none" rtlCol="0">
            <a:spAutoFit/>
          </a:bodyPr>
          <a:lstStyle/>
          <a:p>
            <a:endParaRPr kumimoji="1" lang="ja-JP" altLang="en-US" sz="3600" dirty="0"/>
          </a:p>
        </p:txBody>
      </p:sp>
      <p:sp>
        <p:nvSpPr>
          <p:cNvPr id="2" name="テキスト ボックス 1">
            <a:extLst>
              <a:ext uri="{FF2B5EF4-FFF2-40B4-BE49-F238E27FC236}">
                <a16:creationId xmlns:a16="http://schemas.microsoft.com/office/drawing/2014/main" id="{0161284F-6DA3-B448-A6F3-F2EC73B04E07}"/>
              </a:ext>
            </a:extLst>
          </p:cNvPr>
          <p:cNvSpPr txBox="1"/>
          <p:nvPr/>
        </p:nvSpPr>
        <p:spPr>
          <a:xfrm>
            <a:off x="159574" y="1386556"/>
            <a:ext cx="8129148" cy="5293757"/>
          </a:xfrm>
          <a:prstGeom prst="rect">
            <a:avLst/>
          </a:prstGeom>
          <a:noFill/>
        </p:spPr>
        <p:txBody>
          <a:bodyPr wrap="none" rtlCol="0">
            <a:spAutoFit/>
          </a:bodyPr>
          <a:lstStyle/>
          <a:p>
            <a:pPr lvl="0"/>
            <a:r>
              <a:rPr lang="en-US" altLang="ja-JP" sz="2000" dirty="0">
                <a:latin typeface="+mj-ea"/>
                <a:ea typeface="+mj-ea"/>
              </a:rPr>
              <a:t>ⅰ</a:t>
            </a:r>
            <a:r>
              <a:rPr lang="ja-JP" altLang="en-US" sz="2000" dirty="0">
                <a:latin typeface="+mj-ea"/>
                <a:ea typeface="+mj-ea"/>
              </a:rPr>
              <a:t>．</a:t>
            </a:r>
            <a:r>
              <a:rPr lang="ja-JP" altLang="ja-JP" sz="2000" dirty="0">
                <a:latin typeface="+mj-ea"/>
                <a:ea typeface="+mj-ea"/>
              </a:rPr>
              <a:t>新生児蘇生法の本質である救命の流れの強調</a:t>
            </a:r>
            <a:endParaRPr lang="en-US" altLang="ja-JP" sz="2000" dirty="0">
              <a:latin typeface="+mj-ea"/>
              <a:ea typeface="+mj-ea"/>
            </a:endParaRPr>
          </a:p>
          <a:p>
            <a:pPr lvl="0"/>
            <a:r>
              <a:rPr lang="en-US" altLang="ja-JP" sz="2000" dirty="0">
                <a:latin typeface="+mj-ea"/>
                <a:ea typeface="+mj-ea"/>
              </a:rPr>
              <a:t>ⅱ</a:t>
            </a:r>
            <a:r>
              <a:rPr lang="ja-JP" altLang="en-US" sz="2000" dirty="0">
                <a:latin typeface="+mj-ea"/>
                <a:ea typeface="+mj-ea"/>
              </a:rPr>
              <a:t>．</a:t>
            </a:r>
            <a:r>
              <a:rPr lang="ja-JP" altLang="ja-JP" sz="2000" dirty="0">
                <a:latin typeface="+mj-ea"/>
                <a:ea typeface="+mj-ea"/>
              </a:rPr>
              <a:t>出生前のステップとしてブリーフィングの表記の追加</a:t>
            </a:r>
          </a:p>
          <a:p>
            <a:pPr lvl="0"/>
            <a:r>
              <a:rPr lang="en-US" altLang="ja-JP" sz="2000" dirty="0">
                <a:latin typeface="+mj-ea"/>
                <a:ea typeface="+mj-ea"/>
              </a:rPr>
              <a:t>ⅲ</a:t>
            </a:r>
            <a:r>
              <a:rPr lang="ja-JP" altLang="en-US" sz="2000" dirty="0">
                <a:latin typeface="+mj-ea"/>
                <a:ea typeface="+mj-ea"/>
              </a:rPr>
              <a:t>．</a:t>
            </a:r>
            <a:r>
              <a:rPr lang="ja-JP" altLang="ja-JP" sz="2000" dirty="0">
                <a:latin typeface="+mj-ea"/>
                <a:ea typeface="+mj-ea"/>
              </a:rPr>
              <a:t>人工呼吸に引き続く胸骨圧迫時の</a:t>
            </a:r>
            <a:r>
              <a:rPr lang="en-US" altLang="ja-JP" sz="2000" dirty="0">
                <a:latin typeface="+mj-ea"/>
                <a:ea typeface="+mj-ea"/>
              </a:rPr>
              <a:t>『</a:t>
            </a:r>
            <a:r>
              <a:rPr lang="ja-JP" altLang="en-US" sz="2000" dirty="0">
                <a:latin typeface="+mj-ea"/>
                <a:ea typeface="+mj-ea"/>
              </a:rPr>
              <a:t>＋酸素</a:t>
            </a:r>
            <a:r>
              <a:rPr lang="en-US" altLang="ja-JP" sz="2000" dirty="0">
                <a:latin typeface="+mj-ea"/>
                <a:ea typeface="+mj-ea"/>
              </a:rPr>
              <a:t>』</a:t>
            </a:r>
            <a:r>
              <a:rPr lang="ja-JP" altLang="ja-JP" sz="2000" dirty="0">
                <a:latin typeface="+mj-ea"/>
                <a:ea typeface="+mj-ea"/>
              </a:rPr>
              <a:t>の表記の追加</a:t>
            </a:r>
          </a:p>
          <a:p>
            <a:pPr lvl="0"/>
            <a:r>
              <a:rPr lang="en-US" altLang="ja-JP" sz="2000" dirty="0">
                <a:latin typeface="+mj-ea"/>
                <a:ea typeface="+mj-ea"/>
              </a:rPr>
              <a:t>ⅳ</a:t>
            </a:r>
            <a:r>
              <a:rPr lang="ja-JP" altLang="en-US" sz="2000" dirty="0">
                <a:latin typeface="+mj-ea"/>
                <a:ea typeface="+mj-ea"/>
              </a:rPr>
              <a:t>．</a:t>
            </a:r>
            <a:r>
              <a:rPr lang="ja-JP" altLang="ja-JP" sz="2000" dirty="0">
                <a:latin typeface="+mj-ea"/>
                <a:ea typeface="+mj-ea"/>
              </a:rPr>
              <a:t>アドレナリン投与の優先順位から独立した表記</a:t>
            </a:r>
            <a:r>
              <a:rPr lang="ja-JP" altLang="en-US" sz="2000" dirty="0">
                <a:latin typeface="+mj-ea"/>
                <a:ea typeface="+mj-ea"/>
              </a:rPr>
              <a:t>へ変更</a:t>
            </a:r>
            <a:endParaRPr lang="ja-JP" altLang="ja-JP" sz="2000" dirty="0">
              <a:latin typeface="+mj-ea"/>
              <a:ea typeface="+mj-ea"/>
            </a:endParaRPr>
          </a:p>
          <a:p>
            <a:pPr lvl="0"/>
            <a:r>
              <a:rPr lang="en-US" altLang="ja-JP" sz="2000" dirty="0">
                <a:latin typeface="+mj-ea"/>
                <a:ea typeface="+mj-ea"/>
              </a:rPr>
              <a:t>ⅴ</a:t>
            </a:r>
            <a:r>
              <a:rPr lang="ja-JP" altLang="en-US" sz="2000" dirty="0">
                <a:latin typeface="+mj-ea"/>
                <a:ea typeface="+mj-ea"/>
              </a:rPr>
              <a:t>．</a:t>
            </a:r>
            <a:r>
              <a:rPr lang="ja-JP" altLang="ja-JP" sz="2000" dirty="0">
                <a:latin typeface="+mj-ea"/>
                <a:ea typeface="+mj-ea"/>
              </a:rPr>
              <a:t>努力呼吸またはチアノーゼの</a:t>
            </a:r>
            <a:r>
              <a:rPr lang="en-US" altLang="ja-JP" sz="2000" dirty="0">
                <a:latin typeface="+mj-ea"/>
                <a:ea typeface="+mj-ea"/>
              </a:rPr>
              <a:t>『</a:t>
            </a:r>
            <a:r>
              <a:rPr lang="ja-JP" altLang="ja-JP" sz="2000" dirty="0">
                <a:latin typeface="+mj-ea"/>
                <a:ea typeface="+mj-ea"/>
              </a:rPr>
              <a:t>共にあり</a:t>
            </a:r>
            <a:r>
              <a:rPr lang="en-US" altLang="ja-JP" sz="2000" dirty="0">
                <a:latin typeface="+mj-ea"/>
                <a:ea typeface="+mj-ea"/>
              </a:rPr>
              <a:t>』</a:t>
            </a:r>
            <a:r>
              <a:rPr lang="ja-JP" altLang="ja-JP" sz="2000" dirty="0">
                <a:latin typeface="+mj-ea"/>
                <a:ea typeface="+mj-ea"/>
              </a:rPr>
              <a:t>から</a:t>
            </a:r>
            <a:r>
              <a:rPr lang="en-US" altLang="ja-JP" sz="2000" dirty="0">
                <a:latin typeface="+mj-ea"/>
                <a:ea typeface="+mj-ea"/>
              </a:rPr>
              <a:t>『</a:t>
            </a:r>
            <a:r>
              <a:rPr lang="ja-JP" altLang="ja-JP" sz="2000" dirty="0">
                <a:latin typeface="+mj-ea"/>
                <a:ea typeface="+mj-ea"/>
              </a:rPr>
              <a:t>どちらかあり</a:t>
            </a:r>
            <a:r>
              <a:rPr lang="en-US" altLang="ja-JP" sz="2000" dirty="0">
                <a:latin typeface="+mj-ea"/>
                <a:ea typeface="+mj-ea"/>
              </a:rPr>
              <a:t>』</a:t>
            </a:r>
          </a:p>
          <a:p>
            <a:pPr lvl="0"/>
            <a:r>
              <a:rPr lang="ja-JP" altLang="en-US" sz="2000" dirty="0">
                <a:latin typeface="+mj-ea"/>
                <a:ea typeface="+mj-ea"/>
              </a:rPr>
              <a:t>　　 </a:t>
            </a:r>
            <a:r>
              <a:rPr lang="ja-JP" altLang="ja-JP" sz="2000" dirty="0">
                <a:latin typeface="+mj-ea"/>
                <a:ea typeface="+mj-ea"/>
              </a:rPr>
              <a:t>で安定化の流れに進むように変更</a:t>
            </a:r>
          </a:p>
          <a:p>
            <a:pPr lvl="0"/>
            <a:r>
              <a:rPr lang="en-US" altLang="ja-JP" sz="2000" dirty="0">
                <a:latin typeface="+mj-ea"/>
                <a:ea typeface="+mj-ea"/>
              </a:rPr>
              <a:t>ⅵ</a:t>
            </a:r>
            <a:r>
              <a:rPr lang="ja-JP" altLang="en-US" sz="2000" dirty="0">
                <a:latin typeface="+mj-ea"/>
                <a:ea typeface="+mj-ea"/>
              </a:rPr>
              <a:t>．</a:t>
            </a:r>
            <a:r>
              <a:rPr lang="ja-JP" altLang="ja-JP" sz="2000" dirty="0">
                <a:latin typeface="+mj-ea"/>
                <a:ea typeface="+mj-ea"/>
              </a:rPr>
              <a:t>安定化の流れでは最初の介入は直ちに行うのではなく、</a:t>
            </a:r>
            <a:endParaRPr lang="en-US" altLang="ja-JP" sz="2000" dirty="0">
              <a:latin typeface="+mj-ea"/>
              <a:ea typeface="+mj-ea"/>
            </a:endParaRPr>
          </a:p>
          <a:p>
            <a:pPr lvl="0"/>
            <a:r>
              <a:rPr lang="ja-JP" altLang="en-US" sz="2000" dirty="0">
                <a:latin typeface="+mj-ea"/>
                <a:ea typeface="+mj-ea"/>
              </a:rPr>
              <a:t>　　　</a:t>
            </a:r>
            <a:r>
              <a:rPr lang="en-US" altLang="ja-JP" sz="2000" dirty="0">
                <a:latin typeface="+mj-ea"/>
                <a:ea typeface="+mj-ea"/>
              </a:rPr>
              <a:t>『SpO2</a:t>
            </a:r>
            <a:r>
              <a:rPr lang="ja-JP" altLang="ja-JP" sz="2000" dirty="0">
                <a:latin typeface="+mj-ea"/>
                <a:ea typeface="+mj-ea"/>
              </a:rPr>
              <a:t>モニタ</a:t>
            </a:r>
            <a:r>
              <a:rPr lang="ja-JP" altLang="en-US" sz="2000" dirty="0">
                <a:latin typeface="+mj-ea"/>
                <a:ea typeface="+mj-ea"/>
              </a:rPr>
              <a:t>を</a:t>
            </a:r>
            <a:r>
              <a:rPr lang="ja-JP" altLang="ja-JP" sz="2000" dirty="0">
                <a:latin typeface="+mj-ea"/>
                <a:ea typeface="+mj-ea"/>
              </a:rPr>
              <a:t>装着し</a:t>
            </a:r>
            <a:r>
              <a:rPr lang="ja-JP" altLang="en-US" sz="2000" dirty="0">
                <a:latin typeface="+mj-ea"/>
                <a:ea typeface="+mj-ea"/>
              </a:rPr>
              <a:t>必要時</a:t>
            </a:r>
            <a:r>
              <a:rPr lang="en-US" altLang="ja-JP" sz="2000" dirty="0">
                <a:latin typeface="+mj-ea"/>
                <a:ea typeface="+mj-ea"/>
              </a:rPr>
              <a:t>CPAP</a:t>
            </a:r>
            <a:r>
              <a:rPr lang="ja-JP" altLang="ja-JP" sz="2000" dirty="0">
                <a:latin typeface="+mj-ea"/>
                <a:ea typeface="+mj-ea"/>
              </a:rPr>
              <a:t>または酸素投与</a:t>
            </a:r>
            <a:r>
              <a:rPr lang="en-US" altLang="ja-JP" sz="2000" dirty="0">
                <a:latin typeface="+mj-ea"/>
                <a:ea typeface="+mj-ea"/>
              </a:rPr>
              <a:t>』</a:t>
            </a:r>
            <a:r>
              <a:rPr lang="ja-JP" altLang="ja-JP" sz="2000" dirty="0">
                <a:latin typeface="+mj-ea"/>
                <a:ea typeface="+mj-ea"/>
              </a:rPr>
              <a:t>に変更</a:t>
            </a:r>
          </a:p>
          <a:p>
            <a:pPr lvl="0"/>
            <a:r>
              <a:rPr lang="en-US" altLang="ja-JP" sz="2000" dirty="0">
                <a:latin typeface="+mj-ea"/>
                <a:ea typeface="+mj-ea"/>
              </a:rPr>
              <a:t>ⅶ</a:t>
            </a:r>
            <a:r>
              <a:rPr lang="ja-JP" altLang="en-US" sz="2000" dirty="0">
                <a:latin typeface="+mj-ea"/>
                <a:ea typeface="+mj-ea"/>
              </a:rPr>
              <a:t>．</a:t>
            </a:r>
            <a:r>
              <a:rPr lang="ja-JP" altLang="ja-JP" sz="2000" dirty="0">
                <a:latin typeface="+mj-ea"/>
                <a:ea typeface="+mj-ea"/>
              </a:rPr>
              <a:t>チアノーゼ</a:t>
            </a:r>
            <a:r>
              <a:rPr lang="ja-JP" altLang="en-US" sz="2000" dirty="0">
                <a:latin typeface="+mj-ea"/>
                <a:ea typeface="+mj-ea"/>
              </a:rPr>
              <a:t>を</a:t>
            </a:r>
            <a:r>
              <a:rPr lang="en-US" altLang="ja-JP" sz="2000" dirty="0">
                <a:latin typeface="+mj-ea"/>
                <a:ea typeface="+mj-ea"/>
              </a:rPr>
              <a:t>『</a:t>
            </a:r>
            <a:r>
              <a:rPr lang="ja-JP" altLang="en-US" sz="2000" dirty="0">
                <a:latin typeface="+mj-ea"/>
                <a:ea typeface="+mj-ea"/>
              </a:rPr>
              <a:t>チアノーゼ（酸素化不良）</a:t>
            </a:r>
            <a:r>
              <a:rPr lang="en-US" altLang="ja-JP" sz="2000" dirty="0">
                <a:latin typeface="+mj-ea"/>
                <a:ea typeface="+mj-ea"/>
              </a:rPr>
              <a:t>』</a:t>
            </a:r>
            <a:r>
              <a:rPr lang="ja-JP" altLang="en-US" sz="2000" dirty="0">
                <a:latin typeface="+mj-ea"/>
                <a:ea typeface="+mj-ea"/>
              </a:rPr>
              <a:t>の表記へ変更</a:t>
            </a:r>
            <a:endParaRPr lang="ja-JP" altLang="ja-JP" sz="2000" dirty="0">
              <a:latin typeface="+mj-ea"/>
              <a:ea typeface="+mj-ea"/>
            </a:endParaRPr>
          </a:p>
          <a:p>
            <a:pPr lvl="0"/>
            <a:r>
              <a:rPr lang="en-US" altLang="ja-JP" sz="2000" dirty="0">
                <a:latin typeface="+mj-ea"/>
                <a:ea typeface="+mj-ea"/>
              </a:rPr>
              <a:t>ⅷ</a:t>
            </a:r>
            <a:r>
              <a:rPr lang="ja-JP" altLang="en-US" sz="2000" dirty="0">
                <a:latin typeface="+mj-ea"/>
                <a:ea typeface="+mj-ea"/>
              </a:rPr>
              <a:t>．</a:t>
            </a:r>
            <a:r>
              <a:rPr lang="en-US" altLang="ja-JP" sz="2000" dirty="0">
                <a:latin typeface="+mj-ea"/>
                <a:ea typeface="+mj-ea"/>
              </a:rPr>
              <a:t>CPAP</a:t>
            </a:r>
            <a:r>
              <a:rPr lang="ja-JP" altLang="ja-JP" sz="2000" dirty="0">
                <a:latin typeface="+mj-ea"/>
                <a:ea typeface="+mj-ea"/>
              </a:rPr>
              <a:t>またはフリーフロー酸素投与を開始した後</a:t>
            </a:r>
            <a:r>
              <a:rPr lang="ja-JP" altLang="en-US" sz="2000" dirty="0">
                <a:latin typeface="+mj-ea"/>
                <a:ea typeface="+mj-ea"/>
              </a:rPr>
              <a:t>、</a:t>
            </a:r>
            <a:endParaRPr lang="en-US" altLang="ja-JP" sz="2000" dirty="0">
              <a:latin typeface="+mj-ea"/>
              <a:ea typeface="+mj-ea"/>
            </a:endParaRPr>
          </a:p>
          <a:p>
            <a:pPr lvl="0"/>
            <a:r>
              <a:rPr lang="ja-JP" altLang="en-US" sz="2000" dirty="0">
                <a:latin typeface="+mj-ea"/>
                <a:ea typeface="+mj-ea"/>
              </a:rPr>
              <a:t>　　 </a:t>
            </a:r>
            <a:r>
              <a:rPr lang="ja-JP" altLang="ja-JP" sz="2000" dirty="0">
                <a:latin typeface="+mj-ea"/>
                <a:ea typeface="+mj-ea"/>
              </a:rPr>
              <a:t>新たな評価基準として</a:t>
            </a:r>
            <a:r>
              <a:rPr lang="en-US" altLang="ja-JP" sz="2000" dirty="0">
                <a:latin typeface="+mj-ea"/>
                <a:ea typeface="+mj-ea"/>
              </a:rPr>
              <a:t>『</a:t>
            </a:r>
            <a:r>
              <a:rPr lang="ja-JP" altLang="ja-JP" sz="2000" dirty="0">
                <a:latin typeface="+mj-ea"/>
                <a:ea typeface="+mj-ea"/>
              </a:rPr>
              <a:t>改善傾向あり</a:t>
            </a:r>
            <a:r>
              <a:rPr lang="en-US" altLang="ja-JP" sz="2000" dirty="0">
                <a:latin typeface="+mj-ea"/>
                <a:ea typeface="+mj-ea"/>
              </a:rPr>
              <a:t>』</a:t>
            </a:r>
            <a:r>
              <a:rPr lang="ja-JP" altLang="ja-JP" sz="2000" dirty="0">
                <a:latin typeface="+mj-ea"/>
                <a:ea typeface="+mj-ea"/>
              </a:rPr>
              <a:t>を追加</a:t>
            </a:r>
          </a:p>
          <a:p>
            <a:pPr lvl="0"/>
            <a:r>
              <a:rPr lang="en-US" altLang="ja-JP" sz="2000" dirty="0">
                <a:latin typeface="+mj-ea"/>
                <a:ea typeface="+mj-ea"/>
              </a:rPr>
              <a:t>ⅸ</a:t>
            </a:r>
            <a:r>
              <a:rPr lang="ja-JP" altLang="en-US" sz="2000" dirty="0">
                <a:latin typeface="+mj-ea"/>
                <a:ea typeface="+mj-ea"/>
              </a:rPr>
              <a:t>．</a:t>
            </a:r>
            <a:r>
              <a:rPr lang="ja-JP" altLang="ja-JP" sz="2000" dirty="0">
                <a:latin typeface="+mj-ea"/>
                <a:ea typeface="+mj-ea"/>
              </a:rPr>
              <a:t>介入後の評価で努力呼吸とチアノーゼ</a:t>
            </a:r>
            <a:r>
              <a:rPr lang="en-US" altLang="ja-JP" sz="2000" dirty="0">
                <a:latin typeface="+mj-ea"/>
                <a:ea typeface="+mj-ea"/>
              </a:rPr>
              <a:t>(</a:t>
            </a:r>
            <a:r>
              <a:rPr lang="ja-JP" altLang="ja-JP" sz="2000" dirty="0">
                <a:latin typeface="+mj-ea"/>
                <a:ea typeface="+mj-ea"/>
              </a:rPr>
              <a:t>酸素化不良</a:t>
            </a:r>
            <a:r>
              <a:rPr lang="en-US" altLang="ja-JP" sz="2000" dirty="0">
                <a:latin typeface="+mj-ea"/>
                <a:ea typeface="+mj-ea"/>
              </a:rPr>
              <a:t>)</a:t>
            </a:r>
            <a:r>
              <a:rPr lang="ja-JP" altLang="ja-JP" sz="2000" dirty="0">
                <a:latin typeface="+mj-ea"/>
                <a:ea typeface="+mj-ea"/>
              </a:rPr>
              <a:t>で</a:t>
            </a:r>
            <a:r>
              <a:rPr lang="en-US" altLang="ja-JP" sz="2000" dirty="0">
                <a:latin typeface="+mj-ea"/>
                <a:ea typeface="+mj-ea"/>
              </a:rPr>
              <a:t>『</a:t>
            </a:r>
            <a:r>
              <a:rPr lang="ja-JP" altLang="ja-JP" sz="2000" dirty="0">
                <a:latin typeface="+mj-ea"/>
                <a:ea typeface="+mj-ea"/>
              </a:rPr>
              <a:t>改善傾向なし</a:t>
            </a:r>
            <a:r>
              <a:rPr lang="en-US" altLang="ja-JP" sz="2000" dirty="0">
                <a:latin typeface="+mj-ea"/>
                <a:ea typeface="+mj-ea"/>
              </a:rPr>
              <a:t>』</a:t>
            </a:r>
          </a:p>
          <a:p>
            <a:pPr lvl="0"/>
            <a:r>
              <a:rPr lang="ja-JP" altLang="en-US" sz="2000" dirty="0">
                <a:latin typeface="+mj-ea"/>
                <a:ea typeface="+mj-ea"/>
              </a:rPr>
              <a:t>　　 </a:t>
            </a:r>
            <a:r>
              <a:rPr lang="ja-JP" altLang="ja-JP" sz="2000" dirty="0">
                <a:latin typeface="+mj-ea"/>
                <a:ea typeface="+mj-ea"/>
              </a:rPr>
              <a:t>の場合は原因検索を行いながら対応を検討に変更</a:t>
            </a:r>
          </a:p>
          <a:p>
            <a:pPr lvl="0"/>
            <a:r>
              <a:rPr lang="en-US" altLang="ja-JP" sz="2000" dirty="0">
                <a:latin typeface="+mj-ea"/>
                <a:ea typeface="+mj-ea"/>
              </a:rPr>
              <a:t>ⅹ</a:t>
            </a:r>
            <a:r>
              <a:rPr lang="ja-JP" altLang="en-US" sz="2000" dirty="0">
                <a:latin typeface="+mj-ea"/>
                <a:ea typeface="+mj-ea"/>
              </a:rPr>
              <a:t>．</a:t>
            </a:r>
            <a:r>
              <a:rPr lang="ja-JP" altLang="ja-JP" sz="2000" dirty="0">
                <a:latin typeface="+mj-ea"/>
                <a:ea typeface="+mj-ea"/>
              </a:rPr>
              <a:t>蘇生後のケアは</a:t>
            </a:r>
            <a:r>
              <a:rPr lang="en-US" altLang="ja-JP" sz="2000" dirty="0">
                <a:latin typeface="+mj-ea"/>
                <a:ea typeface="+mj-ea"/>
              </a:rPr>
              <a:t>『</a:t>
            </a:r>
            <a:r>
              <a:rPr lang="ja-JP" altLang="ja-JP" sz="2000" dirty="0">
                <a:latin typeface="+mj-ea"/>
                <a:ea typeface="+mj-ea"/>
              </a:rPr>
              <a:t>注意深く呼吸観察を継続</a:t>
            </a:r>
            <a:r>
              <a:rPr lang="en-US" altLang="ja-JP" sz="2000" dirty="0">
                <a:latin typeface="+mj-ea"/>
                <a:ea typeface="+mj-ea"/>
              </a:rPr>
              <a:t>』</a:t>
            </a:r>
            <a:r>
              <a:rPr lang="ja-JP" altLang="ja-JP" sz="2000" dirty="0">
                <a:latin typeface="+mj-ea"/>
                <a:ea typeface="+mj-ea"/>
              </a:rPr>
              <a:t>のみ</a:t>
            </a:r>
            <a:r>
              <a:rPr lang="ja-JP" altLang="en-US" sz="2000" dirty="0">
                <a:latin typeface="+mj-ea"/>
                <a:ea typeface="+mj-ea"/>
              </a:rPr>
              <a:t>へ</a:t>
            </a:r>
            <a:r>
              <a:rPr lang="ja-JP" altLang="ja-JP" sz="2000" dirty="0">
                <a:latin typeface="+mj-ea"/>
                <a:ea typeface="+mj-ea"/>
              </a:rPr>
              <a:t>変更</a:t>
            </a:r>
          </a:p>
          <a:p>
            <a:pPr lvl="0"/>
            <a:r>
              <a:rPr lang="en-US" altLang="ja-JP" sz="2000" dirty="0">
                <a:latin typeface="+mj-ea"/>
                <a:ea typeface="+mj-ea"/>
              </a:rPr>
              <a:t>ⅺ</a:t>
            </a:r>
            <a:r>
              <a:rPr lang="ja-JP" altLang="en-US" sz="2000" dirty="0">
                <a:latin typeface="+mj-ea"/>
                <a:ea typeface="+mj-ea"/>
              </a:rPr>
              <a:t> ．</a:t>
            </a:r>
            <a:r>
              <a:rPr lang="ja-JP" altLang="ja-JP" sz="2000" dirty="0">
                <a:latin typeface="+mj-ea"/>
                <a:ea typeface="+mj-ea"/>
              </a:rPr>
              <a:t>注釈</a:t>
            </a:r>
            <a:r>
              <a:rPr lang="en-US" altLang="ja-JP" sz="2000" dirty="0">
                <a:latin typeface="+mj-ea"/>
                <a:ea typeface="+mj-ea"/>
              </a:rPr>
              <a:t> (a)</a:t>
            </a:r>
            <a:r>
              <a:rPr lang="ja-JP" altLang="ja-JP" sz="2000" dirty="0">
                <a:latin typeface="+mj-ea"/>
                <a:ea typeface="+mj-ea"/>
              </a:rPr>
              <a:t>、</a:t>
            </a:r>
            <a:r>
              <a:rPr lang="en-US" altLang="ja-JP" sz="2000" dirty="0">
                <a:latin typeface="+mj-ea"/>
                <a:ea typeface="+mj-ea"/>
              </a:rPr>
              <a:t>(b)</a:t>
            </a:r>
            <a:r>
              <a:rPr lang="ja-JP" altLang="ja-JP" sz="2000" dirty="0">
                <a:latin typeface="+mj-ea"/>
                <a:ea typeface="+mj-ea"/>
              </a:rPr>
              <a:t>の簡略化</a:t>
            </a:r>
          </a:p>
          <a:p>
            <a:r>
              <a:rPr lang="en-US" altLang="ja-JP" sz="2000" dirty="0">
                <a:latin typeface="+mj-ea"/>
                <a:ea typeface="+mj-ea"/>
              </a:rPr>
              <a:t> </a:t>
            </a:r>
            <a:endParaRPr lang="ja-JP" altLang="ja-JP" sz="2000" dirty="0">
              <a:latin typeface="+mj-ea"/>
              <a:ea typeface="+mj-ea"/>
            </a:endParaRPr>
          </a:p>
          <a:p>
            <a:endParaRPr kumimoji="1" lang="ja-JP" altLang="en-US" dirty="0">
              <a:latin typeface="+mj-ea"/>
              <a:ea typeface="+mj-ea"/>
            </a:endParaRPr>
          </a:p>
        </p:txBody>
      </p:sp>
      <p:sp>
        <p:nvSpPr>
          <p:cNvPr id="9" name="テキスト ボックス 8">
            <a:extLst>
              <a:ext uri="{FF2B5EF4-FFF2-40B4-BE49-F238E27FC236}">
                <a16:creationId xmlns:a16="http://schemas.microsoft.com/office/drawing/2014/main" id="{B3FF9F64-FC74-4112-81DE-1285EAB7036F}"/>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322662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a:spLocks noGrp="1"/>
          </p:cNvSpPr>
          <p:nvPr>
            <p:ph type="ctrTitle"/>
          </p:nvPr>
        </p:nvSpPr>
        <p:spPr>
          <a:xfrm>
            <a:off x="683568" y="188641"/>
            <a:ext cx="7676396" cy="792088"/>
          </a:xfrm>
        </p:spPr>
        <p:txBody>
          <a:bodyPr>
            <a:normAutofit/>
          </a:bodyPr>
          <a:lstStyle/>
          <a:p>
            <a:r>
              <a:rPr lang="ja-JP" altLang="en-US" sz="3600" dirty="0">
                <a:solidFill>
                  <a:srgbClr val="000000"/>
                </a:solidFill>
                <a:latin typeface="ＭＳ Ｐゴシック"/>
                <a:cs typeface="ＭＳ Ｐゴシック"/>
              </a:rPr>
              <a:t>20</a:t>
            </a:r>
            <a:r>
              <a:rPr lang="en-US" altLang="ja-JP" sz="3600" dirty="0">
                <a:solidFill>
                  <a:srgbClr val="000000"/>
                </a:solidFill>
                <a:latin typeface="ＭＳ Ｐゴシック"/>
                <a:cs typeface="ＭＳ Ｐゴシック"/>
              </a:rPr>
              <a:t>20</a:t>
            </a:r>
            <a:r>
              <a:rPr lang="ja-JP" altLang="en-US" sz="3600" dirty="0">
                <a:solidFill>
                  <a:srgbClr val="000000"/>
                </a:solidFill>
                <a:latin typeface="ＭＳ Ｐゴシック"/>
                <a:cs typeface="ＭＳ Ｐゴシック"/>
              </a:rPr>
              <a:t>年版アルゴリズム変更点</a:t>
            </a:r>
            <a:endParaRPr lang="ja-JP" altLang="en-US" sz="3600" dirty="0">
              <a:latin typeface="Calibri" charset="0"/>
              <a:ea typeface="ＭＳ Ｐゴシック" charset="0"/>
            </a:endParaRPr>
          </a:p>
        </p:txBody>
      </p:sp>
      <p:sp>
        <p:nvSpPr>
          <p:cNvPr id="8" name="テキスト ボックス 7"/>
          <p:cNvSpPr txBox="1"/>
          <p:nvPr/>
        </p:nvSpPr>
        <p:spPr>
          <a:xfrm>
            <a:off x="1677269" y="2236902"/>
            <a:ext cx="184730" cy="646332"/>
          </a:xfrm>
          <a:prstGeom prst="rect">
            <a:avLst/>
          </a:prstGeom>
          <a:noFill/>
        </p:spPr>
        <p:txBody>
          <a:bodyPr wrap="none" rtlCol="0">
            <a:spAutoFit/>
          </a:bodyPr>
          <a:lstStyle/>
          <a:p>
            <a:endParaRPr kumimoji="1" lang="ja-JP" altLang="en-US" sz="3600" dirty="0"/>
          </a:p>
        </p:txBody>
      </p:sp>
      <p:sp>
        <p:nvSpPr>
          <p:cNvPr id="2" name="テキスト ボックス 1">
            <a:extLst>
              <a:ext uri="{FF2B5EF4-FFF2-40B4-BE49-F238E27FC236}">
                <a16:creationId xmlns:a16="http://schemas.microsoft.com/office/drawing/2014/main" id="{0161284F-6DA3-B448-A6F3-F2EC73B04E07}"/>
              </a:ext>
            </a:extLst>
          </p:cNvPr>
          <p:cNvSpPr txBox="1"/>
          <p:nvPr/>
        </p:nvSpPr>
        <p:spPr>
          <a:xfrm>
            <a:off x="159574" y="1386556"/>
            <a:ext cx="8129148" cy="5293757"/>
          </a:xfrm>
          <a:prstGeom prst="rect">
            <a:avLst/>
          </a:prstGeom>
          <a:noFill/>
        </p:spPr>
        <p:txBody>
          <a:bodyPr wrap="none" rtlCol="0">
            <a:spAutoFit/>
          </a:bodyPr>
          <a:lstStyle/>
          <a:p>
            <a:pPr lvl="0"/>
            <a:r>
              <a:rPr lang="en-US" altLang="ja-JP" sz="2000" dirty="0">
                <a:latin typeface="+mj-ea"/>
                <a:ea typeface="+mj-ea"/>
              </a:rPr>
              <a:t>ⅰ</a:t>
            </a:r>
            <a:r>
              <a:rPr lang="ja-JP" altLang="en-US" sz="2000" dirty="0">
                <a:latin typeface="+mj-ea"/>
                <a:ea typeface="+mj-ea"/>
              </a:rPr>
              <a:t>．</a:t>
            </a:r>
            <a:r>
              <a:rPr lang="ja-JP" altLang="ja-JP" sz="2000" dirty="0">
                <a:latin typeface="+mj-ea"/>
                <a:ea typeface="+mj-ea"/>
              </a:rPr>
              <a:t>新生児蘇生法の本質である救命の流れの強調</a:t>
            </a:r>
            <a:endParaRPr lang="en-US" altLang="ja-JP" sz="2000" dirty="0">
              <a:latin typeface="+mj-ea"/>
              <a:ea typeface="+mj-ea"/>
            </a:endParaRPr>
          </a:p>
          <a:p>
            <a:pPr lvl="0"/>
            <a:r>
              <a:rPr lang="en-US" altLang="ja-JP" sz="2000" dirty="0">
                <a:latin typeface="+mj-ea"/>
                <a:ea typeface="+mj-ea"/>
              </a:rPr>
              <a:t>ⅱ</a:t>
            </a:r>
            <a:r>
              <a:rPr lang="ja-JP" altLang="en-US" sz="2000" dirty="0">
                <a:latin typeface="+mj-ea"/>
                <a:ea typeface="+mj-ea"/>
              </a:rPr>
              <a:t>．</a:t>
            </a:r>
            <a:r>
              <a:rPr lang="ja-JP" altLang="ja-JP" sz="2000" dirty="0">
                <a:latin typeface="+mj-ea"/>
                <a:ea typeface="+mj-ea"/>
              </a:rPr>
              <a:t>出生前のステップとしてブリーフィングの表記の追加</a:t>
            </a:r>
          </a:p>
          <a:p>
            <a:pPr lvl="0"/>
            <a:r>
              <a:rPr lang="en-US" altLang="ja-JP" sz="2000" dirty="0">
                <a:latin typeface="+mj-ea"/>
                <a:ea typeface="+mj-ea"/>
              </a:rPr>
              <a:t>ⅲ</a:t>
            </a:r>
            <a:r>
              <a:rPr lang="ja-JP" altLang="en-US" sz="2000" dirty="0">
                <a:latin typeface="+mj-ea"/>
                <a:ea typeface="+mj-ea"/>
              </a:rPr>
              <a:t>．</a:t>
            </a:r>
            <a:r>
              <a:rPr lang="ja-JP" altLang="ja-JP" sz="2000" dirty="0">
                <a:latin typeface="+mj-ea"/>
                <a:ea typeface="+mj-ea"/>
              </a:rPr>
              <a:t>人工呼吸に引き続く胸骨圧迫時の</a:t>
            </a:r>
            <a:r>
              <a:rPr lang="en-US" altLang="ja-JP" sz="2000" dirty="0">
                <a:latin typeface="+mj-ea"/>
                <a:ea typeface="+mj-ea"/>
              </a:rPr>
              <a:t>『</a:t>
            </a:r>
            <a:r>
              <a:rPr lang="ja-JP" altLang="en-US" sz="2000" dirty="0">
                <a:latin typeface="+mj-ea"/>
                <a:ea typeface="+mj-ea"/>
              </a:rPr>
              <a:t>＋酸素</a:t>
            </a:r>
            <a:r>
              <a:rPr lang="en-US" altLang="ja-JP" sz="2000" dirty="0">
                <a:latin typeface="+mj-ea"/>
                <a:ea typeface="+mj-ea"/>
              </a:rPr>
              <a:t>』</a:t>
            </a:r>
            <a:r>
              <a:rPr lang="ja-JP" altLang="ja-JP" sz="2000" dirty="0">
                <a:latin typeface="+mj-ea"/>
                <a:ea typeface="+mj-ea"/>
              </a:rPr>
              <a:t>の表記の追加</a:t>
            </a:r>
          </a:p>
          <a:p>
            <a:pPr lvl="0"/>
            <a:r>
              <a:rPr lang="en-US" altLang="ja-JP" sz="2000" dirty="0">
                <a:latin typeface="+mj-ea"/>
                <a:ea typeface="+mj-ea"/>
              </a:rPr>
              <a:t>ⅳ</a:t>
            </a:r>
            <a:r>
              <a:rPr lang="ja-JP" altLang="en-US" sz="2000" dirty="0">
                <a:latin typeface="+mj-ea"/>
                <a:ea typeface="+mj-ea"/>
              </a:rPr>
              <a:t>．</a:t>
            </a:r>
            <a:r>
              <a:rPr lang="ja-JP" altLang="ja-JP" sz="2000" dirty="0">
                <a:latin typeface="+mj-ea"/>
                <a:ea typeface="+mj-ea"/>
              </a:rPr>
              <a:t>アドレナリン投与の優先順位から独立した表記</a:t>
            </a:r>
            <a:r>
              <a:rPr lang="ja-JP" altLang="en-US" sz="2000" dirty="0">
                <a:latin typeface="+mj-ea"/>
                <a:ea typeface="+mj-ea"/>
              </a:rPr>
              <a:t>へ変更</a:t>
            </a:r>
            <a:endParaRPr lang="ja-JP" altLang="ja-JP" sz="2000" dirty="0">
              <a:latin typeface="+mj-ea"/>
              <a:ea typeface="+mj-ea"/>
            </a:endParaRPr>
          </a:p>
          <a:p>
            <a:pPr lvl="0"/>
            <a:r>
              <a:rPr lang="en-US" altLang="ja-JP" sz="2000" dirty="0">
                <a:solidFill>
                  <a:srgbClr val="FF0000"/>
                </a:solidFill>
                <a:latin typeface="+mj-ea"/>
                <a:ea typeface="+mj-ea"/>
              </a:rPr>
              <a:t>ⅴ</a:t>
            </a:r>
            <a:r>
              <a:rPr lang="ja-JP" altLang="en-US" sz="2000" dirty="0">
                <a:solidFill>
                  <a:srgbClr val="FF0000"/>
                </a:solidFill>
                <a:latin typeface="+mj-ea"/>
                <a:ea typeface="+mj-ea"/>
              </a:rPr>
              <a:t>．</a:t>
            </a:r>
            <a:r>
              <a:rPr lang="ja-JP" altLang="ja-JP" sz="2000" dirty="0">
                <a:solidFill>
                  <a:srgbClr val="FF0000"/>
                </a:solidFill>
                <a:latin typeface="+mj-ea"/>
                <a:ea typeface="+mj-ea"/>
              </a:rPr>
              <a:t>努力呼吸またはチアノーゼの</a:t>
            </a:r>
            <a:r>
              <a:rPr lang="en-US" altLang="ja-JP" sz="2000" dirty="0">
                <a:solidFill>
                  <a:srgbClr val="FF0000"/>
                </a:solidFill>
                <a:latin typeface="+mj-ea"/>
                <a:ea typeface="+mj-ea"/>
              </a:rPr>
              <a:t>『</a:t>
            </a:r>
            <a:r>
              <a:rPr lang="ja-JP" altLang="ja-JP" sz="2000" dirty="0">
                <a:solidFill>
                  <a:srgbClr val="FF0000"/>
                </a:solidFill>
                <a:latin typeface="+mj-ea"/>
                <a:ea typeface="+mj-ea"/>
              </a:rPr>
              <a:t>共にあり</a:t>
            </a:r>
            <a:r>
              <a:rPr lang="en-US" altLang="ja-JP" sz="2000" dirty="0">
                <a:solidFill>
                  <a:srgbClr val="FF0000"/>
                </a:solidFill>
                <a:latin typeface="+mj-ea"/>
                <a:ea typeface="+mj-ea"/>
              </a:rPr>
              <a:t>』</a:t>
            </a:r>
            <a:r>
              <a:rPr lang="ja-JP" altLang="ja-JP" sz="2000" dirty="0">
                <a:solidFill>
                  <a:srgbClr val="FF0000"/>
                </a:solidFill>
                <a:latin typeface="+mj-ea"/>
                <a:ea typeface="+mj-ea"/>
              </a:rPr>
              <a:t>から</a:t>
            </a:r>
            <a:r>
              <a:rPr lang="en-US" altLang="ja-JP" sz="2000" dirty="0">
                <a:solidFill>
                  <a:srgbClr val="FF0000"/>
                </a:solidFill>
                <a:latin typeface="+mj-ea"/>
                <a:ea typeface="+mj-ea"/>
              </a:rPr>
              <a:t>『</a:t>
            </a:r>
            <a:r>
              <a:rPr lang="ja-JP" altLang="ja-JP" sz="2000" dirty="0">
                <a:solidFill>
                  <a:srgbClr val="FF0000"/>
                </a:solidFill>
                <a:latin typeface="+mj-ea"/>
                <a:ea typeface="+mj-ea"/>
              </a:rPr>
              <a:t>どちらかあり</a:t>
            </a:r>
            <a:r>
              <a:rPr lang="en-US" altLang="ja-JP" sz="2000" dirty="0">
                <a:solidFill>
                  <a:srgbClr val="FF0000"/>
                </a:solidFill>
                <a:latin typeface="+mj-ea"/>
                <a:ea typeface="+mj-ea"/>
              </a:rPr>
              <a:t>』</a:t>
            </a:r>
          </a:p>
          <a:p>
            <a:pPr lvl="0"/>
            <a:r>
              <a:rPr lang="ja-JP" altLang="en-US" sz="2000" dirty="0">
                <a:solidFill>
                  <a:srgbClr val="FF0000"/>
                </a:solidFill>
                <a:latin typeface="+mj-ea"/>
                <a:ea typeface="+mj-ea"/>
              </a:rPr>
              <a:t>　　 </a:t>
            </a:r>
            <a:r>
              <a:rPr lang="ja-JP" altLang="ja-JP" sz="2000" dirty="0">
                <a:solidFill>
                  <a:srgbClr val="FF0000"/>
                </a:solidFill>
                <a:latin typeface="+mj-ea"/>
                <a:ea typeface="+mj-ea"/>
              </a:rPr>
              <a:t>で安定化の流れに進むように変更</a:t>
            </a:r>
          </a:p>
          <a:p>
            <a:pPr lvl="0"/>
            <a:r>
              <a:rPr lang="en-US" altLang="ja-JP" sz="2000" dirty="0">
                <a:solidFill>
                  <a:srgbClr val="FF0000"/>
                </a:solidFill>
                <a:latin typeface="+mj-ea"/>
                <a:ea typeface="+mj-ea"/>
              </a:rPr>
              <a:t>ⅵ</a:t>
            </a:r>
            <a:r>
              <a:rPr lang="ja-JP" altLang="en-US" sz="2000" dirty="0">
                <a:solidFill>
                  <a:srgbClr val="FF0000"/>
                </a:solidFill>
                <a:latin typeface="+mj-ea"/>
                <a:ea typeface="+mj-ea"/>
              </a:rPr>
              <a:t>．</a:t>
            </a:r>
            <a:r>
              <a:rPr lang="ja-JP" altLang="ja-JP" sz="2000" dirty="0">
                <a:solidFill>
                  <a:srgbClr val="FF0000"/>
                </a:solidFill>
                <a:latin typeface="+mj-ea"/>
                <a:ea typeface="+mj-ea"/>
              </a:rPr>
              <a:t>安定化の流れでは最初の介入は直ちに行うのではなく、</a:t>
            </a:r>
            <a:endParaRPr lang="en-US" altLang="ja-JP" sz="2000" dirty="0">
              <a:solidFill>
                <a:srgbClr val="FF0000"/>
              </a:solidFill>
              <a:latin typeface="+mj-ea"/>
              <a:ea typeface="+mj-ea"/>
            </a:endParaRPr>
          </a:p>
          <a:p>
            <a:pPr lvl="0"/>
            <a:r>
              <a:rPr lang="ja-JP" altLang="en-US" sz="2000" dirty="0">
                <a:solidFill>
                  <a:srgbClr val="FF0000"/>
                </a:solidFill>
                <a:latin typeface="+mj-ea"/>
                <a:ea typeface="+mj-ea"/>
              </a:rPr>
              <a:t>　　　</a:t>
            </a:r>
            <a:r>
              <a:rPr lang="en-US" altLang="ja-JP" sz="2000" dirty="0">
                <a:solidFill>
                  <a:srgbClr val="FF0000"/>
                </a:solidFill>
                <a:latin typeface="+mj-ea"/>
                <a:ea typeface="+mj-ea"/>
              </a:rPr>
              <a:t>『SpO2</a:t>
            </a:r>
            <a:r>
              <a:rPr lang="ja-JP" altLang="ja-JP" sz="2000" dirty="0">
                <a:solidFill>
                  <a:srgbClr val="FF0000"/>
                </a:solidFill>
                <a:latin typeface="+mj-ea"/>
                <a:ea typeface="+mj-ea"/>
              </a:rPr>
              <a:t>モニタ</a:t>
            </a:r>
            <a:r>
              <a:rPr lang="ja-JP" altLang="en-US" sz="2000" dirty="0">
                <a:solidFill>
                  <a:srgbClr val="FF0000"/>
                </a:solidFill>
                <a:latin typeface="+mj-ea"/>
                <a:ea typeface="+mj-ea"/>
              </a:rPr>
              <a:t>を</a:t>
            </a:r>
            <a:r>
              <a:rPr lang="ja-JP" altLang="ja-JP" sz="2000" dirty="0">
                <a:solidFill>
                  <a:srgbClr val="FF0000"/>
                </a:solidFill>
                <a:latin typeface="+mj-ea"/>
                <a:ea typeface="+mj-ea"/>
              </a:rPr>
              <a:t>装着し</a:t>
            </a:r>
            <a:r>
              <a:rPr lang="ja-JP" altLang="en-US" sz="2000" dirty="0">
                <a:solidFill>
                  <a:srgbClr val="FF0000"/>
                </a:solidFill>
                <a:latin typeface="+mj-ea"/>
                <a:ea typeface="+mj-ea"/>
              </a:rPr>
              <a:t>必要時</a:t>
            </a:r>
            <a:r>
              <a:rPr lang="en-US" altLang="ja-JP" sz="2000" dirty="0">
                <a:solidFill>
                  <a:srgbClr val="FF0000"/>
                </a:solidFill>
                <a:latin typeface="+mj-ea"/>
                <a:ea typeface="+mj-ea"/>
              </a:rPr>
              <a:t>CPAP</a:t>
            </a:r>
            <a:r>
              <a:rPr lang="ja-JP" altLang="ja-JP" sz="2000" dirty="0">
                <a:solidFill>
                  <a:srgbClr val="FF0000"/>
                </a:solidFill>
                <a:latin typeface="+mj-ea"/>
                <a:ea typeface="+mj-ea"/>
              </a:rPr>
              <a:t>または酸素投与</a:t>
            </a:r>
            <a:r>
              <a:rPr lang="en-US" altLang="ja-JP" sz="2000" dirty="0">
                <a:solidFill>
                  <a:srgbClr val="FF0000"/>
                </a:solidFill>
                <a:latin typeface="+mj-ea"/>
                <a:ea typeface="+mj-ea"/>
              </a:rPr>
              <a:t>』</a:t>
            </a:r>
            <a:r>
              <a:rPr lang="ja-JP" altLang="ja-JP" sz="2000" dirty="0">
                <a:solidFill>
                  <a:srgbClr val="FF0000"/>
                </a:solidFill>
                <a:latin typeface="+mj-ea"/>
                <a:ea typeface="+mj-ea"/>
              </a:rPr>
              <a:t>に変更</a:t>
            </a:r>
          </a:p>
          <a:p>
            <a:pPr lvl="0"/>
            <a:r>
              <a:rPr lang="en-US" altLang="ja-JP" sz="2000" dirty="0">
                <a:solidFill>
                  <a:srgbClr val="FF0000"/>
                </a:solidFill>
                <a:latin typeface="+mj-ea"/>
                <a:ea typeface="+mj-ea"/>
              </a:rPr>
              <a:t>ⅶ</a:t>
            </a:r>
            <a:r>
              <a:rPr lang="ja-JP" altLang="en-US" sz="2000" dirty="0">
                <a:solidFill>
                  <a:srgbClr val="FF0000"/>
                </a:solidFill>
                <a:latin typeface="+mj-ea"/>
                <a:ea typeface="+mj-ea"/>
              </a:rPr>
              <a:t>．</a:t>
            </a:r>
            <a:r>
              <a:rPr lang="ja-JP" altLang="ja-JP" sz="2000" dirty="0">
                <a:solidFill>
                  <a:srgbClr val="FF0000"/>
                </a:solidFill>
                <a:latin typeface="+mj-ea"/>
                <a:ea typeface="+mj-ea"/>
              </a:rPr>
              <a:t>チアノーゼ</a:t>
            </a:r>
            <a:r>
              <a:rPr lang="ja-JP" altLang="en-US" sz="2000" dirty="0">
                <a:solidFill>
                  <a:srgbClr val="FF0000"/>
                </a:solidFill>
                <a:latin typeface="+mj-ea"/>
                <a:ea typeface="+mj-ea"/>
              </a:rPr>
              <a:t>を</a:t>
            </a:r>
            <a:r>
              <a:rPr lang="en-US" altLang="ja-JP" sz="2000" dirty="0">
                <a:solidFill>
                  <a:srgbClr val="FF0000"/>
                </a:solidFill>
                <a:latin typeface="+mj-ea"/>
                <a:ea typeface="+mj-ea"/>
              </a:rPr>
              <a:t>『</a:t>
            </a:r>
            <a:r>
              <a:rPr lang="ja-JP" altLang="en-US" sz="2000" dirty="0">
                <a:solidFill>
                  <a:srgbClr val="FF0000"/>
                </a:solidFill>
                <a:latin typeface="+mj-ea"/>
                <a:ea typeface="+mj-ea"/>
              </a:rPr>
              <a:t>チアノーゼ（酸素化不良）</a:t>
            </a:r>
            <a:r>
              <a:rPr lang="en-US" altLang="ja-JP" sz="2000" dirty="0">
                <a:solidFill>
                  <a:srgbClr val="FF0000"/>
                </a:solidFill>
                <a:latin typeface="+mj-ea"/>
                <a:ea typeface="+mj-ea"/>
              </a:rPr>
              <a:t>』</a:t>
            </a:r>
            <a:r>
              <a:rPr lang="ja-JP" altLang="en-US" sz="2000" dirty="0">
                <a:solidFill>
                  <a:srgbClr val="FF0000"/>
                </a:solidFill>
                <a:latin typeface="+mj-ea"/>
                <a:ea typeface="+mj-ea"/>
              </a:rPr>
              <a:t>の表記へ変更</a:t>
            </a:r>
            <a:endParaRPr lang="ja-JP" altLang="ja-JP" sz="2000" dirty="0">
              <a:solidFill>
                <a:srgbClr val="FF0000"/>
              </a:solidFill>
              <a:latin typeface="+mj-ea"/>
              <a:ea typeface="+mj-ea"/>
            </a:endParaRPr>
          </a:p>
          <a:p>
            <a:pPr lvl="0"/>
            <a:r>
              <a:rPr lang="en-US" altLang="ja-JP" sz="2000" dirty="0">
                <a:solidFill>
                  <a:srgbClr val="FF0000"/>
                </a:solidFill>
                <a:latin typeface="+mj-ea"/>
                <a:ea typeface="+mj-ea"/>
              </a:rPr>
              <a:t>ⅷ</a:t>
            </a:r>
            <a:r>
              <a:rPr lang="ja-JP" altLang="en-US" sz="2000" dirty="0">
                <a:solidFill>
                  <a:srgbClr val="FF0000"/>
                </a:solidFill>
                <a:latin typeface="+mj-ea"/>
                <a:ea typeface="+mj-ea"/>
              </a:rPr>
              <a:t>．</a:t>
            </a:r>
            <a:r>
              <a:rPr lang="en-US" altLang="ja-JP" sz="2000" dirty="0">
                <a:solidFill>
                  <a:srgbClr val="FF0000"/>
                </a:solidFill>
                <a:latin typeface="+mj-ea"/>
                <a:ea typeface="+mj-ea"/>
              </a:rPr>
              <a:t>CPAP</a:t>
            </a:r>
            <a:r>
              <a:rPr lang="ja-JP" altLang="ja-JP" sz="2000" dirty="0">
                <a:solidFill>
                  <a:srgbClr val="FF0000"/>
                </a:solidFill>
                <a:latin typeface="+mj-ea"/>
                <a:ea typeface="+mj-ea"/>
              </a:rPr>
              <a:t>またはフリーフロー酸素投与を開始した後</a:t>
            </a:r>
            <a:r>
              <a:rPr lang="ja-JP" altLang="en-US" sz="2000" dirty="0">
                <a:solidFill>
                  <a:srgbClr val="FF0000"/>
                </a:solidFill>
                <a:latin typeface="+mj-ea"/>
                <a:ea typeface="+mj-ea"/>
              </a:rPr>
              <a:t>、</a:t>
            </a:r>
            <a:endParaRPr lang="en-US" altLang="ja-JP" sz="2000" dirty="0">
              <a:solidFill>
                <a:srgbClr val="FF0000"/>
              </a:solidFill>
              <a:latin typeface="+mj-ea"/>
              <a:ea typeface="+mj-ea"/>
            </a:endParaRPr>
          </a:p>
          <a:p>
            <a:pPr lvl="0"/>
            <a:r>
              <a:rPr lang="ja-JP" altLang="en-US" sz="2000" dirty="0">
                <a:solidFill>
                  <a:srgbClr val="FF0000"/>
                </a:solidFill>
                <a:latin typeface="+mj-ea"/>
                <a:ea typeface="+mj-ea"/>
              </a:rPr>
              <a:t>　　 </a:t>
            </a:r>
            <a:r>
              <a:rPr lang="ja-JP" altLang="ja-JP" sz="2000" dirty="0">
                <a:solidFill>
                  <a:srgbClr val="FF0000"/>
                </a:solidFill>
                <a:latin typeface="+mj-ea"/>
                <a:ea typeface="+mj-ea"/>
              </a:rPr>
              <a:t>新たな評価基準として</a:t>
            </a:r>
            <a:r>
              <a:rPr lang="en-US" altLang="ja-JP" sz="2000" dirty="0">
                <a:solidFill>
                  <a:srgbClr val="FF0000"/>
                </a:solidFill>
                <a:latin typeface="+mj-ea"/>
                <a:ea typeface="+mj-ea"/>
              </a:rPr>
              <a:t>『</a:t>
            </a:r>
            <a:r>
              <a:rPr lang="ja-JP" altLang="ja-JP" sz="2000" dirty="0">
                <a:solidFill>
                  <a:srgbClr val="FF0000"/>
                </a:solidFill>
                <a:latin typeface="+mj-ea"/>
                <a:ea typeface="+mj-ea"/>
              </a:rPr>
              <a:t>改善傾向あり</a:t>
            </a:r>
            <a:r>
              <a:rPr lang="en-US" altLang="ja-JP" sz="2000" dirty="0">
                <a:solidFill>
                  <a:srgbClr val="FF0000"/>
                </a:solidFill>
                <a:latin typeface="+mj-ea"/>
                <a:ea typeface="+mj-ea"/>
              </a:rPr>
              <a:t>』</a:t>
            </a:r>
            <a:r>
              <a:rPr lang="ja-JP" altLang="ja-JP" sz="2000" dirty="0">
                <a:solidFill>
                  <a:srgbClr val="FF0000"/>
                </a:solidFill>
                <a:latin typeface="+mj-ea"/>
                <a:ea typeface="+mj-ea"/>
              </a:rPr>
              <a:t>を追加</a:t>
            </a:r>
          </a:p>
          <a:p>
            <a:pPr lvl="0"/>
            <a:r>
              <a:rPr lang="en-US" altLang="ja-JP" sz="2000" dirty="0">
                <a:solidFill>
                  <a:srgbClr val="FF0000"/>
                </a:solidFill>
                <a:latin typeface="+mj-ea"/>
                <a:ea typeface="+mj-ea"/>
              </a:rPr>
              <a:t>ⅸ</a:t>
            </a:r>
            <a:r>
              <a:rPr lang="ja-JP" altLang="en-US" sz="2000" dirty="0">
                <a:solidFill>
                  <a:srgbClr val="FF0000"/>
                </a:solidFill>
                <a:latin typeface="+mj-ea"/>
                <a:ea typeface="+mj-ea"/>
              </a:rPr>
              <a:t>．</a:t>
            </a:r>
            <a:r>
              <a:rPr lang="ja-JP" altLang="ja-JP" sz="2000" dirty="0">
                <a:solidFill>
                  <a:srgbClr val="FF0000"/>
                </a:solidFill>
                <a:latin typeface="+mj-ea"/>
                <a:ea typeface="+mj-ea"/>
              </a:rPr>
              <a:t>介入後の評価で努力呼吸とチアノーゼ</a:t>
            </a:r>
            <a:r>
              <a:rPr lang="en-US" altLang="ja-JP" sz="2000" dirty="0">
                <a:solidFill>
                  <a:srgbClr val="FF0000"/>
                </a:solidFill>
                <a:latin typeface="+mj-ea"/>
                <a:ea typeface="+mj-ea"/>
              </a:rPr>
              <a:t>(</a:t>
            </a:r>
            <a:r>
              <a:rPr lang="ja-JP" altLang="ja-JP" sz="2000" dirty="0">
                <a:solidFill>
                  <a:srgbClr val="FF0000"/>
                </a:solidFill>
                <a:latin typeface="+mj-ea"/>
                <a:ea typeface="+mj-ea"/>
              </a:rPr>
              <a:t>酸素化不良</a:t>
            </a:r>
            <a:r>
              <a:rPr lang="en-US" altLang="ja-JP" sz="2000" dirty="0">
                <a:solidFill>
                  <a:srgbClr val="FF0000"/>
                </a:solidFill>
                <a:latin typeface="+mj-ea"/>
                <a:ea typeface="+mj-ea"/>
              </a:rPr>
              <a:t>)</a:t>
            </a:r>
            <a:r>
              <a:rPr lang="ja-JP" altLang="ja-JP" sz="2000" dirty="0">
                <a:solidFill>
                  <a:srgbClr val="FF0000"/>
                </a:solidFill>
                <a:latin typeface="+mj-ea"/>
                <a:ea typeface="+mj-ea"/>
              </a:rPr>
              <a:t>で</a:t>
            </a:r>
            <a:r>
              <a:rPr lang="en-US" altLang="ja-JP" sz="2000" dirty="0">
                <a:solidFill>
                  <a:srgbClr val="FF0000"/>
                </a:solidFill>
                <a:latin typeface="+mj-ea"/>
                <a:ea typeface="+mj-ea"/>
              </a:rPr>
              <a:t>『</a:t>
            </a:r>
            <a:r>
              <a:rPr lang="ja-JP" altLang="ja-JP" sz="2000" dirty="0">
                <a:solidFill>
                  <a:srgbClr val="FF0000"/>
                </a:solidFill>
                <a:latin typeface="+mj-ea"/>
                <a:ea typeface="+mj-ea"/>
              </a:rPr>
              <a:t>改善傾向なし</a:t>
            </a:r>
            <a:r>
              <a:rPr lang="en-US" altLang="ja-JP" sz="2000" dirty="0">
                <a:solidFill>
                  <a:srgbClr val="FF0000"/>
                </a:solidFill>
                <a:latin typeface="+mj-ea"/>
                <a:ea typeface="+mj-ea"/>
              </a:rPr>
              <a:t>』</a:t>
            </a:r>
          </a:p>
          <a:p>
            <a:pPr lvl="0"/>
            <a:r>
              <a:rPr lang="ja-JP" altLang="en-US" sz="2000" dirty="0">
                <a:solidFill>
                  <a:srgbClr val="FF0000"/>
                </a:solidFill>
                <a:latin typeface="+mj-ea"/>
                <a:ea typeface="+mj-ea"/>
              </a:rPr>
              <a:t>　　 </a:t>
            </a:r>
            <a:r>
              <a:rPr lang="ja-JP" altLang="ja-JP" sz="2000" dirty="0">
                <a:solidFill>
                  <a:srgbClr val="FF0000"/>
                </a:solidFill>
                <a:latin typeface="+mj-ea"/>
                <a:ea typeface="+mj-ea"/>
              </a:rPr>
              <a:t>の場合は原因検索を行いながら対応を検討に変更</a:t>
            </a:r>
          </a:p>
          <a:p>
            <a:pPr lvl="0"/>
            <a:r>
              <a:rPr lang="en-US" altLang="ja-JP" sz="2000" dirty="0">
                <a:solidFill>
                  <a:srgbClr val="FF0000"/>
                </a:solidFill>
                <a:latin typeface="+mj-ea"/>
                <a:ea typeface="+mj-ea"/>
              </a:rPr>
              <a:t>ⅹ</a:t>
            </a:r>
            <a:r>
              <a:rPr lang="ja-JP" altLang="en-US" sz="2000" dirty="0">
                <a:solidFill>
                  <a:srgbClr val="FF0000"/>
                </a:solidFill>
                <a:latin typeface="+mj-ea"/>
                <a:ea typeface="+mj-ea"/>
              </a:rPr>
              <a:t>．</a:t>
            </a:r>
            <a:r>
              <a:rPr lang="ja-JP" altLang="ja-JP" sz="2000" dirty="0">
                <a:solidFill>
                  <a:srgbClr val="FF0000"/>
                </a:solidFill>
                <a:latin typeface="+mj-ea"/>
                <a:ea typeface="+mj-ea"/>
              </a:rPr>
              <a:t>蘇生後のケアは</a:t>
            </a:r>
            <a:r>
              <a:rPr lang="en-US" altLang="ja-JP" sz="2000" dirty="0">
                <a:solidFill>
                  <a:srgbClr val="FF0000"/>
                </a:solidFill>
                <a:latin typeface="+mj-ea"/>
                <a:ea typeface="+mj-ea"/>
              </a:rPr>
              <a:t>『</a:t>
            </a:r>
            <a:r>
              <a:rPr lang="ja-JP" altLang="ja-JP" sz="2000" dirty="0">
                <a:solidFill>
                  <a:srgbClr val="FF0000"/>
                </a:solidFill>
                <a:latin typeface="+mj-ea"/>
                <a:ea typeface="+mj-ea"/>
              </a:rPr>
              <a:t>注意深く呼吸観察を継続</a:t>
            </a:r>
            <a:r>
              <a:rPr lang="en-US" altLang="ja-JP" sz="2000" dirty="0">
                <a:solidFill>
                  <a:srgbClr val="FF0000"/>
                </a:solidFill>
                <a:latin typeface="+mj-ea"/>
                <a:ea typeface="+mj-ea"/>
              </a:rPr>
              <a:t>』</a:t>
            </a:r>
            <a:r>
              <a:rPr lang="ja-JP" altLang="ja-JP" sz="2000" dirty="0">
                <a:solidFill>
                  <a:srgbClr val="FF0000"/>
                </a:solidFill>
                <a:latin typeface="+mj-ea"/>
                <a:ea typeface="+mj-ea"/>
              </a:rPr>
              <a:t>のみ</a:t>
            </a:r>
            <a:r>
              <a:rPr lang="ja-JP" altLang="en-US" sz="2000" dirty="0">
                <a:solidFill>
                  <a:srgbClr val="FF0000"/>
                </a:solidFill>
                <a:latin typeface="+mj-ea"/>
                <a:ea typeface="+mj-ea"/>
              </a:rPr>
              <a:t>へ</a:t>
            </a:r>
            <a:r>
              <a:rPr lang="ja-JP" altLang="ja-JP" sz="2000" dirty="0">
                <a:solidFill>
                  <a:srgbClr val="FF0000"/>
                </a:solidFill>
                <a:latin typeface="+mj-ea"/>
                <a:ea typeface="+mj-ea"/>
              </a:rPr>
              <a:t>変更</a:t>
            </a:r>
          </a:p>
          <a:p>
            <a:pPr lvl="0"/>
            <a:r>
              <a:rPr lang="en-US" altLang="ja-JP" sz="2000" dirty="0">
                <a:latin typeface="+mj-ea"/>
                <a:ea typeface="+mj-ea"/>
              </a:rPr>
              <a:t>ⅺ</a:t>
            </a:r>
            <a:r>
              <a:rPr lang="ja-JP" altLang="en-US" sz="2000" dirty="0">
                <a:latin typeface="+mj-ea"/>
                <a:ea typeface="+mj-ea"/>
              </a:rPr>
              <a:t> ．</a:t>
            </a:r>
            <a:r>
              <a:rPr lang="ja-JP" altLang="ja-JP" sz="2000" dirty="0">
                <a:latin typeface="+mj-ea"/>
                <a:ea typeface="+mj-ea"/>
              </a:rPr>
              <a:t>注釈</a:t>
            </a:r>
            <a:r>
              <a:rPr lang="en-US" altLang="ja-JP" sz="2000" dirty="0">
                <a:latin typeface="+mj-ea"/>
                <a:ea typeface="+mj-ea"/>
              </a:rPr>
              <a:t> (a)</a:t>
            </a:r>
            <a:r>
              <a:rPr lang="ja-JP" altLang="ja-JP" sz="2000" dirty="0">
                <a:latin typeface="+mj-ea"/>
                <a:ea typeface="+mj-ea"/>
              </a:rPr>
              <a:t>、</a:t>
            </a:r>
            <a:r>
              <a:rPr lang="en-US" altLang="ja-JP" sz="2000" dirty="0">
                <a:latin typeface="+mj-ea"/>
                <a:ea typeface="+mj-ea"/>
              </a:rPr>
              <a:t>(b)</a:t>
            </a:r>
            <a:r>
              <a:rPr lang="ja-JP" altLang="ja-JP" sz="2000" dirty="0">
                <a:latin typeface="+mj-ea"/>
                <a:ea typeface="+mj-ea"/>
              </a:rPr>
              <a:t>の簡略化</a:t>
            </a:r>
          </a:p>
          <a:p>
            <a:r>
              <a:rPr lang="en-US" altLang="ja-JP" sz="2000" dirty="0">
                <a:latin typeface="+mj-ea"/>
                <a:ea typeface="+mj-ea"/>
              </a:rPr>
              <a:t> </a:t>
            </a:r>
            <a:endParaRPr lang="ja-JP" altLang="ja-JP" sz="2000" dirty="0">
              <a:latin typeface="+mj-ea"/>
              <a:ea typeface="+mj-ea"/>
            </a:endParaRPr>
          </a:p>
          <a:p>
            <a:endParaRPr kumimoji="1" lang="ja-JP" altLang="en-US" dirty="0">
              <a:latin typeface="+mj-ea"/>
              <a:ea typeface="+mj-ea"/>
            </a:endParaRPr>
          </a:p>
        </p:txBody>
      </p:sp>
      <p:sp>
        <p:nvSpPr>
          <p:cNvPr id="9" name="テキスト ボックス 8">
            <a:extLst>
              <a:ext uri="{FF2B5EF4-FFF2-40B4-BE49-F238E27FC236}">
                <a16:creationId xmlns:a16="http://schemas.microsoft.com/office/drawing/2014/main" id="{A12FEB2A-3472-4177-A783-7620AC88FA79}"/>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3093293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8E3D0874-36DC-432E-AF5A-604270D34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23033"/>
            <a:ext cx="4765395" cy="635386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7" name="サブタイトル 2"/>
          <p:cNvSpPr>
            <a:spLocks noGrp="1"/>
          </p:cNvSpPr>
          <p:nvPr>
            <p:ph type="subTitle" idx="1"/>
          </p:nvPr>
        </p:nvSpPr>
        <p:spPr>
          <a:xfrm>
            <a:off x="395536" y="1781636"/>
            <a:ext cx="8269100" cy="4167644"/>
          </a:xfrm>
        </p:spPr>
        <p:txBody>
          <a:bodyPr rtlCol="0">
            <a:normAutofit/>
          </a:bodyPr>
          <a:lstStyle/>
          <a:p>
            <a:pPr algn="l"/>
            <a:r>
              <a:rPr lang="en-US" altLang="en-US" dirty="0"/>
              <a:t>　</a:t>
            </a:r>
            <a:r>
              <a:rPr lang="ja-JP" altLang="en-US" sz="4200">
                <a:solidFill>
                  <a:srgbClr val="000000"/>
                </a:solidFill>
              </a:rPr>
              <a:t>　</a:t>
            </a:r>
            <a:endParaRPr lang="ja-JP" altLang="en-US" sz="4200" dirty="0">
              <a:solidFill>
                <a:srgbClr val="000000"/>
              </a:solidFill>
            </a:endParaRPr>
          </a:p>
        </p:txBody>
      </p:sp>
      <p:sp>
        <p:nvSpPr>
          <p:cNvPr id="8" name="テキスト ボックス 7">
            <a:extLst>
              <a:ext uri="{FF2B5EF4-FFF2-40B4-BE49-F238E27FC236}">
                <a16:creationId xmlns:a16="http://schemas.microsoft.com/office/drawing/2014/main" id="{AEFF10B4-5EBF-45BB-B6F4-991A97CBCA75}"/>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1431479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a:spLocks noGrp="1"/>
          </p:cNvSpPr>
          <p:nvPr>
            <p:ph type="ctrTitle"/>
          </p:nvPr>
        </p:nvSpPr>
        <p:spPr>
          <a:xfrm>
            <a:off x="683568" y="188641"/>
            <a:ext cx="7676396" cy="792088"/>
          </a:xfrm>
        </p:spPr>
        <p:txBody>
          <a:bodyPr>
            <a:normAutofit/>
          </a:bodyPr>
          <a:lstStyle/>
          <a:p>
            <a:r>
              <a:rPr lang="ja-JP" altLang="en-US" sz="4000" dirty="0">
                <a:solidFill>
                  <a:srgbClr val="000000"/>
                </a:solidFill>
                <a:latin typeface="ＭＳ Ｐゴシック"/>
                <a:cs typeface="ＭＳ Ｐゴシック"/>
              </a:rPr>
              <a:t>20</a:t>
            </a:r>
            <a:r>
              <a:rPr lang="en-US" altLang="ja-JP" sz="4000" dirty="0">
                <a:solidFill>
                  <a:srgbClr val="000000"/>
                </a:solidFill>
                <a:latin typeface="ＭＳ Ｐゴシック"/>
                <a:cs typeface="ＭＳ Ｐゴシック"/>
              </a:rPr>
              <a:t>20</a:t>
            </a:r>
            <a:r>
              <a:rPr lang="ja-JP" altLang="en-US" sz="4000" dirty="0">
                <a:solidFill>
                  <a:srgbClr val="000000"/>
                </a:solidFill>
                <a:latin typeface="ＭＳ Ｐゴシック"/>
                <a:cs typeface="ＭＳ Ｐゴシック"/>
              </a:rPr>
              <a:t>年版アルゴリズム変更点</a:t>
            </a:r>
            <a:endParaRPr lang="ja-JP" altLang="en-US" sz="4000" dirty="0">
              <a:latin typeface="Calibri" charset="0"/>
              <a:ea typeface="ＭＳ Ｐゴシック" charset="0"/>
            </a:endParaRPr>
          </a:p>
        </p:txBody>
      </p:sp>
      <p:sp>
        <p:nvSpPr>
          <p:cNvPr id="8" name="テキスト ボックス 7"/>
          <p:cNvSpPr txBox="1"/>
          <p:nvPr/>
        </p:nvSpPr>
        <p:spPr>
          <a:xfrm>
            <a:off x="1677269" y="2236902"/>
            <a:ext cx="184730" cy="646332"/>
          </a:xfrm>
          <a:prstGeom prst="rect">
            <a:avLst/>
          </a:prstGeom>
          <a:noFill/>
        </p:spPr>
        <p:txBody>
          <a:bodyPr wrap="none" rtlCol="0">
            <a:spAutoFit/>
          </a:bodyPr>
          <a:lstStyle/>
          <a:p>
            <a:endParaRPr kumimoji="1" lang="ja-JP" altLang="en-US" sz="3600" dirty="0"/>
          </a:p>
        </p:txBody>
      </p:sp>
      <p:sp>
        <p:nvSpPr>
          <p:cNvPr id="2" name="テキスト ボックス 1">
            <a:extLst>
              <a:ext uri="{FF2B5EF4-FFF2-40B4-BE49-F238E27FC236}">
                <a16:creationId xmlns:a16="http://schemas.microsoft.com/office/drawing/2014/main" id="{0161284F-6DA3-B448-A6F3-F2EC73B04E07}"/>
              </a:ext>
            </a:extLst>
          </p:cNvPr>
          <p:cNvSpPr txBox="1"/>
          <p:nvPr/>
        </p:nvSpPr>
        <p:spPr>
          <a:xfrm>
            <a:off x="159574" y="1386556"/>
            <a:ext cx="8129148" cy="5293757"/>
          </a:xfrm>
          <a:prstGeom prst="rect">
            <a:avLst/>
          </a:prstGeom>
          <a:noFill/>
        </p:spPr>
        <p:txBody>
          <a:bodyPr wrap="none" rtlCol="0">
            <a:spAutoFit/>
          </a:bodyPr>
          <a:lstStyle/>
          <a:p>
            <a:pPr lvl="0"/>
            <a:r>
              <a:rPr lang="en-US" altLang="ja-JP" sz="2000" dirty="0">
                <a:solidFill>
                  <a:srgbClr val="FF0000"/>
                </a:solidFill>
                <a:latin typeface="+mj-ea"/>
                <a:ea typeface="+mj-ea"/>
              </a:rPr>
              <a:t>ⅰ</a:t>
            </a:r>
            <a:r>
              <a:rPr lang="ja-JP" altLang="en-US" sz="2000" dirty="0">
                <a:solidFill>
                  <a:srgbClr val="FF0000"/>
                </a:solidFill>
                <a:latin typeface="+mj-ea"/>
                <a:ea typeface="+mj-ea"/>
              </a:rPr>
              <a:t>．</a:t>
            </a:r>
            <a:r>
              <a:rPr lang="ja-JP" altLang="ja-JP" sz="2000" dirty="0">
                <a:solidFill>
                  <a:srgbClr val="FF0000"/>
                </a:solidFill>
                <a:latin typeface="+mj-ea"/>
                <a:ea typeface="+mj-ea"/>
              </a:rPr>
              <a:t>新生児蘇生法の本質である救命の流れの強調</a:t>
            </a:r>
            <a:endParaRPr lang="en-US" altLang="ja-JP" sz="2000" dirty="0">
              <a:solidFill>
                <a:srgbClr val="FF0000"/>
              </a:solidFill>
              <a:latin typeface="+mj-ea"/>
              <a:ea typeface="+mj-ea"/>
            </a:endParaRPr>
          </a:p>
          <a:p>
            <a:pPr lvl="0"/>
            <a:r>
              <a:rPr lang="en-US" altLang="ja-JP" sz="2000" dirty="0">
                <a:solidFill>
                  <a:schemeClr val="bg1">
                    <a:lumMod val="75000"/>
                  </a:schemeClr>
                </a:solidFill>
                <a:latin typeface="+mj-ea"/>
                <a:ea typeface="+mj-ea"/>
              </a:rPr>
              <a:t>ⅱ</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出生前のステップとしてブリーフィングの表記の追加</a:t>
            </a:r>
          </a:p>
          <a:p>
            <a:pPr lvl="0"/>
            <a:r>
              <a:rPr lang="en-US" altLang="ja-JP" sz="2000" dirty="0">
                <a:solidFill>
                  <a:schemeClr val="bg1">
                    <a:lumMod val="75000"/>
                  </a:schemeClr>
                </a:solidFill>
                <a:latin typeface="+mj-ea"/>
                <a:ea typeface="+mj-ea"/>
              </a:rPr>
              <a:t>ⅲ</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人工呼吸に引き続く胸骨圧迫時の</a:t>
            </a:r>
            <a:r>
              <a:rPr lang="en-US" altLang="ja-JP" sz="2000" dirty="0">
                <a:solidFill>
                  <a:schemeClr val="bg1">
                    <a:lumMod val="75000"/>
                  </a:schemeClr>
                </a:solidFill>
                <a:latin typeface="+mj-ea"/>
                <a:ea typeface="+mj-ea"/>
              </a:rPr>
              <a:t>『</a:t>
            </a:r>
            <a:r>
              <a:rPr lang="ja-JP" altLang="en-US" sz="2000" dirty="0">
                <a:solidFill>
                  <a:schemeClr val="bg1">
                    <a:lumMod val="75000"/>
                  </a:schemeClr>
                </a:solidFill>
                <a:latin typeface="+mj-ea"/>
                <a:ea typeface="+mj-ea"/>
              </a:rPr>
              <a:t>＋酸素</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の表記の追加</a:t>
            </a:r>
          </a:p>
          <a:p>
            <a:pPr lvl="0"/>
            <a:r>
              <a:rPr lang="en-US" altLang="ja-JP" sz="2000" dirty="0">
                <a:solidFill>
                  <a:schemeClr val="bg1">
                    <a:lumMod val="75000"/>
                  </a:schemeClr>
                </a:solidFill>
                <a:latin typeface="+mj-ea"/>
                <a:ea typeface="+mj-ea"/>
              </a:rPr>
              <a:t>ⅳ</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アドレナリン投与の優先順位から独立した表記</a:t>
            </a:r>
            <a:r>
              <a:rPr lang="ja-JP" altLang="en-US" sz="2000" dirty="0">
                <a:solidFill>
                  <a:schemeClr val="bg1">
                    <a:lumMod val="75000"/>
                  </a:schemeClr>
                </a:solidFill>
                <a:latin typeface="+mj-ea"/>
                <a:ea typeface="+mj-ea"/>
              </a:rPr>
              <a:t>へ変更</a:t>
            </a:r>
            <a:endParaRPr lang="ja-JP" altLang="ja-JP" sz="2000" dirty="0">
              <a:solidFill>
                <a:schemeClr val="bg1">
                  <a:lumMod val="75000"/>
                </a:schemeClr>
              </a:solidFill>
              <a:latin typeface="+mj-ea"/>
              <a:ea typeface="+mj-ea"/>
            </a:endParaRPr>
          </a:p>
          <a:p>
            <a:pPr lvl="0"/>
            <a:r>
              <a:rPr lang="en-US" altLang="ja-JP" sz="2000" dirty="0">
                <a:solidFill>
                  <a:schemeClr val="bg1">
                    <a:lumMod val="75000"/>
                  </a:schemeClr>
                </a:solidFill>
                <a:latin typeface="+mj-ea"/>
                <a:ea typeface="+mj-ea"/>
              </a:rPr>
              <a:t>ⅴ</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努力呼吸またはチアノーゼの</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共にあり</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から</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どちらかあり</a:t>
            </a:r>
            <a:r>
              <a:rPr lang="en-US" altLang="ja-JP" sz="2000" dirty="0">
                <a:solidFill>
                  <a:schemeClr val="bg1">
                    <a:lumMod val="75000"/>
                  </a:schemeClr>
                </a:solidFill>
                <a:latin typeface="+mj-ea"/>
                <a:ea typeface="+mj-ea"/>
              </a:rPr>
              <a:t>』</a:t>
            </a:r>
          </a:p>
          <a:p>
            <a:pPr lvl="0"/>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で安定化の流れに進むように変更</a:t>
            </a:r>
          </a:p>
          <a:p>
            <a:pPr lvl="0"/>
            <a:r>
              <a:rPr lang="en-US" altLang="ja-JP" sz="2000" dirty="0">
                <a:solidFill>
                  <a:schemeClr val="bg1">
                    <a:lumMod val="75000"/>
                  </a:schemeClr>
                </a:solidFill>
                <a:latin typeface="+mj-ea"/>
                <a:ea typeface="+mj-ea"/>
              </a:rPr>
              <a:t>ⅵ</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安定化の流れでは最初の介入は直ちに行うのではなく、</a:t>
            </a:r>
            <a:endParaRPr lang="en-US" altLang="ja-JP" sz="2000" dirty="0">
              <a:solidFill>
                <a:schemeClr val="bg1">
                  <a:lumMod val="75000"/>
                </a:schemeClr>
              </a:solidFill>
              <a:latin typeface="+mj-ea"/>
              <a:ea typeface="+mj-ea"/>
            </a:endParaRPr>
          </a:p>
          <a:p>
            <a:pPr lvl="0"/>
            <a:r>
              <a:rPr lang="ja-JP" altLang="en-US" sz="2000" dirty="0">
                <a:solidFill>
                  <a:schemeClr val="bg1">
                    <a:lumMod val="75000"/>
                  </a:schemeClr>
                </a:solidFill>
                <a:latin typeface="+mj-ea"/>
                <a:ea typeface="+mj-ea"/>
              </a:rPr>
              <a:t>　　 </a:t>
            </a:r>
            <a:r>
              <a:rPr lang="en-US" altLang="ja-JP" sz="2000" dirty="0">
                <a:solidFill>
                  <a:schemeClr val="bg1">
                    <a:lumMod val="75000"/>
                  </a:schemeClr>
                </a:solidFill>
                <a:latin typeface="+mj-ea"/>
                <a:ea typeface="+mj-ea"/>
              </a:rPr>
              <a:t>『SpO2</a:t>
            </a:r>
            <a:r>
              <a:rPr lang="ja-JP" altLang="ja-JP" sz="2000" dirty="0">
                <a:solidFill>
                  <a:schemeClr val="bg1">
                    <a:lumMod val="75000"/>
                  </a:schemeClr>
                </a:solidFill>
                <a:latin typeface="+mj-ea"/>
                <a:ea typeface="+mj-ea"/>
              </a:rPr>
              <a:t>モニタ</a:t>
            </a:r>
            <a:r>
              <a:rPr lang="ja-JP" altLang="en-US" sz="2000" dirty="0">
                <a:solidFill>
                  <a:schemeClr val="bg1">
                    <a:lumMod val="75000"/>
                  </a:schemeClr>
                </a:solidFill>
                <a:latin typeface="+mj-ea"/>
                <a:ea typeface="+mj-ea"/>
              </a:rPr>
              <a:t>を</a:t>
            </a:r>
            <a:r>
              <a:rPr lang="ja-JP" altLang="ja-JP" sz="2000" dirty="0">
                <a:solidFill>
                  <a:schemeClr val="bg1">
                    <a:lumMod val="75000"/>
                  </a:schemeClr>
                </a:solidFill>
                <a:latin typeface="+mj-ea"/>
                <a:ea typeface="+mj-ea"/>
              </a:rPr>
              <a:t>装着し</a:t>
            </a:r>
            <a:r>
              <a:rPr lang="ja-JP" altLang="en-US" sz="2000" dirty="0">
                <a:solidFill>
                  <a:schemeClr val="bg1">
                    <a:lumMod val="75000"/>
                  </a:schemeClr>
                </a:solidFill>
                <a:latin typeface="+mj-ea"/>
                <a:ea typeface="+mj-ea"/>
              </a:rPr>
              <a:t>必要時</a:t>
            </a:r>
            <a:r>
              <a:rPr lang="en-US" altLang="ja-JP" sz="2000" dirty="0">
                <a:solidFill>
                  <a:schemeClr val="bg1">
                    <a:lumMod val="75000"/>
                  </a:schemeClr>
                </a:solidFill>
                <a:latin typeface="+mj-ea"/>
                <a:ea typeface="+mj-ea"/>
              </a:rPr>
              <a:t>CPAP</a:t>
            </a:r>
            <a:r>
              <a:rPr lang="ja-JP" altLang="ja-JP" sz="2000" dirty="0">
                <a:solidFill>
                  <a:schemeClr val="bg1">
                    <a:lumMod val="75000"/>
                  </a:schemeClr>
                </a:solidFill>
                <a:latin typeface="+mj-ea"/>
                <a:ea typeface="+mj-ea"/>
              </a:rPr>
              <a:t>または酸素投与</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に変更</a:t>
            </a:r>
          </a:p>
          <a:p>
            <a:pPr lvl="0"/>
            <a:r>
              <a:rPr lang="en-US" altLang="ja-JP" sz="2000" dirty="0">
                <a:solidFill>
                  <a:schemeClr val="bg1">
                    <a:lumMod val="75000"/>
                  </a:schemeClr>
                </a:solidFill>
                <a:latin typeface="+mj-ea"/>
                <a:ea typeface="+mj-ea"/>
              </a:rPr>
              <a:t>ⅶ</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チアノーゼ</a:t>
            </a:r>
            <a:r>
              <a:rPr lang="ja-JP" altLang="en-US" sz="2000" dirty="0">
                <a:solidFill>
                  <a:schemeClr val="bg1">
                    <a:lumMod val="75000"/>
                  </a:schemeClr>
                </a:solidFill>
                <a:latin typeface="+mj-ea"/>
                <a:ea typeface="+mj-ea"/>
              </a:rPr>
              <a:t>を</a:t>
            </a:r>
            <a:r>
              <a:rPr lang="en-US" altLang="ja-JP" sz="2000" dirty="0">
                <a:solidFill>
                  <a:schemeClr val="bg1">
                    <a:lumMod val="75000"/>
                  </a:schemeClr>
                </a:solidFill>
                <a:latin typeface="+mj-ea"/>
                <a:ea typeface="+mj-ea"/>
              </a:rPr>
              <a:t>『</a:t>
            </a:r>
            <a:r>
              <a:rPr lang="ja-JP" altLang="en-US" sz="2000" dirty="0">
                <a:solidFill>
                  <a:schemeClr val="bg1">
                    <a:lumMod val="75000"/>
                  </a:schemeClr>
                </a:solidFill>
                <a:latin typeface="+mj-ea"/>
                <a:ea typeface="+mj-ea"/>
              </a:rPr>
              <a:t>チアノーゼ（酸素化不良）</a:t>
            </a:r>
            <a:r>
              <a:rPr lang="en-US" altLang="ja-JP" sz="2000" dirty="0">
                <a:solidFill>
                  <a:schemeClr val="bg1">
                    <a:lumMod val="75000"/>
                  </a:schemeClr>
                </a:solidFill>
                <a:latin typeface="+mj-ea"/>
                <a:ea typeface="+mj-ea"/>
              </a:rPr>
              <a:t>』</a:t>
            </a:r>
            <a:r>
              <a:rPr lang="ja-JP" altLang="en-US" sz="2000" dirty="0">
                <a:solidFill>
                  <a:schemeClr val="bg1">
                    <a:lumMod val="75000"/>
                  </a:schemeClr>
                </a:solidFill>
                <a:latin typeface="+mj-ea"/>
                <a:ea typeface="+mj-ea"/>
              </a:rPr>
              <a:t>の表記へ変更</a:t>
            </a:r>
            <a:endParaRPr lang="ja-JP" altLang="ja-JP" sz="2000" dirty="0">
              <a:solidFill>
                <a:schemeClr val="bg1">
                  <a:lumMod val="75000"/>
                </a:schemeClr>
              </a:solidFill>
              <a:latin typeface="+mj-ea"/>
              <a:ea typeface="+mj-ea"/>
            </a:endParaRPr>
          </a:p>
          <a:p>
            <a:pPr lvl="0"/>
            <a:r>
              <a:rPr lang="en-US" altLang="ja-JP" sz="2000" dirty="0">
                <a:solidFill>
                  <a:schemeClr val="bg1">
                    <a:lumMod val="75000"/>
                  </a:schemeClr>
                </a:solidFill>
                <a:latin typeface="+mj-ea"/>
                <a:ea typeface="+mj-ea"/>
              </a:rPr>
              <a:t>ⅷ</a:t>
            </a:r>
            <a:r>
              <a:rPr lang="ja-JP" altLang="en-US" sz="2000" dirty="0">
                <a:solidFill>
                  <a:schemeClr val="bg1">
                    <a:lumMod val="75000"/>
                  </a:schemeClr>
                </a:solidFill>
                <a:latin typeface="+mj-ea"/>
                <a:ea typeface="+mj-ea"/>
              </a:rPr>
              <a:t>．</a:t>
            </a:r>
            <a:r>
              <a:rPr lang="en-US" altLang="ja-JP" sz="2000" dirty="0">
                <a:solidFill>
                  <a:schemeClr val="bg1">
                    <a:lumMod val="75000"/>
                  </a:schemeClr>
                </a:solidFill>
                <a:latin typeface="+mj-ea"/>
                <a:ea typeface="+mj-ea"/>
              </a:rPr>
              <a:t>CPAP</a:t>
            </a:r>
            <a:r>
              <a:rPr lang="ja-JP" altLang="ja-JP" sz="2000" dirty="0">
                <a:solidFill>
                  <a:schemeClr val="bg1">
                    <a:lumMod val="75000"/>
                  </a:schemeClr>
                </a:solidFill>
                <a:latin typeface="+mj-ea"/>
                <a:ea typeface="+mj-ea"/>
              </a:rPr>
              <a:t>またはフリーフロー酸素投与を開始した後</a:t>
            </a:r>
            <a:r>
              <a:rPr lang="ja-JP" altLang="en-US" sz="2000" dirty="0">
                <a:solidFill>
                  <a:schemeClr val="bg1">
                    <a:lumMod val="75000"/>
                  </a:schemeClr>
                </a:solidFill>
                <a:latin typeface="+mj-ea"/>
                <a:ea typeface="+mj-ea"/>
              </a:rPr>
              <a:t>、</a:t>
            </a:r>
            <a:endParaRPr lang="en-US" altLang="ja-JP" sz="2000" dirty="0">
              <a:solidFill>
                <a:schemeClr val="bg1">
                  <a:lumMod val="75000"/>
                </a:schemeClr>
              </a:solidFill>
              <a:latin typeface="+mj-ea"/>
              <a:ea typeface="+mj-ea"/>
            </a:endParaRPr>
          </a:p>
          <a:p>
            <a:pPr lvl="0"/>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新たな評価基準として</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改善傾向あり</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を追加</a:t>
            </a:r>
          </a:p>
          <a:p>
            <a:pPr lvl="0"/>
            <a:r>
              <a:rPr lang="en-US" altLang="ja-JP" sz="2000" dirty="0">
                <a:solidFill>
                  <a:schemeClr val="bg1">
                    <a:lumMod val="75000"/>
                  </a:schemeClr>
                </a:solidFill>
                <a:latin typeface="+mj-ea"/>
                <a:ea typeface="+mj-ea"/>
              </a:rPr>
              <a:t>ⅸ</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介入後の評価で努力呼吸とチアノーゼ</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酸素化不良</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で</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改善傾向なし</a:t>
            </a:r>
            <a:r>
              <a:rPr lang="en-US" altLang="ja-JP" sz="2000" dirty="0">
                <a:solidFill>
                  <a:schemeClr val="bg1">
                    <a:lumMod val="75000"/>
                  </a:schemeClr>
                </a:solidFill>
                <a:latin typeface="+mj-ea"/>
                <a:ea typeface="+mj-ea"/>
              </a:rPr>
              <a:t>』</a:t>
            </a:r>
          </a:p>
          <a:p>
            <a:pPr lvl="0"/>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の場合は原因検索を行いながら対応を検討に変更</a:t>
            </a:r>
          </a:p>
          <a:p>
            <a:pPr lvl="0"/>
            <a:r>
              <a:rPr lang="en-US" altLang="ja-JP" sz="2000" dirty="0">
                <a:solidFill>
                  <a:schemeClr val="bg1">
                    <a:lumMod val="75000"/>
                  </a:schemeClr>
                </a:solidFill>
                <a:latin typeface="+mj-ea"/>
                <a:ea typeface="+mj-ea"/>
              </a:rPr>
              <a:t>ⅹ</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蘇生後のケアは</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注意深く呼吸観察を継続</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のみ</a:t>
            </a:r>
            <a:r>
              <a:rPr lang="ja-JP" altLang="en-US" sz="2000" dirty="0">
                <a:solidFill>
                  <a:schemeClr val="bg1">
                    <a:lumMod val="75000"/>
                  </a:schemeClr>
                </a:solidFill>
                <a:latin typeface="+mj-ea"/>
                <a:ea typeface="+mj-ea"/>
              </a:rPr>
              <a:t>へ</a:t>
            </a:r>
            <a:r>
              <a:rPr lang="ja-JP" altLang="ja-JP" sz="2000" dirty="0">
                <a:solidFill>
                  <a:schemeClr val="bg1">
                    <a:lumMod val="75000"/>
                  </a:schemeClr>
                </a:solidFill>
                <a:latin typeface="+mj-ea"/>
                <a:ea typeface="+mj-ea"/>
              </a:rPr>
              <a:t>変更</a:t>
            </a:r>
          </a:p>
          <a:p>
            <a:pPr lvl="0"/>
            <a:r>
              <a:rPr lang="en-US" altLang="ja-JP" sz="2000" dirty="0">
                <a:solidFill>
                  <a:schemeClr val="bg1">
                    <a:lumMod val="75000"/>
                  </a:schemeClr>
                </a:solidFill>
                <a:latin typeface="+mj-ea"/>
                <a:ea typeface="+mj-ea"/>
              </a:rPr>
              <a:t>ⅺ</a:t>
            </a:r>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注釈</a:t>
            </a:r>
            <a:r>
              <a:rPr lang="en-US" altLang="ja-JP" sz="2000" dirty="0">
                <a:solidFill>
                  <a:schemeClr val="bg1">
                    <a:lumMod val="75000"/>
                  </a:schemeClr>
                </a:solidFill>
                <a:latin typeface="+mj-ea"/>
                <a:ea typeface="+mj-ea"/>
              </a:rPr>
              <a:t> (a)</a:t>
            </a:r>
            <a:r>
              <a:rPr lang="ja-JP" altLang="ja-JP" sz="2000" dirty="0">
                <a:solidFill>
                  <a:schemeClr val="bg1">
                    <a:lumMod val="75000"/>
                  </a:schemeClr>
                </a:solidFill>
                <a:latin typeface="+mj-ea"/>
                <a:ea typeface="+mj-ea"/>
              </a:rPr>
              <a:t>、</a:t>
            </a:r>
            <a:r>
              <a:rPr lang="en-US" altLang="ja-JP" sz="2000" dirty="0">
                <a:solidFill>
                  <a:schemeClr val="bg1">
                    <a:lumMod val="75000"/>
                  </a:schemeClr>
                </a:solidFill>
                <a:latin typeface="+mj-ea"/>
                <a:ea typeface="+mj-ea"/>
              </a:rPr>
              <a:t>(b)</a:t>
            </a:r>
            <a:r>
              <a:rPr lang="ja-JP" altLang="ja-JP" sz="2000" dirty="0">
                <a:solidFill>
                  <a:schemeClr val="bg1">
                    <a:lumMod val="75000"/>
                  </a:schemeClr>
                </a:solidFill>
                <a:latin typeface="+mj-ea"/>
                <a:ea typeface="+mj-ea"/>
              </a:rPr>
              <a:t>の簡略化</a:t>
            </a:r>
          </a:p>
          <a:p>
            <a:r>
              <a:rPr lang="en-US" altLang="ja-JP" sz="2000" dirty="0">
                <a:latin typeface="+mj-ea"/>
                <a:ea typeface="+mj-ea"/>
              </a:rPr>
              <a:t> </a:t>
            </a:r>
            <a:endParaRPr lang="ja-JP" altLang="ja-JP" sz="2000" dirty="0">
              <a:latin typeface="+mj-ea"/>
              <a:ea typeface="+mj-ea"/>
            </a:endParaRPr>
          </a:p>
          <a:p>
            <a:endParaRPr kumimoji="1" lang="ja-JP" altLang="en-US" dirty="0">
              <a:latin typeface="+mj-ea"/>
              <a:ea typeface="+mj-ea"/>
            </a:endParaRPr>
          </a:p>
        </p:txBody>
      </p:sp>
      <p:sp>
        <p:nvSpPr>
          <p:cNvPr id="9" name="テキスト ボックス 8">
            <a:extLst>
              <a:ext uri="{FF2B5EF4-FFF2-40B4-BE49-F238E27FC236}">
                <a16:creationId xmlns:a16="http://schemas.microsoft.com/office/drawing/2014/main" id="{16077566-DEA9-4DAA-A3B2-7E17F29532C5}"/>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1377125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0499DBB8-67F8-48CA-8A05-F26D48D5E928}"/>
              </a:ext>
            </a:extLst>
          </p:cNvPr>
          <p:cNvGrpSpPr/>
          <p:nvPr/>
        </p:nvGrpSpPr>
        <p:grpSpPr>
          <a:xfrm>
            <a:off x="351419" y="781063"/>
            <a:ext cx="4286250" cy="5715000"/>
            <a:chOff x="4706230" y="784373"/>
            <a:chExt cx="4286250" cy="5715000"/>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6230" y="784373"/>
              <a:ext cx="428625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図形グループ 6"/>
            <p:cNvGrpSpPr/>
            <p:nvPr/>
          </p:nvGrpSpPr>
          <p:grpSpPr>
            <a:xfrm>
              <a:off x="5164851" y="2472260"/>
              <a:ext cx="1436057" cy="3776133"/>
              <a:chOff x="2877710" y="2472260"/>
              <a:chExt cx="1436057" cy="3776133"/>
            </a:xfrm>
          </p:grpSpPr>
          <p:sp>
            <p:nvSpPr>
              <p:cNvPr id="8" name="屈折矢印 7"/>
              <p:cNvSpPr/>
              <p:nvPr/>
            </p:nvSpPr>
            <p:spPr>
              <a:xfrm rot="10800000">
                <a:off x="3640667" y="2726260"/>
                <a:ext cx="673100" cy="3522133"/>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877710" y="2472260"/>
                <a:ext cx="575733" cy="2862322"/>
              </a:xfrm>
              <a:prstGeom prst="rect">
                <a:avLst/>
              </a:prstGeom>
              <a:solidFill>
                <a:srgbClr val="FFFF00"/>
              </a:solidFill>
            </p:spPr>
            <p:txBody>
              <a:bodyPr wrap="square" rtlCol="0">
                <a:spAutoFit/>
              </a:bodyPr>
              <a:lstStyle/>
              <a:p>
                <a:r>
                  <a:rPr lang="ja-JP" altLang="en-US" sz="3600" dirty="0">
                    <a:solidFill>
                      <a:srgbClr val="000000"/>
                    </a:solidFill>
                  </a:rPr>
                  <a:t>救命の流れ</a:t>
                </a:r>
              </a:p>
            </p:txBody>
          </p:sp>
        </p:grpSp>
        <p:grpSp>
          <p:nvGrpSpPr>
            <p:cNvPr id="10" name="図形グループ 9"/>
            <p:cNvGrpSpPr/>
            <p:nvPr/>
          </p:nvGrpSpPr>
          <p:grpSpPr>
            <a:xfrm>
              <a:off x="7248608" y="2394966"/>
              <a:ext cx="1557868" cy="3416320"/>
              <a:chOff x="4961467" y="2394966"/>
              <a:chExt cx="1557868" cy="3416320"/>
            </a:xfrm>
          </p:grpSpPr>
          <p:sp>
            <p:nvSpPr>
              <p:cNvPr id="11" name="屈折矢印 10"/>
              <p:cNvSpPr/>
              <p:nvPr/>
            </p:nvSpPr>
            <p:spPr>
              <a:xfrm rot="10800000" flipH="1">
                <a:off x="4961467" y="2726258"/>
                <a:ext cx="643466" cy="1930401"/>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849921" y="2394966"/>
                <a:ext cx="669414" cy="3416320"/>
              </a:xfrm>
              <a:prstGeom prst="rect">
                <a:avLst/>
              </a:prstGeom>
              <a:solidFill>
                <a:srgbClr val="FFFF00"/>
              </a:solidFill>
            </p:spPr>
            <p:txBody>
              <a:bodyPr wrap="square">
                <a:spAutoFit/>
              </a:bodyPr>
              <a:lstStyle/>
              <a:p>
                <a:r>
                  <a:rPr lang="ja-JP" altLang="en-US" sz="3600" dirty="0">
                    <a:solidFill>
                      <a:srgbClr val="000000"/>
                    </a:solidFill>
                  </a:rPr>
                  <a:t>安定化の流れ</a:t>
                </a:r>
              </a:p>
            </p:txBody>
          </p:sp>
        </p:grpSp>
        <p:sp>
          <p:nvSpPr>
            <p:cNvPr id="13" name="左矢印 12"/>
            <p:cNvSpPr/>
            <p:nvPr/>
          </p:nvSpPr>
          <p:spPr>
            <a:xfrm rot="16200000">
              <a:off x="6202976" y="1769525"/>
              <a:ext cx="1337731" cy="57573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4" name="テキスト ボックス 13"/>
          <p:cNvSpPr txBox="1"/>
          <p:nvPr/>
        </p:nvSpPr>
        <p:spPr>
          <a:xfrm>
            <a:off x="830921" y="140185"/>
            <a:ext cx="8271816" cy="584775"/>
          </a:xfrm>
          <a:prstGeom prst="rect">
            <a:avLst/>
          </a:prstGeom>
          <a:noFill/>
        </p:spPr>
        <p:txBody>
          <a:bodyPr wrap="none" rtlCol="0">
            <a:spAutoFit/>
          </a:bodyPr>
          <a:lstStyle/>
          <a:p>
            <a:r>
              <a:rPr lang="ja-JP" altLang="ja-JP" sz="3200" dirty="0">
                <a:latin typeface="+mj-ea"/>
                <a:ea typeface="+mj-ea"/>
              </a:rPr>
              <a:t>新生児蘇生法の本質である救命の流れの強調</a:t>
            </a:r>
            <a:endParaRPr kumimoji="1" lang="ja-JP" altLang="en-US" sz="3200" dirty="0"/>
          </a:p>
        </p:txBody>
      </p:sp>
      <p:grpSp>
        <p:nvGrpSpPr>
          <p:cNvPr id="15" name="グループ化 14">
            <a:extLst>
              <a:ext uri="{FF2B5EF4-FFF2-40B4-BE49-F238E27FC236}">
                <a16:creationId xmlns:a16="http://schemas.microsoft.com/office/drawing/2014/main" id="{A8480336-80C5-42D4-8026-3761E596D340}"/>
              </a:ext>
            </a:extLst>
          </p:cNvPr>
          <p:cNvGrpSpPr/>
          <p:nvPr/>
        </p:nvGrpSpPr>
        <p:grpSpPr>
          <a:xfrm>
            <a:off x="4726568" y="854254"/>
            <a:ext cx="4176464" cy="5568618"/>
            <a:chOff x="495234" y="818870"/>
            <a:chExt cx="4176464" cy="5568618"/>
          </a:xfrm>
        </p:grpSpPr>
        <p:pic>
          <p:nvPicPr>
            <p:cNvPr id="3" name="図 2">
              <a:extLst>
                <a:ext uri="{FF2B5EF4-FFF2-40B4-BE49-F238E27FC236}">
                  <a16:creationId xmlns:a16="http://schemas.microsoft.com/office/drawing/2014/main" id="{FABFC486-86E8-449A-BC8C-A0FADBAA18D2}"/>
                </a:ext>
              </a:extLst>
            </p:cNvPr>
            <p:cNvPicPr>
              <a:picLocks noChangeAspect="1"/>
            </p:cNvPicPr>
            <p:nvPr/>
          </p:nvPicPr>
          <p:blipFill>
            <a:blip r:embed="rId5"/>
            <a:stretch>
              <a:fillRect/>
            </a:stretch>
          </p:blipFill>
          <p:spPr>
            <a:xfrm>
              <a:off x="495234" y="818870"/>
              <a:ext cx="4176464" cy="5568618"/>
            </a:xfrm>
            <a:prstGeom prst="rect">
              <a:avLst/>
            </a:prstGeom>
            <a:ln>
              <a:noFill/>
            </a:ln>
          </p:spPr>
        </p:pic>
        <p:sp>
          <p:nvSpPr>
            <p:cNvPr id="16" name="左矢印 15">
              <a:extLst>
                <a:ext uri="{FF2B5EF4-FFF2-40B4-BE49-F238E27FC236}">
                  <a16:creationId xmlns:a16="http://schemas.microsoft.com/office/drawing/2014/main" id="{5DE5DB27-D34F-C640-A723-585EACB9E364}"/>
                </a:ext>
              </a:extLst>
            </p:cNvPr>
            <p:cNvSpPr/>
            <p:nvPr/>
          </p:nvSpPr>
          <p:spPr>
            <a:xfrm rot="16200000">
              <a:off x="-648939" y="3404048"/>
              <a:ext cx="5112956" cy="57573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7CDE5FBD-AA5A-F14E-8ADF-5657EDA1FFEF}"/>
                </a:ext>
              </a:extLst>
            </p:cNvPr>
            <p:cNvSpPr txBox="1"/>
            <p:nvPr/>
          </p:nvSpPr>
          <p:spPr>
            <a:xfrm>
              <a:off x="946876" y="2446715"/>
              <a:ext cx="575733" cy="2862322"/>
            </a:xfrm>
            <a:prstGeom prst="rect">
              <a:avLst/>
            </a:prstGeom>
            <a:solidFill>
              <a:srgbClr val="FFFF00"/>
            </a:solidFill>
          </p:spPr>
          <p:txBody>
            <a:bodyPr wrap="square" rtlCol="0">
              <a:spAutoFit/>
            </a:bodyPr>
            <a:lstStyle/>
            <a:p>
              <a:r>
                <a:rPr lang="ja-JP" altLang="en-US" sz="3600" dirty="0">
                  <a:solidFill>
                    <a:srgbClr val="000000"/>
                  </a:solidFill>
                </a:rPr>
                <a:t>救命の流れ</a:t>
              </a:r>
            </a:p>
          </p:txBody>
        </p:sp>
        <p:sp>
          <p:nvSpPr>
            <p:cNvPr id="20" name="屈折矢印 19">
              <a:extLst>
                <a:ext uri="{FF2B5EF4-FFF2-40B4-BE49-F238E27FC236}">
                  <a16:creationId xmlns:a16="http://schemas.microsoft.com/office/drawing/2014/main" id="{52A6BC80-217E-2048-824A-AA6D8398368C}"/>
                </a:ext>
              </a:extLst>
            </p:cNvPr>
            <p:cNvSpPr/>
            <p:nvPr/>
          </p:nvSpPr>
          <p:spPr>
            <a:xfrm rot="10800000" flipH="1">
              <a:off x="2772706" y="2111296"/>
              <a:ext cx="965955" cy="3330658"/>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1F2893A9-7D5F-BF4C-B348-2302C8C0831C}"/>
                </a:ext>
              </a:extLst>
            </p:cNvPr>
            <p:cNvSpPr/>
            <p:nvPr/>
          </p:nvSpPr>
          <p:spPr>
            <a:xfrm>
              <a:off x="4039240" y="2169716"/>
              <a:ext cx="612531" cy="3416320"/>
            </a:xfrm>
            <a:prstGeom prst="rect">
              <a:avLst/>
            </a:prstGeom>
            <a:solidFill>
              <a:srgbClr val="FFFF00"/>
            </a:solidFill>
          </p:spPr>
          <p:txBody>
            <a:bodyPr wrap="square">
              <a:spAutoFit/>
            </a:bodyPr>
            <a:lstStyle/>
            <a:p>
              <a:r>
                <a:rPr lang="ja-JP" altLang="en-US" sz="3600" dirty="0">
                  <a:solidFill>
                    <a:srgbClr val="000000"/>
                  </a:solidFill>
                </a:rPr>
                <a:t>安定化の流れ</a:t>
              </a:r>
            </a:p>
          </p:txBody>
        </p:sp>
      </p:grpSp>
      <p:sp>
        <p:nvSpPr>
          <p:cNvPr id="22" name="テキスト ボックス 21">
            <a:extLst>
              <a:ext uri="{FF2B5EF4-FFF2-40B4-BE49-F238E27FC236}">
                <a16:creationId xmlns:a16="http://schemas.microsoft.com/office/drawing/2014/main" id="{7B60FFBB-0DBA-4D5D-B304-1ED4BCF70E3C}"/>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3335868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5C13BBDE-9AC1-474D-9D0B-3BCB23B617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5296" y="1024159"/>
            <a:ext cx="3714750" cy="539115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7" name="サブタイトル 2"/>
          <p:cNvSpPr>
            <a:spLocks noGrp="1"/>
          </p:cNvSpPr>
          <p:nvPr>
            <p:ph type="subTitle" idx="1"/>
          </p:nvPr>
        </p:nvSpPr>
        <p:spPr>
          <a:xfrm>
            <a:off x="395536" y="1781636"/>
            <a:ext cx="8269100" cy="4167644"/>
          </a:xfrm>
        </p:spPr>
        <p:txBody>
          <a:bodyPr rtlCol="0">
            <a:normAutofit/>
          </a:bodyPr>
          <a:lstStyle/>
          <a:p>
            <a:pPr algn="l"/>
            <a:r>
              <a:rPr lang="en-US" altLang="en-US" dirty="0"/>
              <a:t>　</a:t>
            </a:r>
            <a:r>
              <a:rPr lang="ja-JP" altLang="en-US" sz="4200">
                <a:solidFill>
                  <a:srgbClr val="000000"/>
                </a:solidFill>
              </a:rPr>
              <a:t>　</a:t>
            </a:r>
            <a:endParaRPr lang="ja-JP" altLang="en-US" sz="4200" dirty="0">
              <a:solidFill>
                <a:srgbClr val="000000"/>
              </a:solidFill>
            </a:endParaRPr>
          </a:p>
        </p:txBody>
      </p:sp>
      <p:sp>
        <p:nvSpPr>
          <p:cNvPr id="10" name="左矢印 9">
            <a:extLst>
              <a:ext uri="{FF2B5EF4-FFF2-40B4-BE49-F238E27FC236}">
                <a16:creationId xmlns:a16="http://schemas.microsoft.com/office/drawing/2014/main" id="{B7FDFDF7-CED5-9D40-A6D4-B1DF4DC8FD55}"/>
              </a:ext>
            </a:extLst>
          </p:cNvPr>
          <p:cNvSpPr/>
          <p:nvPr/>
        </p:nvSpPr>
        <p:spPr>
          <a:xfrm rot="16200000">
            <a:off x="3605078" y="3618056"/>
            <a:ext cx="4194134" cy="30076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639870ED-FF4D-8843-A25A-89118ECB73CC}"/>
              </a:ext>
            </a:extLst>
          </p:cNvPr>
          <p:cNvSpPr txBox="1"/>
          <p:nvPr/>
        </p:nvSpPr>
        <p:spPr>
          <a:xfrm>
            <a:off x="4932041" y="748513"/>
            <a:ext cx="1239442" cy="369332"/>
          </a:xfrm>
          <a:prstGeom prst="rect">
            <a:avLst/>
          </a:prstGeom>
          <a:noFill/>
        </p:spPr>
        <p:txBody>
          <a:bodyPr wrap="none" rtlCol="0">
            <a:spAutoFit/>
          </a:bodyPr>
          <a:lstStyle/>
          <a:p>
            <a:r>
              <a:rPr kumimoji="1" lang="en-US" altLang="ja-JP" dirty="0"/>
              <a:t>CoSTR2020</a:t>
            </a:r>
            <a:endParaRPr kumimoji="1" lang="ja-JP" altLang="en-US" dirty="0"/>
          </a:p>
        </p:txBody>
      </p:sp>
      <p:pic>
        <p:nvPicPr>
          <p:cNvPr id="3" name="図 2">
            <a:extLst>
              <a:ext uri="{FF2B5EF4-FFF2-40B4-BE49-F238E27FC236}">
                <a16:creationId xmlns:a16="http://schemas.microsoft.com/office/drawing/2014/main" id="{5AC731EB-FB30-4968-B338-CB41602FC87D}"/>
              </a:ext>
            </a:extLst>
          </p:cNvPr>
          <p:cNvPicPr>
            <a:picLocks noChangeAspect="1"/>
          </p:cNvPicPr>
          <p:nvPr/>
        </p:nvPicPr>
        <p:blipFill>
          <a:blip r:embed="rId5"/>
          <a:stretch>
            <a:fillRect/>
          </a:stretch>
        </p:blipFill>
        <p:spPr>
          <a:xfrm>
            <a:off x="479364" y="852965"/>
            <a:ext cx="4176464" cy="5568618"/>
          </a:xfrm>
          <a:prstGeom prst="rect">
            <a:avLst/>
          </a:prstGeom>
          <a:ln>
            <a:solidFill>
              <a:schemeClr val="tx1"/>
            </a:solidFill>
          </a:ln>
        </p:spPr>
      </p:pic>
      <p:sp>
        <p:nvSpPr>
          <p:cNvPr id="13" name="テキスト ボックス 12">
            <a:extLst>
              <a:ext uri="{FF2B5EF4-FFF2-40B4-BE49-F238E27FC236}">
                <a16:creationId xmlns:a16="http://schemas.microsoft.com/office/drawing/2014/main" id="{5E6CEC12-129B-4803-9D7C-B42049EEFE92}"/>
              </a:ext>
            </a:extLst>
          </p:cNvPr>
          <p:cNvSpPr txBox="1"/>
          <p:nvPr/>
        </p:nvSpPr>
        <p:spPr>
          <a:xfrm>
            <a:off x="830921" y="140185"/>
            <a:ext cx="8271816" cy="584775"/>
          </a:xfrm>
          <a:prstGeom prst="rect">
            <a:avLst/>
          </a:prstGeom>
          <a:noFill/>
        </p:spPr>
        <p:txBody>
          <a:bodyPr wrap="none" rtlCol="0">
            <a:spAutoFit/>
          </a:bodyPr>
          <a:lstStyle/>
          <a:p>
            <a:r>
              <a:rPr lang="ja-JP" altLang="ja-JP" sz="3200" dirty="0">
                <a:latin typeface="+mj-ea"/>
                <a:ea typeface="+mj-ea"/>
              </a:rPr>
              <a:t>新生児蘇生法の本質である救命の流れの強調</a:t>
            </a:r>
            <a:endParaRPr kumimoji="1" lang="ja-JP" altLang="en-US" sz="3200" dirty="0"/>
          </a:p>
        </p:txBody>
      </p:sp>
      <p:sp>
        <p:nvSpPr>
          <p:cNvPr id="2" name="テキスト ボックス 1">
            <a:extLst>
              <a:ext uri="{FF2B5EF4-FFF2-40B4-BE49-F238E27FC236}">
                <a16:creationId xmlns:a16="http://schemas.microsoft.com/office/drawing/2014/main" id="{6F801F3A-CEE0-407D-8EA3-63597BD0476C}"/>
              </a:ext>
            </a:extLst>
          </p:cNvPr>
          <p:cNvSpPr txBox="1"/>
          <p:nvPr/>
        </p:nvSpPr>
        <p:spPr>
          <a:xfrm>
            <a:off x="6751313" y="6377525"/>
            <a:ext cx="1922321" cy="215444"/>
          </a:xfrm>
          <a:prstGeom prst="rect">
            <a:avLst/>
          </a:prstGeom>
          <a:noFill/>
        </p:spPr>
        <p:txBody>
          <a:bodyPr wrap="none" rtlCol="0">
            <a:spAutoFit/>
          </a:bodyPr>
          <a:lstStyle/>
          <a:p>
            <a:r>
              <a:rPr lang="fr-FR" altLang="ja-JP" sz="800" dirty="0"/>
              <a:t>Wyckoff, et al. Circulation. 2020;142:S185</a:t>
            </a:r>
            <a:endParaRPr kumimoji="1" lang="ja-JP" altLang="en-US" sz="800" dirty="0"/>
          </a:p>
        </p:txBody>
      </p:sp>
      <p:sp>
        <p:nvSpPr>
          <p:cNvPr id="12" name="テキスト ボックス 11">
            <a:extLst>
              <a:ext uri="{FF2B5EF4-FFF2-40B4-BE49-F238E27FC236}">
                <a16:creationId xmlns:a16="http://schemas.microsoft.com/office/drawing/2014/main" id="{82D082F1-B3F0-4F82-B3B1-3DF857B8F9F1}"/>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2994654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a:spLocks noGrp="1"/>
          </p:cNvSpPr>
          <p:nvPr>
            <p:ph type="ctrTitle"/>
          </p:nvPr>
        </p:nvSpPr>
        <p:spPr>
          <a:xfrm>
            <a:off x="683568" y="188641"/>
            <a:ext cx="7676396" cy="792088"/>
          </a:xfrm>
        </p:spPr>
        <p:txBody>
          <a:bodyPr>
            <a:normAutofit/>
          </a:bodyPr>
          <a:lstStyle/>
          <a:p>
            <a:r>
              <a:rPr lang="ja-JP" altLang="en-US" sz="4000" dirty="0">
                <a:solidFill>
                  <a:srgbClr val="000000"/>
                </a:solidFill>
                <a:latin typeface="ＭＳ Ｐゴシック"/>
                <a:cs typeface="ＭＳ Ｐゴシック"/>
              </a:rPr>
              <a:t>20</a:t>
            </a:r>
            <a:r>
              <a:rPr lang="en-US" altLang="ja-JP" sz="4000" dirty="0">
                <a:solidFill>
                  <a:srgbClr val="000000"/>
                </a:solidFill>
                <a:latin typeface="ＭＳ Ｐゴシック"/>
                <a:cs typeface="ＭＳ Ｐゴシック"/>
              </a:rPr>
              <a:t>20</a:t>
            </a:r>
            <a:r>
              <a:rPr lang="ja-JP" altLang="en-US" sz="4000" dirty="0">
                <a:solidFill>
                  <a:srgbClr val="000000"/>
                </a:solidFill>
                <a:latin typeface="ＭＳ Ｐゴシック"/>
                <a:cs typeface="ＭＳ Ｐゴシック"/>
              </a:rPr>
              <a:t>年版アルゴリズム変更点</a:t>
            </a:r>
            <a:endParaRPr lang="ja-JP" altLang="en-US" sz="4000" dirty="0">
              <a:latin typeface="Calibri" charset="0"/>
              <a:ea typeface="ＭＳ Ｐゴシック" charset="0"/>
            </a:endParaRPr>
          </a:p>
        </p:txBody>
      </p:sp>
      <p:sp>
        <p:nvSpPr>
          <p:cNvPr id="8" name="テキスト ボックス 7"/>
          <p:cNvSpPr txBox="1"/>
          <p:nvPr/>
        </p:nvSpPr>
        <p:spPr>
          <a:xfrm>
            <a:off x="1677269" y="2236902"/>
            <a:ext cx="184730" cy="646332"/>
          </a:xfrm>
          <a:prstGeom prst="rect">
            <a:avLst/>
          </a:prstGeom>
          <a:noFill/>
        </p:spPr>
        <p:txBody>
          <a:bodyPr wrap="none" rtlCol="0">
            <a:spAutoFit/>
          </a:bodyPr>
          <a:lstStyle/>
          <a:p>
            <a:endParaRPr kumimoji="1" lang="ja-JP" altLang="en-US" sz="3600" dirty="0"/>
          </a:p>
        </p:txBody>
      </p:sp>
      <p:sp>
        <p:nvSpPr>
          <p:cNvPr id="2" name="テキスト ボックス 1">
            <a:extLst>
              <a:ext uri="{FF2B5EF4-FFF2-40B4-BE49-F238E27FC236}">
                <a16:creationId xmlns:a16="http://schemas.microsoft.com/office/drawing/2014/main" id="{0161284F-6DA3-B448-A6F3-F2EC73B04E07}"/>
              </a:ext>
            </a:extLst>
          </p:cNvPr>
          <p:cNvSpPr txBox="1"/>
          <p:nvPr/>
        </p:nvSpPr>
        <p:spPr>
          <a:xfrm>
            <a:off x="159574" y="1386556"/>
            <a:ext cx="8129148" cy="5293757"/>
          </a:xfrm>
          <a:prstGeom prst="rect">
            <a:avLst/>
          </a:prstGeom>
          <a:noFill/>
        </p:spPr>
        <p:txBody>
          <a:bodyPr wrap="none" rtlCol="0">
            <a:spAutoFit/>
          </a:bodyPr>
          <a:lstStyle/>
          <a:p>
            <a:pPr lvl="0"/>
            <a:r>
              <a:rPr lang="en-US" altLang="ja-JP" sz="2000" dirty="0">
                <a:solidFill>
                  <a:schemeClr val="bg1">
                    <a:lumMod val="75000"/>
                  </a:schemeClr>
                </a:solidFill>
                <a:latin typeface="+mj-ea"/>
                <a:ea typeface="+mj-ea"/>
              </a:rPr>
              <a:t>ⅰ</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新生児蘇生法の本質である救命の流れの強調</a:t>
            </a:r>
            <a:endParaRPr lang="en-US" altLang="ja-JP" sz="2000" dirty="0">
              <a:solidFill>
                <a:schemeClr val="bg1">
                  <a:lumMod val="75000"/>
                </a:schemeClr>
              </a:solidFill>
              <a:latin typeface="+mj-ea"/>
              <a:ea typeface="+mj-ea"/>
            </a:endParaRPr>
          </a:p>
          <a:p>
            <a:pPr lvl="0"/>
            <a:r>
              <a:rPr lang="en-US" altLang="ja-JP" sz="2000" dirty="0">
                <a:solidFill>
                  <a:srgbClr val="FF0000"/>
                </a:solidFill>
                <a:latin typeface="+mj-ea"/>
                <a:ea typeface="+mj-ea"/>
              </a:rPr>
              <a:t>ⅱ</a:t>
            </a:r>
            <a:r>
              <a:rPr lang="ja-JP" altLang="en-US" sz="2000" dirty="0">
                <a:solidFill>
                  <a:srgbClr val="FF0000"/>
                </a:solidFill>
                <a:latin typeface="+mj-ea"/>
                <a:ea typeface="+mj-ea"/>
              </a:rPr>
              <a:t>．</a:t>
            </a:r>
            <a:r>
              <a:rPr lang="ja-JP" altLang="ja-JP" sz="2000" dirty="0">
                <a:solidFill>
                  <a:srgbClr val="FF0000"/>
                </a:solidFill>
                <a:latin typeface="+mj-ea"/>
                <a:ea typeface="+mj-ea"/>
              </a:rPr>
              <a:t>出生前のステップとしてブリーフィングの表記の追加</a:t>
            </a:r>
          </a:p>
          <a:p>
            <a:pPr lvl="0"/>
            <a:r>
              <a:rPr lang="en-US" altLang="ja-JP" sz="2000" dirty="0">
                <a:solidFill>
                  <a:schemeClr val="bg1">
                    <a:lumMod val="75000"/>
                  </a:schemeClr>
                </a:solidFill>
                <a:latin typeface="+mj-ea"/>
                <a:ea typeface="+mj-ea"/>
              </a:rPr>
              <a:t>ⅲ</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人工呼吸に引き続く胸骨圧迫時の</a:t>
            </a:r>
            <a:r>
              <a:rPr lang="en-US" altLang="ja-JP" sz="2000" dirty="0">
                <a:solidFill>
                  <a:schemeClr val="bg1">
                    <a:lumMod val="75000"/>
                  </a:schemeClr>
                </a:solidFill>
                <a:latin typeface="+mj-ea"/>
                <a:ea typeface="+mj-ea"/>
              </a:rPr>
              <a:t>『</a:t>
            </a:r>
            <a:r>
              <a:rPr lang="ja-JP" altLang="en-US" sz="2000" dirty="0">
                <a:solidFill>
                  <a:schemeClr val="bg1">
                    <a:lumMod val="75000"/>
                  </a:schemeClr>
                </a:solidFill>
                <a:latin typeface="+mj-ea"/>
                <a:ea typeface="+mj-ea"/>
              </a:rPr>
              <a:t>＋酸素</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の表記の追加</a:t>
            </a:r>
          </a:p>
          <a:p>
            <a:pPr lvl="0"/>
            <a:r>
              <a:rPr lang="en-US" altLang="ja-JP" sz="2000" dirty="0">
                <a:solidFill>
                  <a:schemeClr val="bg1">
                    <a:lumMod val="75000"/>
                  </a:schemeClr>
                </a:solidFill>
                <a:latin typeface="+mj-ea"/>
                <a:ea typeface="+mj-ea"/>
              </a:rPr>
              <a:t>ⅳ</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アドレナリン投与の優先順位から独立した表記</a:t>
            </a:r>
            <a:r>
              <a:rPr lang="ja-JP" altLang="en-US" sz="2000" dirty="0">
                <a:solidFill>
                  <a:schemeClr val="bg1">
                    <a:lumMod val="75000"/>
                  </a:schemeClr>
                </a:solidFill>
                <a:latin typeface="+mj-ea"/>
                <a:ea typeface="+mj-ea"/>
              </a:rPr>
              <a:t>へ変更</a:t>
            </a:r>
            <a:endParaRPr lang="ja-JP" altLang="ja-JP" sz="2000" dirty="0">
              <a:solidFill>
                <a:schemeClr val="bg1">
                  <a:lumMod val="75000"/>
                </a:schemeClr>
              </a:solidFill>
              <a:latin typeface="+mj-ea"/>
              <a:ea typeface="+mj-ea"/>
            </a:endParaRPr>
          </a:p>
          <a:p>
            <a:pPr lvl="0"/>
            <a:r>
              <a:rPr lang="en-US" altLang="ja-JP" sz="2000" dirty="0">
                <a:solidFill>
                  <a:schemeClr val="bg1">
                    <a:lumMod val="75000"/>
                  </a:schemeClr>
                </a:solidFill>
                <a:latin typeface="+mj-ea"/>
                <a:ea typeface="+mj-ea"/>
              </a:rPr>
              <a:t>ⅴ</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努力呼吸またはチアノーゼの</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共にあり</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から</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どちらかあり</a:t>
            </a:r>
            <a:r>
              <a:rPr lang="en-US" altLang="ja-JP" sz="2000" dirty="0">
                <a:solidFill>
                  <a:schemeClr val="bg1">
                    <a:lumMod val="75000"/>
                  </a:schemeClr>
                </a:solidFill>
                <a:latin typeface="+mj-ea"/>
                <a:ea typeface="+mj-ea"/>
              </a:rPr>
              <a:t>』</a:t>
            </a:r>
          </a:p>
          <a:p>
            <a:pPr lvl="0"/>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で安定化の流れに進むように変更</a:t>
            </a:r>
          </a:p>
          <a:p>
            <a:pPr lvl="0"/>
            <a:r>
              <a:rPr lang="en-US" altLang="ja-JP" sz="2000" dirty="0">
                <a:solidFill>
                  <a:schemeClr val="bg1">
                    <a:lumMod val="75000"/>
                  </a:schemeClr>
                </a:solidFill>
                <a:latin typeface="+mj-ea"/>
                <a:ea typeface="+mj-ea"/>
              </a:rPr>
              <a:t>ⅵ</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安定化の流れでは最初の介入は直ちに行うのではなく、</a:t>
            </a:r>
            <a:endParaRPr lang="en-US" altLang="ja-JP" sz="2000" dirty="0">
              <a:solidFill>
                <a:schemeClr val="bg1">
                  <a:lumMod val="75000"/>
                </a:schemeClr>
              </a:solidFill>
              <a:latin typeface="+mj-ea"/>
              <a:ea typeface="+mj-ea"/>
            </a:endParaRPr>
          </a:p>
          <a:p>
            <a:pPr lvl="0"/>
            <a:r>
              <a:rPr lang="ja-JP" altLang="en-US" sz="2000" dirty="0">
                <a:solidFill>
                  <a:schemeClr val="bg1">
                    <a:lumMod val="75000"/>
                  </a:schemeClr>
                </a:solidFill>
                <a:latin typeface="+mj-ea"/>
                <a:ea typeface="+mj-ea"/>
              </a:rPr>
              <a:t>　　　</a:t>
            </a:r>
            <a:r>
              <a:rPr lang="en-US" altLang="ja-JP" sz="2000" dirty="0">
                <a:solidFill>
                  <a:schemeClr val="bg1">
                    <a:lumMod val="75000"/>
                  </a:schemeClr>
                </a:solidFill>
                <a:latin typeface="+mj-ea"/>
                <a:ea typeface="+mj-ea"/>
              </a:rPr>
              <a:t>『SpO2</a:t>
            </a:r>
            <a:r>
              <a:rPr lang="ja-JP" altLang="ja-JP" sz="2000" dirty="0">
                <a:solidFill>
                  <a:schemeClr val="bg1">
                    <a:lumMod val="75000"/>
                  </a:schemeClr>
                </a:solidFill>
                <a:latin typeface="+mj-ea"/>
                <a:ea typeface="+mj-ea"/>
              </a:rPr>
              <a:t>モニタ</a:t>
            </a:r>
            <a:r>
              <a:rPr lang="ja-JP" altLang="en-US" sz="2000" dirty="0">
                <a:solidFill>
                  <a:schemeClr val="bg1">
                    <a:lumMod val="75000"/>
                  </a:schemeClr>
                </a:solidFill>
                <a:latin typeface="+mj-ea"/>
                <a:ea typeface="+mj-ea"/>
              </a:rPr>
              <a:t>を</a:t>
            </a:r>
            <a:r>
              <a:rPr lang="ja-JP" altLang="ja-JP" sz="2000" dirty="0">
                <a:solidFill>
                  <a:schemeClr val="bg1">
                    <a:lumMod val="75000"/>
                  </a:schemeClr>
                </a:solidFill>
                <a:latin typeface="+mj-ea"/>
                <a:ea typeface="+mj-ea"/>
              </a:rPr>
              <a:t>装着し</a:t>
            </a:r>
            <a:r>
              <a:rPr lang="ja-JP" altLang="en-US" sz="2000" dirty="0">
                <a:solidFill>
                  <a:schemeClr val="bg1">
                    <a:lumMod val="75000"/>
                  </a:schemeClr>
                </a:solidFill>
                <a:latin typeface="+mj-ea"/>
                <a:ea typeface="+mj-ea"/>
              </a:rPr>
              <a:t>必要時</a:t>
            </a:r>
            <a:r>
              <a:rPr lang="en-US" altLang="ja-JP" sz="2000" dirty="0">
                <a:solidFill>
                  <a:schemeClr val="bg1">
                    <a:lumMod val="75000"/>
                  </a:schemeClr>
                </a:solidFill>
                <a:latin typeface="+mj-ea"/>
                <a:ea typeface="+mj-ea"/>
              </a:rPr>
              <a:t>CPAP</a:t>
            </a:r>
            <a:r>
              <a:rPr lang="ja-JP" altLang="ja-JP" sz="2000" dirty="0">
                <a:solidFill>
                  <a:schemeClr val="bg1">
                    <a:lumMod val="75000"/>
                  </a:schemeClr>
                </a:solidFill>
                <a:latin typeface="+mj-ea"/>
                <a:ea typeface="+mj-ea"/>
              </a:rPr>
              <a:t>または酸素投与</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に変更</a:t>
            </a:r>
          </a:p>
          <a:p>
            <a:pPr lvl="0"/>
            <a:r>
              <a:rPr lang="en-US" altLang="ja-JP" sz="2000" dirty="0">
                <a:solidFill>
                  <a:schemeClr val="bg1">
                    <a:lumMod val="75000"/>
                  </a:schemeClr>
                </a:solidFill>
                <a:latin typeface="+mj-ea"/>
                <a:ea typeface="+mj-ea"/>
              </a:rPr>
              <a:t>ⅶ</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チアノーゼ</a:t>
            </a:r>
            <a:r>
              <a:rPr lang="ja-JP" altLang="en-US" sz="2000" dirty="0">
                <a:solidFill>
                  <a:schemeClr val="bg1">
                    <a:lumMod val="75000"/>
                  </a:schemeClr>
                </a:solidFill>
                <a:latin typeface="+mj-ea"/>
                <a:ea typeface="+mj-ea"/>
              </a:rPr>
              <a:t>を</a:t>
            </a:r>
            <a:r>
              <a:rPr lang="en-US" altLang="ja-JP" sz="2000" dirty="0">
                <a:solidFill>
                  <a:schemeClr val="bg1">
                    <a:lumMod val="75000"/>
                  </a:schemeClr>
                </a:solidFill>
                <a:latin typeface="+mj-ea"/>
                <a:ea typeface="+mj-ea"/>
              </a:rPr>
              <a:t>『</a:t>
            </a:r>
            <a:r>
              <a:rPr lang="ja-JP" altLang="en-US" sz="2000" dirty="0">
                <a:solidFill>
                  <a:schemeClr val="bg1">
                    <a:lumMod val="75000"/>
                  </a:schemeClr>
                </a:solidFill>
                <a:latin typeface="+mj-ea"/>
                <a:ea typeface="+mj-ea"/>
              </a:rPr>
              <a:t>チアノーゼ（酸素化不良）</a:t>
            </a:r>
            <a:r>
              <a:rPr lang="en-US" altLang="ja-JP" sz="2000" dirty="0">
                <a:solidFill>
                  <a:schemeClr val="bg1">
                    <a:lumMod val="75000"/>
                  </a:schemeClr>
                </a:solidFill>
                <a:latin typeface="+mj-ea"/>
                <a:ea typeface="+mj-ea"/>
              </a:rPr>
              <a:t>』</a:t>
            </a:r>
            <a:r>
              <a:rPr lang="ja-JP" altLang="en-US" sz="2000" dirty="0">
                <a:solidFill>
                  <a:schemeClr val="bg1">
                    <a:lumMod val="75000"/>
                  </a:schemeClr>
                </a:solidFill>
                <a:latin typeface="+mj-ea"/>
                <a:ea typeface="+mj-ea"/>
              </a:rPr>
              <a:t>の表記へ変更</a:t>
            </a:r>
            <a:endParaRPr lang="ja-JP" altLang="ja-JP" sz="2000" dirty="0">
              <a:solidFill>
                <a:schemeClr val="bg1">
                  <a:lumMod val="75000"/>
                </a:schemeClr>
              </a:solidFill>
              <a:latin typeface="+mj-ea"/>
              <a:ea typeface="+mj-ea"/>
            </a:endParaRPr>
          </a:p>
          <a:p>
            <a:pPr lvl="0"/>
            <a:r>
              <a:rPr lang="en-US" altLang="ja-JP" sz="2000" dirty="0">
                <a:solidFill>
                  <a:schemeClr val="bg1">
                    <a:lumMod val="75000"/>
                  </a:schemeClr>
                </a:solidFill>
                <a:latin typeface="+mj-ea"/>
                <a:ea typeface="+mj-ea"/>
              </a:rPr>
              <a:t>ⅷ</a:t>
            </a:r>
            <a:r>
              <a:rPr lang="ja-JP" altLang="en-US" sz="2000" dirty="0">
                <a:solidFill>
                  <a:schemeClr val="bg1">
                    <a:lumMod val="75000"/>
                  </a:schemeClr>
                </a:solidFill>
                <a:latin typeface="+mj-ea"/>
                <a:ea typeface="+mj-ea"/>
              </a:rPr>
              <a:t>．</a:t>
            </a:r>
            <a:r>
              <a:rPr lang="en-US" altLang="ja-JP" sz="2000" dirty="0">
                <a:solidFill>
                  <a:schemeClr val="bg1">
                    <a:lumMod val="75000"/>
                  </a:schemeClr>
                </a:solidFill>
                <a:latin typeface="+mj-ea"/>
                <a:ea typeface="+mj-ea"/>
              </a:rPr>
              <a:t>CPAP</a:t>
            </a:r>
            <a:r>
              <a:rPr lang="ja-JP" altLang="ja-JP" sz="2000" dirty="0">
                <a:solidFill>
                  <a:schemeClr val="bg1">
                    <a:lumMod val="75000"/>
                  </a:schemeClr>
                </a:solidFill>
                <a:latin typeface="+mj-ea"/>
                <a:ea typeface="+mj-ea"/>
              </a:rPr>
              <a:t>またはフリーフロー酸素投与を開始した後</a:t>
            </a:r>
            <a:r>
              <a:rPr lang="ja-JP" altLang="en-US" sz="2000" dirty="0">
                <a:solidFill>
                  <a:schemeClr val="bg1">
                    <a:lumMod val="75000"/>
                  </a:schemeClr>
                </a:solidFill>
                <a:latin typeface="+mj-ea"/>
                <a:ea typeface="+mj-ea"/>
              </a:rPr>
              <a:t>、</a:t>
            </a:r>
            <a:endParaRPr lang="en-US" altLang="ja-JP" sz="2000" dirty="0">
              <a:solidFill>
                <a:schemeClr val="bg1">
                  <a:lumMod val="75000"/>
                </a:schemeClr>
              </a:solidFill>
              <a:latin typeface="+mj-ea"/>
              <a:ea typeface="+mj-ea"/>
            </a:endParaRPr>
          </a:p>
          <a:p>
            <a:pPr lvl="0"/>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新たな評価基準として</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改善傾向あり</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を追加</a:t>
            </a:r>
          </a:p>
          <a:p>
            <a:pPr lvl="0"/>
            <a:r>
              <a:rPr lang="en-US" altLang="ja-JP" sz="2000" dirty="0">
                <a:solidFill>
                  <a:schemeClr val="bg1">
                    <a:lumMod val="75000"/>
                  </a:schemeClr>
                </a:solidFill>
                <a:latin typeface="+mj-ea"/>
                <a:ea typeface="+mj-ea"/>
              </a:rPr>
              <a:t>ⅸ</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介入後の評価で努力呼吸とチアノーゼ</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酸素化不良</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で</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改善傾向なし</a:t>
            </a:r>
            <a:r>
              <a:rPr lang="en-US" altLang="ja-JP" sz="2000" dirty="0">
                <a:solidFill>
                  <a:schemeClr val="bg1">
                    <a:lumMod val="75000"/>
                  </a:schemeClr>
                </a:solidFill>
                <a:latin typeface="+mj-ea"/>
                <a:ea typeface="+mj-ea"/>
              </a:rPr>
              <a:t>』</a:t>
            </a:r>
          </a:p>
          <a:p>
            <a:pPr lvl="0"/>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の場合は原因検索を行いながら対応を検討に変更</a:t>
            </a:r>
          </a:p>
          <a:p>
            <a:pPr lvl="0"/>
            <a:r>
              <a:rPr lang="en-US" altLang="ja-JP" sz="2000" dirty="0">
                <a:solidFill>
                  <a:schemeClr val="bg1">
                    <a:lumMod val="75000"/>
                  </a:schemeClr>
                </a:solidFill>
                <a:latin typeface="+mj-ea"/>
                <a:ea typeface="+mj-ea"/>
              </a:rPr>
              <a:t>ⅹ</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蘇生後のケアは</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注意深く呼吸観察を継続</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のみ</a:t>
            </a:r>
            <a:r>
              <a:rPr lang="ja-JP" altLang="en-US" sz="2000" dirty="0">
                <a:solidFill>
                  <a:schemeClr val="bg1">
                    <a:lumMod val="75000"/>
                  </a:schemeClr>
                </a:solidFill>
                <a:latin typeface="+mj-ea"/>
                <a:ea typeface="+mj-ea"/>
              </a:rPr>
              <a:t>へ</a:t>
            </a:r>
            <a:r>
              <a:rPr lang="ja-JP" altLang="ja-JP" sz="2000" dirty="0">
                <a:solidFill>
                  <a:schemeClr val="bg1">
                    <a:lumMod val="75000"/>
                  </a:schemeClr>
                </a:solidFill>
                <a:latin typeface="+mj-ea"/>
                <a:ea typeface="+mj-ea"/>
              </a:rPr>
              <a:t>変更</a:t>
            </a:r>
          </a:p>
          <a:p>
            <a:pPr lvl="0"/>
            <a:r>
              <a:rPr lang="en-US" altLang="ja-JP" sz="2000" dirty="0">
                <a:solidFill>
                  <a:schemeClr val="bg1">
                    <a:lumMod val="75000"/>
                  </a:schemeClr>
                </a:solidFill>
                <a:latin typeface="+mj-ea"/>
                <a:ea typeface="+mj-ea"/>
              </a:rPr>
              <a:t>ⅺ</a:t>
            </a:r>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注釈</a:t>
            </a:r>
            <a:r>
              <a:rPr lang="en-US" altLang="ja-JP" sz="2000" dirty="0">
                <a:solidFill>
                  <a:schemeClr val="bg1">
                    <a:lumMod val="75000"/>
                  </a:schemeClr>
                </a:solidFill>
                <a:latin typeface="+mj-ea"/>
                <a:ea typeface="+mj-ea"/>
              </a:rPr>
              <a:t> (a)</a:t>
            </a:r>
            <a:r>
              <a:rPr lang="ja-JP" altLang="ja-JP" sz="2000" dirty="0">
                <a:solidFill>
                  <a:schemeClr val="bg1">
                    <a:lumMod val="75000"/>
                  </a:schemeClr>
                </a:solidFill>
                <a:latin typeface="+mj-ea"/>
                <a:ea typeface="+mj-ea"/>
              </a:rPr>
              <a:t>、</a:t>
            </a:r>
            <a:r>
              <a:rPr lang="en-US" altLang="ja-JP" sz="2000" dirty="0">
                <a:solidFill>
                  <a:schemeClr val="bg1">
                    <a:lumMod val="75000"/>
                  </a:schemeClr>
                </a:solidFill>
                <a:latin typeface="+mj-ea"/>
                <a:ea typeface="+mj-ea"/>
              </a:rPr>
              <a:t>(b)</a:t>
            </a:r>
            <a:r>
              <a:rPr lang="ja-JP" altLang="ja-JP" sz="2000" dirty="0">
                <a:solidFill>
                  <a:schemeClr val="bg1">
                    <a:lumMod val="75000"/>
                  </a:schemeClr>
                </a:solidFill>
                <a:latin typeface="+mj-ea"/>
                <a:ea typeface="+mj-ea"/>
              </a:rPr>
              <a:t>の簡略化</a:t>
            </a:r>
          </a:p>
          <a:p>
            <a:r>
              <a:rPr lang="en-US" altLang="ja-JP" sz="2000" dirty="0">
                <a:latin typeface="+mj-ea"/>
                <a:ea typeface="+mj-ea"/>
              </a:rPr>
              <a:t> </a:t>
            </a:r>
            <a:endParaRPr lang="ja-JP" altLang="ja-JP" sz="2000" dirty="0">
              <a:latin typeface="+mj-ea"/>
              <a:ea typeface="+mj-ea"/>
            </a:endParaRPr>
          </a:p>
          <a:p>
            <a:endParaRPr kumimoji="1" lang="ja-JP" altLang="en-US" dirty="0">
              <a:latin typeface="+mj-ea"/>
              <a:ea typeface="+mj-ea"/>
            </a:endParaRPr>
          </a:p>
        </p:txBody>
      </p:sp>
      <p:sp>
        <p:nvSpPr>
          <p:cNvPr id="9" name="テキスト ボックス 8">
            <a:extLst>
              <a:ext uri="{FF2B5EF4-FFF2-40B4-BE49-F238E27FC236}">
                <a16:creationId xmlns:a16="http://schemas.microsoft.com/office/drawing/2014/main" id="{06FBE176-86F2-4FC8-A49C-9863AAB8B8F3}"/>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1671798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922482" y="201740"/>
            <a:ext cx="7975260" cy="523220"/>
          </a:xfrm>
          <a:prstGeom prst="rect">
            <a:avLst/>
          </a:prstGeom>
        </p:spPr>
        <p:txBody>
          <a:bodyPr wrap="none">
            <a:spAutoFit/>
          </a:bodyPr>
          <a:lstStyle/>
          <a:p>
            <a:r>
              <a:rPr lang="ja-JP" altLang="ja-JP" sz="2800" dirty="0">
                <a:latin typeface="+mj-ea"/>
                <a:ea typeface="+mj-ea"/>
              </a:rPr>
              <a:t>出生前のステップとしてブリーフィングの表記の追加</a:t>
            </a:r>
            <a:endParaRPr lang="ja-JP" altLang="en-US" sz="2800" dirty="0"/>
          </a:p>
        </p:txBody>
      </p:sp>
      <p:grpSp>
        <p:nvGrpSpPr>
          <p:cNvPr id="3" name="グループ化 2">
            <a:extLst>
              <a:ext uri="{FF2B5EF4-FFF2-40B4-BE49-F238E27FC236}">
                <a16:creationId xmlns:a16="http://schemas.microsoft.com/office/drawing/2014/main" id="{A10A1961-5F53-2E4C-BB2B-E23B6B68498A}"/>
              </a:ext>
            </a:extLst>
          </p:cNvPr>
          <p:cNvGrpSpPr/>
          <p:nvPr/>
        </p:nvGrpSpPr>
        <p:grpSpPr>
          <a:xfrm>
            <a:off x="1059864" y="1584784"/>
            <a:ext cx="6536471" cy="4004450"/>
            <a:chOff x="1729060" y="2063450"/>
            <a:chExt cx="4643140" cy="2869912"/>
          </a:xfrm>
        </p:grpSpPr>
        <p:sp>
          <p:nvSpPr>
            <p:cNvPr id="20" name="Line 278">
              <a:extLst>
                <a:ext uri="{FF2B5EF4-FFF2-40B4-BE49-F238E27FC236}">
                  <a16:creationId xmlns:a16="http://schemas.microsoft.com/office/drawing/2014/main" id="{BCCBDD82-9443-6948-952F-0A11EAD63047}"/>
                </a:ext>
              </a:extLst>
            </p:cNvPr>
            <p:cNvSpPr>
              <a:spLocks noChangeShapeType="1"/>
            </p:cNvSpPr>
            <p:nvPr/>
          </p:nvSpPr>
          <p:spPr bwMode="auto">
            <a:xfrm>
              <a:off x="3090209" y="2351482"/>
              <a:ext cx="0" cy="65825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solidFill>
                  <a:prstClr val="black"/>
                </a:solidFill>
              </a:endParaRPr>
            </a:p>
          </p:txBody>
        </p:sp>
        <p:sp>
          <p:nvSpPr>
            <p:cNvPr id="21" name="Rectangle 256">
              <a:extLst>
                <a:ext uri="{FF2B5EF4-FFF2-40B4-BE49-F238E27FC236}">
                  <a16:creationId xmlns:a16="http://schemas.microsoft.com/office/drawing/2014/main" id="{77D270DF-D9A4-4C4F-9B2C-667CF27A161D}"/>
                </a:ext>
              </a:extLst>
            </p:cNvPr>
            <p:cNvSpPr>
              <a:spLocks noChangeArrowheads="1"/>
            </p:cNvSpPr>
            <p:nvPr/>
          </p:nvSpPr>
          <p:spPr bwMode="auto">
            <a:xfrm>
              <a:off x="5362469" y="3821382"/>
              <a:ext cx="1009731" cy="1001596"/>
            </a:xfrm>
            <a:prstGeom prst="rect">
              <a:avLst/>
            </a:prstGeom>
            <a:solidFill>
              <a:srgbClr val="AAF4B5"/>
            </a:solidFill>
            <a:ln w="9525">
              <a:solidFill>
                <a:schemeClr val="tx1"/>
              </a:solidFill>
              <a:miter lim="800000"/>
              <a:headEnd/>
              <a:tailEnd/>
            </a:ln>
            <a:effectLst/>
          </p:spPr>
          <p:txBody>
            <a:bodyPr wrap="none" anchor="ctr"/>
            <a:lstStyle/>
            <a:p>
              <a:pPr algn="ctr">
                <a:defRPr/>
              </a:pPr>
              <a:r>
                <a:rPr lang="ja-JP" altLang="en-US" sz="1200" b="1" dirty="0">
                  <a:solidFill>
                    <a:prstClr val="black"/>
                  </a:solidFill>
                </a:rPr>
                <a:t>ﾙｰﾁﾝｹｱ</a:t>
              </a:r>
            </a:p>
            <a:p>
              <a:pPr algn="ctr">
                <a:defRPr/>
              </a:pPr>
              <a:r>
                <a:rPr lang="ja-JP" altLang="en-US" sz="1200" b="1" dirty="0">
                  <a:solidFill>
                    <a:prstClr val="black"/>
                  </a:solidFill>
                </a:rPr>
                <a:t>（母親の側で）</a:t>
              </a:r>
            </a:p>
            <a:p>
              <a:pPr algn="ctr">
                <a:defRPr/>
              </a:pPr>
              <a:r>
                <a:rPr lang="ja-JP" altLang="en-US" sz="1200" b="1" dirty="0">
                  <a:solidFill>
                    <a:prstClr val="black"/>
                  </a:solidFill>
                </a:rPr>
                <a:t>保温</a:t>
              </a:r>
            </a:p>
            <a:p>
              <a:pPr algn="ctr">
                <a:defRPr/>
              </a:pPr>
              <a:r>
                <a:rPr lang="ja-JP" altLang="en-US" sz="1200" b="1" dirty="0">
                  <a:solidFill>
                    <a:prstClr val="black"/>
                  </a:solidFill>
                </a:rPr>
                <a:t>気道開通</a:t>
              </a:r>
            </a:p>
            <a:p>
              <a:pPr algn="ctr">
                <a:defRPr/>
              </a:pPr>
              <a:r>
                <a:rPr lang="ja-JP" altLang="en-US" sz="1200" b="1" dirty="0">
                  <a:solidFill>
                    <a:prstClr val="black"/>
                  </a:solidFill>
                </a:rPr>
                <a:t>皮膚乾燥</a:t>
              </a:r>
              <a:endParaRPr lang="en-US" altLang="ja-JP" sz="1200" b="1" dirty="0">
                <a:solidFill>
                  <a:prstClr val="black"/>
                </a:solidFill>
              </a:endParaRPr>
            </a:p>
            <a:p>
              <a:pPr algn="ctr">
                <a:defRPr/>
              </a:pPr>
              <a:r>
                <a:rPr lang="ja-JP" altLang="en-US" sz="1200" b="1" dirty="0">
                  <a:solidFill>
                    <a:prstClr val="black"/>
                  </a:solidFill>
                </a:rPr>
                <a:t>更なる評価</a:t>
              </a:r>
              <a:endParaRPr lang="ja-JP" altLang="en-US" sz="1200" dirty="0">
                <a:solidFill>
                  <a:prstClr val="black"/>
                </a:solidFill>
              </a:endParaRPr>
            </a:p>
          </p:txBody>
        </p:sp>
        <p:sp>
          <p:nvSpPr>
            <p:cNvPr id="22" name="Line 278">
              <a:extLst>
                <a:ext uri="{FF2B5EF4-FFF2-40B4-BE49-F238E27FC236}">
                  <a16:creationId xmlns:a16="http://schemas.microsoft.com/office/drawing/2014/main" id="{8422D429-E0E2-5A4F-AEC0-3F36C2800DFD}"/>
                </a:ext>
              </a:extLst>
            </p:cNvPr>
            <p:cNvSpPr>
              <a:spLocks noChangeShapeType="1"/>
            </p:cNvSpPr>
            <p:nvPr/>
          </p:nvSpPr>
          <p:spPr bwMode="auto">
            <a:xfrm>
              <a:off x="3085298" y="4350562"/>
              <a:ext cx="0" cy="582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solidFill>
                  <a:prstClr val="black"/>
                </a:solidFill>
              </a:endParaRPr>
            </a:p>
          </p:txBody>
        </p:sp>
        <p:sp>
          <p:nvSpPr>
            <p:cNvPr id="23" name="Line 278">
              <a:extLst>
                <a:ext uri="{FF2B5EF4-FFF2-40B4-BE49-F238E27FC236}">
                  <a16:creationId xmlns:a16="http://schemas.microsoft.com/office/drawing/2014/main" id="{1037455B-8442-3647-A077-D089C0A41D20}"/>
                </a:ext>
              </a:extLst>
            </p:cNvPr>
            <p:cNvSpPr>
              <a:spLocks noChangeShapeType="1"/>
            </p:cNvSpPr>
            <p:nvPr/>
          </p:nvSpPr>
          <p:spPr bwMode="auto">
            <a:xfrm>
              <a:off x="3076832" y="3648770"/>
              <a:ext cx="0" cy="65825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dirty="0">
                <a:solidFill>
                  <a:prstClr val="black"/>
                </a:solidFill>
              </a:endParaRPr>
            </a:p>
          </p:txBody>
        </p:sp>
        <p:sp>
          <p:nvSpPr>
            <p:cNvPr id="24" name="Rectangle 239">
              <a:extLst>
                <a:ext uri="{FF2B5EF4-FFF2-40B4-BE49-F238E27FC236}">
                  <a16:creationId xmlns:a16="http://schemas.microsoft.com/office/drawing/2014/main" id="{1135B7D0-B8A9-6A46-AFA3-441A9DABD774}"/>
                </a:ext>
              </a:extLst>
            </p:cNvPr>
            <p:cNvSpPr>
              <a:spLocks noChangeArrowheads="1"/>
            </p:cNvSpPr>
            <p:nvPr/>
          </p:nvSpPr>
          <p:spPr bwMode="auto">
            <a:xfrm>
              <a:off x="1729060" y="4303955"/>
              <a:ext cx="2712476" cy="446581"/>
            </a:xfrm>
            <a:prstGeom prst="rect">
              <a:avLst/>
            </a:prstGeom>
            <a:solidFill>
              <a:schemeClr val="accent5">
                <a:lumMod val="40000"/>
                <a:lumOff val="60000"/>
              </a:schemeClr>
            </a:solidFill>
            <a:ln w="9525">
              <a:solidFill>
                <a:schemeClr val="tx1"/>
              </a:solidFill>
              <a:miter lim="800000"/>
              <a:headEnd/>
              <a:tailEnd/>
            </a:ln>
            <a:effectLst/>
          </p:spPr>
          <p:txBody>
            <a:bodyPr wrap="none" anchor="ctr"/>
            <a:lstStyle/>
            <a:p>
              <a:pPr algn="ctr" eaLnBrk="0" hangingPunct="0">
                <a:defRPr/>
              </a:pPr>
              <a:r>
                <a:rPr kumimoji="0" lang="ja-JP" altLang="en-US" sz="1200" b="1" dirty="0">
                  <a:solidFill>
                    <a:prstClr val="black"/>
                  </a:solidFill>
                  <a:ea typeface="MS Gothic" pitchFamily="49" charset="-128"/>
                </a:rPr>
                <a:t>保温、体位保持、気道開通</a:t>
              </a:r>
              <a:br>
                <a:rPr kumimoji="0" lang="en-US" altLang="ja-JP" sz="1200" b="1" dirty="0">
                  <a:solidFill>
                    <a:prstClr val="black"/>
                  </a:solidFill>
                  <a:ea typeface="MS Gothic" pitchFamily="49" charset="-128"/>
                </a:rPr>
              </a:br>
              <a:r>
                <a:rPr kumimoji="0" lang="ja-JP" altLang="en-US" sz="1200" b="1" dirty="0">
                  <a:solidFill>
                    <a:prstClr val="black"/>
                  </a:solidFill>
                  <a:ea typeface="MS Gothic" pitchFamily="49" charset="-128"/>
                </a:rPr>
                <a:t>（胎便除去を含む）</a:t>
              </a:r>
              <a:r>
                <a:rPr kumimoji="0" lang="en-US" altLang="ja-JP" sz="1200" b="1" dirty="0">
                  <a:solidFill>
                    <a:prstClr val="black"/>
                  </a:solidFill>
                  <a:ea typeface="MS Gothic" pitchFamily="49" charset="-128"/>
                </a:rPr>
                <a:t> </a:t>
              </a:r>
              <a:r>
                <a:rPr kumimoji="0" lang="ja-JP" altLang="en-US" sz="1200" b="1" dirty="0">
                  <a:solidFill>
                    <a:prstClr val="black"/>
                  </a:solidFill>
                  <a:ea typeface="MS Gothic" pitchFamily="49" charset="-128"/>
                </a:rPr>
                <a:t>皮膚乾燥と刺激</a:t>
              </a:r>
            </a:p>
          </p:txBody>
        </p:sp>
        <p:sp>
          <p:nvSpPr>
            <p:cNvPr id="25" name="AutoShape 241">
              <a:extLst>
                <a:ext uri="{FF2B5EF4-FFF2-40B4-BE49-F238E27FC236}">
                  <a16:creationId xmlns:a16="http://schemas.microsoft.com/office/drawing/2014/main" id="{5259A80F-7141-554D-9CA3-F7033FB1EE8D}"/>
                </a:ext>
              </a:extLst>
            </p:cNvPr>
            <p:cNvSpPr>
              <a:spLocks noChangeArrowheads="1"/>
            </p:cNvSpPr>
            <p:nvPr/>
          </p:nvSpPr>
          <p:spPr bwMode="auto">
            <a:xfrm>
              <a:off x="1963129" y="3017842"/>
              <a:ext cx="2244339" cy="1120126"/>
            </a:xfrm>
            <a:prstGeom prst="flowChartDecision">
              <a:avLst/>
            </a:prstGeom>
            <a:solidFill>
              <a:srgbClr val="F2B0CE"/>
            </a:solidFill>
            <a:ln w="9525">
              <a:solidFill>
                <a:schemeClr val="tx1"/>
              </a:solidFill>
              <a:miter lim="800000"/>
              <a:headEnd/>
              <a:tailEnd/>
            </a:ln>
            <a:effectLst/>
          </p:spPr>
          <p:txBody>
            <a:bodyPr wrap="none" anchor="ctr"/>
            <a:lstStyle/>
            <a:p>
              <a:pPr algn="ctr" eaLnBrk="0" hangingPunct="0">
                <a:defRPr/>
              </a:pPr>
              <a:r>
                <a:rPr lang="ja-JP" altLang="en-US" sz="1050" b="1" dirty="0">
                  <a:solidFill>
                    <a:prstClr val="black"/>
                  </a:solidFill>
                </a:rPr>
                <a:t>　</a:t>
              </a:r>
              <a:r>
                <a:rPr lang="ja-JP" altLang="en-US" sz="1200" b="1" dirty="0">
                  <a:solidFill>
                    <a:prstClr val="black"/>
                  </a:solidFill>
                </a:rPr>
                <a:t>出生直後の</a:t>
              </a:r>
              <a:br>
                <a:rPr lang="en-US" altLang="ja-JP" sz="1200" b="1" dirty="0">
                  <a:solidFill>
                    <a:prstClr val="black"/>
                  </a:solidFill>
                </a:rPr>
              </a:br>
              <a:r>
                <a:rPr lang="en-US" altLang="ja-JP" sz="1200" b="1" dirty="0">
                  <a:solidFill>
                    <a:prstClr val="black"/>
                  </a:solidFill>
                </a:rPr>
                <a:t>        </a:t>
              </a:r>
              <a:r>
                <a:rPr lang="ja-JP" altLang="en-US" sz="1200" b="1" dirty="0">
                  <a:solidFill>
                    <a:prstClr val="black"/>
                  </a:solidFill>
                </a:rPr>
                <a:t>チェックポイント</a:t>
              </a:r>
            </a:p>
            <a:p>
              <a:pPr algn="ctr" eaLnBrk="0" hangingPunct="0">
                <a:defRPr/>
              </a:pPr>
              <a:r>
                <a:rPr lang="ja-JP" altLang="en-US" sz="1200" b="1" dirty="0">
                  <a:solidFill>
                    <a:prstClr val="black"/>
                  </a:solidFill>
                </a:rPr>
                <a:t>　・</a:t>
              </a:r>
              <a:r>
                <a:rPr kumimoji="0" lang="ja-JP" altLang="en-US" sz="1200" b="1" dirty="0">
                  <a:solidFill>
                    <a:prstClr val="black"/>
                  </a:solidFill>
                </a:rPr>
                <a:t>早産児</a:t>
              </a:r>
            </a:p>
            <a:p>
              <a:pPr algn="ctr">
                <a:defRPr/>
              </a:pPr>
              <a:r>
                <a:rPr kumimoji="0" lang="ja-JP" altLang="en-US" sz="1200" b="1" dirty="0">
                  <a:solidFill>
                    <a:prstClr val="black"/>
                  </a:solidFill>
                </a:rPr>
                <a:t>　・弱い呼吸・啼泣</a:t>
              </a:r>
            </a:p>
            <a:p>
              <a:pPr algn="ctr">
                <a:defRPr/>
              </a:pPr>
              <a:r>
                <a:rPr kumimoji="0" lang="ja-JP" altLang="en-US" sz="1200" b="1" dirty="0">
                  <a:solidFill>
                    <a:prstClr val="black"/>
                  </a:solidFill>
                </a:rPr>
                <a:t>　・筋緊張低下</a:t>
              </a:r>
              <a:endParaRPr lang="ja-JP" altLang="en-US" sz="1200" b="1" dirty="0">
                <a:solidFill>
                  <a:prstClr val="black"/>
                </a:solidFill>
              </a:endParaRPr>
            </a:p>
          </p:txBody>
        </p:sp>
        <p:sp>
          <p:nvSpPr>
            <p:cNvPr id="26" name="Text Box 254">
              <a:extLst>
                <a:ext uri="{FF2B5EF4-FFF2-40B4-BE49-F238E27FC236}">
                  <a16:creationId xmlns:a16="http://schemas.microsoft.com/office/drawing/2014/main" id="{14513470-6D32-6944-8257-5FD8B4E97BE2}"/>
                </a:ext>
              </a:extLst>
            </p:cNvPr>
            <p:cNvSpPr txBox="1">
              <a:spLocks noChangeArrowheads="1"/>
            </p:cNvSpPr>
            <p:nvPr/>
          </p:nvSpPr>
          <p:spPr bwMode="auto">
            <a:xfrm>
              <a:off x="3366445" y="4062530"/>
              <a:ext cx="968108" cy="19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lnSpc>
                  <a:spcPct val="110000"/>
                </a:lnSpc>
              </a:pPr>
              <a:r>
                <a:rPr lang="ja-JP" altLang="en-US" sz="1200" b="1" dirty="0">
                  <a:solidFill>
                    <a:prstClr val="black"/>
                  </a:solidFill>
                  <a:latin typeface="Times New Roman" pitchFamily="18" charset="0"/>
                </a:rPr>
                <a:t>いずれかを認める</a:t>
              </a:r>
              <a:endParaRPr lang="ja-JP" altLang="en-US" sz="1200" dirty="0">
                <a:solidFill>
                  <a:prstClr val="black"/>
                </a:solidFill>
                <a:latin typeface="Times New Roman" pitchFamily="18" charset="0"/>
              </a:endParaRPr>
            </a:p>
          </p:txBody>
        </p:sp>
        <p:sp>
          <p:nvSpPr>
            <p:cNvPr id="28" name="Text Box 255">
              <a:extLst>
                <a:ext uri="{FF2B5EF4-FFF2-40B4-BE49-F238E27FC236}">
                  <a16:creationId xmlns:a16="http://schemas.microsoft.com/office/drawing/2014/main" id="{1C4B15C0-445B-6641-BFE7-0D1233674786}"/>
                </a:ext>
              </a:extLst>
            </p:cNvPr>
            <p:cNvSpPr txBox="1">
              <a:spLocks noChangeArrowheads="1"/>
            </p:cNvSpPr>
            <p:nvPr/>
          </p:nvSpPr>
          <p:spPr bwMode="auto">
            <a:xfrm>
              <a:off x="3946657" y="3141375"/>
              <a:ext cx="865627" cy="19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eaLnBrk="1" hangingPunct="1"/>
              <a:r>
                <a:rPr lang="ja-JP" altLang="en-US" sz="1200" b="1" dirty="0">
                  <a:solidFill>
                    <a:prstClr val="black"/>
                  </a:solidFill>
                  <a:latin typeface="Times New Roman" pitchFamily="18" charset="0"/>
                </a:rPr>
                <a:t>すべて認めない</a:t>
              </a:r>
              <a:endParaRPr lang="ja-JP" altLang="en-US" sz="1200" dirty="0">
                <a:solidFill>
                  <a:prstClr val="black"/>
                </a:solidFill>
                <a:latin typeface="Times New Roman" pitchFamily="18" charset="0"/>
              </a:endParaRPr>
            </a:p>
          </p:txBody>
        </p:sp>
        <p:sp>
          <p:nvSpPr>
            <p:cNvPr id="33" name="Rectangle 239">
              <a:extLst>
                <a:ext uri="{FF2B5EF4-FFF2-40B4-BE49-F238E27FC236}">
                  <a16:creationId xmlns:a16="http://schemas.microsoft.com/office/drawing/2014/main" id="{14955CAB-2177-364D-B124-4A83A84E0F1F}"/>
                </a:ext>
              </a:extLst>
            </p:cNvPr>
            <p:cNvSpPr>
              <a:spLocks noChangeArrowheads="1"/>
            </p:cNvSpPr>
            <p:nvPr/>
          </p:nvSpPr>
          <p:spPr bwMode="auto">
            <a:xfrm>
              <a:off x="1738204" y="2063450"/>
              <a:ext cx="2712476" cy="446581"/>
            </a:xfrm>
            <a:prstGeom prst="rect">
              <a:avLst/>
            </a:prstGeom>
            <a:solidFill>
              <a:schemeClr val="accent5">
                <a:lumMod val="40000"/>
                <a:lumOff val="60000"/>
              </a:schemeClr>
            </a:solidFill>
            <a:ln w="9525">
              <a:solidFill>
                <a:schemeClr val="tx1"/>
              </a:solidFill>
              <a:miter lim="800000"/>
              <a:headEnd/>
              <a:tailEnd/>
            </a:ln>
            <a:effectLst/>
          </p:spPr>
          <p:txBody>
            <a:bodyPr wrap="none" anchor="ctr"/>
            <a:lstStyle/>
            <a:p>
              <a:pPr algn="ctr" eaLnBrk="0" hangingPunct="0">
                <a:defRPr/>
              </a:pPr>
              <a:r>
                <a:rPr kumimoji="0" lang="ja-JP" altLang="en-US" sz="1200" b="1" dirty="0">
                  <a:solidFill>
                    <a:prstClr val="black"/>
                  </a:solidFill>
                  <a:ea typeface="MS Gothic" pitchFamily="49" charset="-128"/>
                </a:rPr>
                <a:t>チームメンバーによるブリーフィング、</a:t>
              </a:r>
              <a:br>
                <a:rPr kumimoji="0" lang="en-US" altLang="ja-JP" sz="1200" b="1" dirty="0">
                  <a:solidFill>
                    <a:prstClr val="black"/>
                  </a:solidFill>
                  <a:ea typeface="MS Gothic" pitchFamily="49" charset="-128"/>
                </a:rPr>
              </a:br>
              <a:r>
                <a:rPr kumimoji="0" lang="ja-JP" altLang="en-US" sz="1200" b="1" dirty="0">
                  <a:solidFill>
                    <a:prstClr val="black"/>
                  </a:solidFill>
                  <a:ea typeface="MS Gothic" pitchFamily="49" charset="-128"/>
                </a:rPr>
                <a:t>感染予防、物品の確認</a:t>
              </a:r>
            </a:p>
          </p:txBody>
        </p:sp>
        <p:sp>
          <p:nvSpPr>
            <p:cNvPr id="34" name="Line 237">
              <a:extLst>
                <a:ext uri="{FF2B5EF4-FFF2-40B4-BE49-F238E27FC236}">
                  <a16:creationId xmlns:a16="http://schemas.microsoft.com/office/drawing/2014/main" id="{E8736EDA-A5E4-7A42-A280-5655FD86A164}"/>
                </a:ext>
              </a:extLst>
            </p:cNvPr>
            <p:cNvSpPr>
              <a:spLocks noChangeShapeType="1"/>
            </p:cNvSpPr>
            <p:nvPr/>
          </p:nvSpPr>
          <p:spPr bwMode="auto">
            <a:xfrm flipV="1">
              <a:off x="4182657" y="3580638"/>
              <a:ext cx="163276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solidFill>
                  <a:prstClr val="black"/>
                </a:solidFill>
              </a:endParaRPr>
            </a:p>
          </p:txBody>
        </p:sp>
        <p:sp>
          <p:nvSpPr>
            <p:cNvPr id="35" name="Line 257">
              <a:extLst>
                <a:ext uri="{FF2B5EF4-FFF2-40B4-BE49-F238E27FC236}">
                  <a16:creationId xmlns:a16="http://schemas.microsoft.com/office/drawing/2014/main" id="{34F35081-CF9C-214D-A0F0-5C5327EA7131}"/>
                </a:ext>
              </a:extLst>
            </p:cNvPr>
            <p:cNvSpPr>
              <a:spLocks noChangeShapeType="1"/>
            </p:cNvSpPr>
            <p:nvPr/>
          </p:nvSpPr>
          <p:spPr bwMode="auto">
            <a:xfrm>
              <a:off x="5812178" y="3580638"/>
              <a:ext cx="0" cy="21167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solidFill>
                  <a:prstClr val="black"/>
                </a:solidFill>
              </a:endParaRPr>
            </a:p>
          </p:txBody>
        </p:sp>
        <p:sp>
          <p:nvSpPr>
            <p:cNvPr id="36" name="Rectangle 239">
              <a:extLst>
                <a:ext uri="{FF2B5EF4-FFF2-40B4-BE49-F238E27FC236}">
                  <a16:creationId xmlns:a16="http://schemas.microsoft.com/office/drawing/2014/main" id="{4C105BF3-6300-6D4D-8BFF-5341BE044C3C}"/>
                </a:ext>
              </a:extLst>
            </p:cNvPr>
            <p:cNvSpPr>
              <a:spLocks noChangeArrowheads="1"/>
            </p:cNvSpPr>
            <p:nvPr/>
          </p:nvSpPr>
          <p:spPr bwMode="auto">
            <a:xfrm>
              <a:off x="2527332" y="2594938"/>
              <a:ext cx="1115932" cy="268077"/>
            </a:xfrm>
            <a:prstGeom prst="rect">
              <a:avLst/>
            </a:prstGeom>
            <a:solidFill>
              <a:schemeClr val="bg1"/>
            </a:solidFill>
            <a:ln w="9525">
              <a:solidFill>
                <a:schemeClr val="tx1"/>
              </a:solidFill>
              <a:miter lim="800000"/>
              <a:headEnd/>
              <a:tailEnd/>
            </a:ln>
            <a:effectLst/>
          </p:spPr>
          <p:txBody>
            <a:bodyPr wrap="none" anchor="ctr"/>
            <a:lstStyle/>
            <a:p>
              <a:pPr algn="ctr" eaLnBrk="0" hangingPunct="0">
                <a:defRPr/>
              </a:pPr>
              <a:r>
                <a:rPr kumimoji="0" lang="ja-JP" altLang="en-US" sz="1200" b="1" dirty="0">
                  <a:solidFill>
                    <a:srgbClr val="FF0000"/>
                  </a:solidFill>
                  <a:ea typeface="MS Gothic" pitchFamily="49" charset="-128"/>
                </a:rPr>
                <a:t>出生</a:t>
              </a:r>
            </a:p>
          </p:txBody>
        </p:sp>
      </p:grpSp>
      <p:sp>
        <p:nvSpPr>
          <p:cNvPr id="5" name="楕円 4">
            <a:extLst>
              <a:ext uri="{FF2B5EF4-FFF2-40B4-BE49-F238E27FC236}">
                <a16:creationId xmlns:a16="http://schemas.microsoft.com/office/drawing/2014/main" id="{5A2A8156-5DFF-4DD3-A8B2-90D603A1DD4F}"/>
              </a:ext>
            </a:extLst>
          </p:cNvPr>
          <p:cNvSpPr/>
          <p:nvPr/>
        </p:nvSpPr>
        <p:spPr>
          <a:xfrm>
            <a:off x="5000120" y="1639184"/>
            <a:ext cx="560889" cy="5139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rgbClr val="FF0000"/>
                </a:solidFill>
              </a:rPr>
              <a:t>ⅱ</a:t>
            </a:r>
            <a:endParaRPr kumimoji="1" lang="ja-JP" altLang="en-US" sz="2400" b="1" dirty="0">
              <a:solidFill>
                <a:srgbClr val="FF0000"/>
              </a:solidFill>
            </a:endParaRPr>
          </a:p>
        </p:txBody>
      </p:sp>
      <p:sp>
        <p:nvSpPr>
          <p:cNvPr id="27" name="テキスト ボックス 26">
            <a:extLst>
              <a:ext uri="{FF2B5EF4-FFF2-40B4-BE49-F238E27FC236}">
                <a16:creationId xmlns:a16="http://schemas.microsoft.com/office/drawing/2014/main" id="{DC7F8E2C-AC52-4439-807A-68135CD91742}"/>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3733705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a:spLocks noGrp="1"/>
          </p:cNvSpPr>
          <p:nvPr>
            <p:ph type="ctrTitle"/>
          </p:nvPr>
        </p:nvSpPr>
        <p:spPr>
          <a:xfrm>
            <a:off x="755576" y="188640"/>
            <a:ext cx="7676396" cy="1052736"/>
          </a:xfrm>
        </p:spPr>
        <p:txBody>
          <a:bodyPr>
            <a:noAutofit/>
          </a:bodyPr>
          <a:lstStyle/>
          <a:p>
            <a:r>
              <a:rPr lang="ja-JP" altLang="ja-JP" sz="3200" dirty="0"/>
              <a:t>ブリーフィングと新生児蘇生術後の</a:t>
            </a:r>
            <a:br>
              <a:rPr lang="en-US" altLang="ja-JP" sz="3200" dirty="0"/>
            </a:br>
            <a:r>
              <a:rPr lang="ja-JP" altLang="ja-JP" sz="3200" dirty="0"/>
              <a:t>デブリーフィングの効果</a:t>
            </a:r>
            <a:r>
              <a:rPr lang="ja-JP" altLang="en-US" sz="3200" dirty="0"/>
              <a:t>　（</a:t>
            </a:r>
            <a:r>
              <a:rPr lang="en-US" altLang="ja-JP" sz="3200" dirty="0"/>
              <a:t>ScopRev</a:t>
            </a:r>
            <a:r>
              <a:rPr lang="ja-JP" altLang="ja-JP" sz="3200" dirty="0"/>
              <a:t>）</a:t>
            </a:r>
          </a:p>
        </p:txBody>
      </p:sp>
      <p:sp>
        <p:nvSpPr>
          <p:cNvPr id="8" name="テキスト ボックス 7"/>
          <p:cNvSpPr txBox="1"/>
          <p:nvPr/>
        </p:nvSpPr>
        <p:spPr>
          <a:xfrm>
            <a:off x="621559" y="1954771"/>
            <a:ext cx="184667" cy="646332"/>
          </a:xfrm>
          <a:prstGeom prst="rect">
            <a:avLst/>
          </a:prstGeom>
          <a:noFill/>
        </p:spPr>
        <p:txBody>
          <a:bodyPr wrap="none" rtlCol="0">
            <a:spAutoFit/>
          </a:bodyPr>
          <a:lstStyle/>
          <a:p>
            <a:endParaRPr lang="en-US" altLang="ja-JP" sz="3600" dirty="0"/>
          </a:p>
        </p:txBody>
      </p:sp>
      <p:sp>
        <p:nvSpPr>
          <p:cNvPr id="9" name="正方形/長方形 8"/>
          <p:cNvSpPr/>
          <p:nvPr/>
        </p:nvSpPr>
        <p:spPr>
          <a:xfrm>
            <a:off x="273028" y="1388620"/>
            <a:ext cx="8870972" cy="4801314"/>
          </a:xfrm>
          <a:prstGeom prst="rect">
            <a:avLst/>
          </a:prstGeom>
        </p:spPr>
        <p:txBody>
          <a:bodyPr wrap="square">
            <a:spAutoFit/>
          </a:bodyPr>
          <a:lstStyle/>
          <a:p>
            <a:r>
              <a:rPr lang="en-US" altLang="ja-JP" sz="2400" dirty="0"/>
              <a:t>CQ</a:t>
            </a:r>
            <a:r>
              <a:rPr lang="ja-JP" altLang="en-US" sz="2400" dirty="0"/>
              <a:t>：</a:t>
            </a:r>
            <a:r>
              <a:rPr lang="ja-JP" altLang="ja-JP" sz="2400" dirty="0"/>
              <a:t>分娩前にブリーフィングを行い、分娩後にデブリーフィングを</a:t>
            </a:r>
            <a:endParaRPr lang="en-US" altLang="ja-JP" sz="2400" dirty="0"/>
          </a:p>
          <a:p>
            <a:r>
              <a:rPr lang="ja-JP" altLang="en-US" sz="2400" dirty="0"/>
              <a:t>　　  </a:t>
            </a:r>
            <a:r>
              <a:rPr lang="ja-JP" altLang="ja-JP" sz="2400" dirty="0"/>
              <a:t>行うことが、実践と転帰の改善につながる可能性があるか？</a:t>
            </a:r>
            <a:endParaRPr lang="en-US" altLang="ja-JP" sz="2400" dirty="0"/>
          </a:p>
          <a:p>
            <a:endParaRPr lang="ja-JP" altLang="ja-JP" sz="2400" dirty="0"/>
          </a:p>
          <a:p>
            <a:r>
              <a:rPr lang="en-US" altLang="ja-JP" sz="2400" dirty="0"/>
              <a:t>P:    </a:t>
            </a:r>
            <a:r>
              <a:rPr lang="ja-JP" altLang="ja-JP" sz="2300" dirty="0"/>
              <a:t>新生児の蘇生またはシュミレーション蘇生に関与した医療従事者</a:t>
            </a:r>
          </a:p>
          <a:p>
            <a:r>
              <a:rPr lang="en-US" altLang="ja-JP" sz="2400" dirty="0"/>
              <a:t>I:     </a:t>
            </a:r>
            <a:r>
              <a:rPr lang="ja-JP" altLang="ja-JP" sz="2400" dirty="0"/>
              <a:t>ブリーフィング</a:t>
            </a:r>
            <a:r>
              <a:rPr lang="en-US" altLang="ja-JP" sz="2400" dirty="0"/>
              <a:t>/</a:t>
            </a:r>
            <a:r>
              <a:rPr lang="ja-JP" altLang="ja-JP" sz="2400" dirty="0"/>
              <a:t>デブリーフィングを行うこと</a:t>
            </a:r>
          </a:p>
          <a:p>
            <a:r>
              <a:rPr lang="en-US" altLang="ja-JP" sz="2400" dirty="0"/>
              <a:t>C</a:t>
            </a:r>
            <a:r>
              <a:rPr lang="ja-JP" altLang="en-US" sz="2400" dirty="0"/>
              <a:t> </a:t>
            </a:r>
            <a:r>
              <a:rPr lang="en-US" altLang="ja-JP" sz="2400" dirty="0"/>
              <a:t>:   </a:t>
            </a:r>
            <a:r>
              <a:rPr lang="ja-JP" altLang="ja-JP" sz="2400" dirty="0"/>
              <a:t>ブリーフィング</a:t>
            </a:r>
            <a:r>
              <a:rPr lang="en-US" altLang="ja-JP" sz="2400" dirty="0"/>
              <a:t>/</a:t>
            </a:r>
            <a:r>
              <a:rPr lang="ja-JP" altLang="ja-JP" sz="2400" dirty="0"/>
              <a:t>デブリーフィングを行わない</a:t>
            </a:r>
          </a:p>
          <a:p>
            <a:r>
              <a:rPr lang="en-US" altLang="ja-JP" sz="2400" dirty="0"/>
              <a:t>O:   </a:t>
            </a:r>
            <a:r>
              <a:rPr lang="ja-JP" altLang="ja-JP" sz="2400" dirty="0"/>
              <a:t>児、家族、または臨床家のアウトカムの改善</a:t>
            </a:r>
          </a:p>
          <a:p>
            <a:pPr marL="0" indent="0">
              <a:buNone/>
            </a:pPr>
            <a:endParaRPr lang="en-US" altLang="ja-JP" sz="2400" dirty="0"/>
          </a:p>
          <a:p>
            <a:pPr marL="0" indent="0">
              <a:buNone/>
            </a:pPr>
            <a:r>
              <a:rPr lang="ja-JP" altLang="en-US" sz="2400" dirty="0"/>
              <a:t>推奨と提案</a:t>
            </a:r>
            <a:endParaRPr lang="en-US" altLang="ja-JP" sz="2400" dirty="0"/>
          </a:p>
          <a:p>
            <a:r>
              <a:rPr lang="ja-JP" altLang="ja-JP" sz="2400" dirty="0"/>
              <a:t>シミュレーション教育や臨床現場における学習として</a:t>
            </a:r>
            <a:r>
              <a:rPr lang="ja-JP" altLang="ja-JP" sz="2400" dirty="0">
                <a:solidFill>
                  <a:srgbClr val="FF0000"/>
                </a:solidFill>
              </a:rPr>
              <a:t>ブリーフィングとデブリーフィングの利用を推奨することは妥当</a:t>
            </a:r>
            <a:r>
              <a:rPr lang="ja-JP" altLang="ja-JP" sz="2400" dirty="0"/>
              <a:t>である。</a:t>
            </a:r>
          </a:p>
          <a:p>
            <a:r>
              <a:rPr lang="en-US" altLang="ja-JP" dirty="0"/>
              <a:t> </a:t>
            </a:r>
            <a:endParaRPr lang="ja-JP" altLang="ja-JP" dirty="0"/>
          </a:p>
          <a:p>
            <a:pPr marL="0" indent="0">
              <a:buNone/>
            </a:pPr>
            <a:endParaRPr lang="en-US" altLang="ja-JP" sz="2400" dirty="0"/>
          </a:p>
        </p:txBody>
      </p:sp>
      <p:cxnSp>
        <p:nvCxnSpPr>
          <p:cNvPr id="10" name="直線コネクタ 9"/>
          <p:cNvCxnSpPr/>
          <p:nvPr/>
        </p:nvCxnSpPr>
        <p:spPr>
          <a:xfrm>
            <a:off x="407483" y="1368926"/>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407483" y="6281935"/>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テキスト ボックス 11">
            <a:extLst>
              <a:ext uri="{FF2B5EF4-FFF2-40B4-BE49-F238E27FC236}">
                <a16:creationId xmlns:a16="http://schemas.microsoft.com/office/drawing/2014/main" id="{0C533D3D-77A8-4576-9C63-F02B98A90C64}"/>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417324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443833" y="146855"/>
            <a:ext cx="6118983" cy="707886"/>
          </a:xfrm>
          <a:prstGeom prst="rect">
            <a:avLst/>
          </a:prstGeom>
        </p:spPr>
        <p:txBody>
          <a:bodyPr wrap="none">
            <a:spAutoFit/>
          </a:bodyPr>
          <a:lstStyle/>
          <a:p>
            <a:r>
              <a:rPr lang="ja-JP" altLang="en-US" sz="4000" dirty="0"/>
              <a:t>新生児蘇生法を学ぶ必要性</a:t>
            </a:r>
          </a:p>
        </p:txBody>
      </p:sp>
      <p:sp>
        <p:nvSpPr>
          <p:cNvPr id="8" name="正方形/長方形 7"/>
          <p:cNvSpPr/>
          <p:nvPr/>
        </p:nvSpPr>
        <p:spPr>
          <a:xfrm>
            <a:off x="469212" y="1325055"/>
            <a:ext cx="8351260" cy="5386090"/>
          </a:xfrm>
          <a:prstGeom prst="rect">
            <a:avLst/>
          </a:prstGeom>
        </p:spPr>
        <p:txBody>
          <a:bodyPr wrap="square">
            <a:spAutoFit/>
          </a:bodyPr>
          <a:lstStyle/>
          <a:p>
            <a:pPr algn="ctr"/>
            <a:r>
              <a:rPr lang="ja-JP" altLang="en-US" sz="3200" dirty="0">
                <a:solidFill>
                  <a:srgbClr val="000000"/>
                </a:solidFill>
                <a:latin typeface="ＭＳ Ｐゴシック"/>
                <a:cs typeface="ＭＳ Ｐゴシック"/>
              </a:rPr>
              <a:t>新生児蘇生を必要とする正期産児の割合</a:t>
            </a:r>
            <a:endParaRPr lang="en-US" altLang="ja-JP" sz="3200" dirty="0">
              <a:solidFill>
                <a:srgbClr val="000000"/>
              </a:solidFill>
              <a:latin typeface="ＭＳ Ｐゴシック"/>
              <a:cs typeface="ＭＳ Ｐゴシック"/>
            </a:endParaRPr>
          </a:p>
          <a:p>
            <a:endParaRPr lang="en-US" altLang="ja-JP" sz="2400" dirty="0">
              <a:solidFill>
                <a:srgbClr val="000000"/>
              </a:solidFill>
              <a:latin typeface="ＭＳ Ｐゴシック"/>
              <a:cs typeface="ＭＳ Ｐゴシック"/>
            </a:endParaRPr>
          </a:p>
          <a:p>
            <a:r>
              <a:rPr lang="en-US" altLang="ja-JP" sz="2400" dirty="0">
                <a:solidFill>
                  <a:srgbClr val="000000"/>
                </a:solidFill>
                <a:latin typeface="ＭＳ Ｐゴシック"/>
                <a:cs typeface="ＭＳ Ｐゴシック"/>
              </a:rPr>
              <a:t>85</a:t>
            </a:r>
            <a:r>
              <a:rPr lang="ja-JP" altLang="en-US" sz="2400" dirty="0">
                <a:solidFill>
                  <a:srgbClr val="000000"/>
                </a:solidFill>
                <a:latin typeface="ＭＳ Ｐゴシック"/>
                <a:cs typeface="ＭＳ Ｐゴシック"/>
              </a:rPr>
              <a:t>％　　　特別な処置を必要とせず自発呼吸が</a:t>
            </a:r>
            <a:r>
              <a:rPr lang="en-US" altLang="ja-JP" sz="2400" dirty="0">
                <a:solidFill>
                  <a:srgbClr val="000000"/>
                </a:solidFill>
                <a:latin typeface="ＭＳ Ｐゴシック"/>
                <a:cs typeface="ＭＳ Ｐゴシック"/>
              </a:rPr>
              <a:t>30</a:t>
            </a:r>
            <a:r>
              <a:rPr lang="ja-JP" altLang="en-US" sz="2400" dirty="0">
                <a:solidFill>
                  <a:srgbClr val="000000"/>
                </a:solidFill>
                <a:latin typeface="ＭＳ Ｐゴシック"/>
                <a:cs typeface="ＭＳ Ｐゴシック"/>
              </a:rPr>
              <a:t>秒以内に出現</a:t>
            </a:r>
            <a:endParaRPr lang="en-US" altLang="ja-JP" sz="2400" dirty="0">
              <a:solidFill>
                <a:srgbClr val="000000"/>
              </a:solidFill>
              <a:latin typeface="ＭＳ Ｐゴシック"/>
              <a:cs typeface="ＭＳ Ｐゴシック"/>
            </a:endParaRPr>
          </a:p>
          <a:p>
            <a:endParaRPr lang="en-US" altLang="ja-JP" sz="2400" dirty="0">
              <a:solidFill>
                <a:srgbClr val="000000"/>
              </a:solidFill>
              <a:latin typeface="ＭＳ Ｐゴシック"/>
              <a:cs typeface="ＭＳ Ｐゴシック"/>
            </a:endParaRPr>
          </a:p>
          <a:p>
            <a:r>
              <a:rPr lang="en-US" altLang="ja-JP" sz="2400" dirty="0">
                <a:solidFill>
                  <a:srgbClr val="000000"/>
                </a:solidFill>
                <a:latin typeface="ＭＳ Ｐゴシック"/>
                <a:cs typeface="ＭＳ Ｐゴシック"/>
              </a:rPr>
              <a:t>10</a:t>
            </a:r>
            <a:r>
              <a:rPr lang="ja-JP" altLang="en-US" sz="2400" dirty="0">
                <a:solidFill>
                  <a:srgbClr val="000000"/>
                </a:solidFill>
                <a:latin typeface="ＭＳ Ｐゴシック"/>
                <a:cs typeface="ＭＳ Ｐゴシック"/>
              </a:rPr>
              <a:t>％　　　簡単な蘇生の初期処置で自発呼吸が出現する</a:t>
            </a:r>
            <a:endParaRPr lang="en-US" altLang="ja-JP" sz="2400" dirty="0">
              <a:solidFill>
                <a:srgbClr val="000000"/>
              </a:solidFill>
              <a:latin typeface="ＭＳ Ｐゴシック"/>
              <a:cs typeface="ＭＳ Ｐゴシック"/>
            </a:endParaRPr>
          </a:p>
          <a:p>
            <a:endParaRPr lang="en-US" altLang="ja-JP" sz="2400" dirty="0">
              <a:solidFill>
                <a:srgbClr val="000000"/>
              </a:solidFill>
              <a:latin typeface="ＭＳ Ｐゴシック"/>
              <a:cs typeface="ＭＳ Ｐゴシック"/>
            </a:endParaRPr>
          </a:p>
          <a:p>
            <a:r>
              <a:rPr lang="en-US" altLang="ja-JP" sz="2400" dirty="0">
                <a:solidFill>
                  <a:srgbClr val="FF0000"/>
                </a:solidFill>
                <a:latin typeface="ＭＳ Ｐゴシック"/>
                <a:cs typeface="ＭＳ Ｐゴシック"/>
              </a:rPr>
              <a:t>5</a:t>
            </a:r>
            <a:r>
              <a:rPr lang="ja-JP" altLang="en-US" sz="2400" dirty="0">
                <a:solidFill>
                  <a:srgbClr val="FF0000"/>
                </a:solidFill>
                <a:latin typeface="ＭＳ Ｐゴシック"/>
                <a:cs typeface="ＭＳ Ｐゴシック"/>
              </a:rPr>
              <a:t>％　　　　人工呼吸（陽圧換気）</a:t>
            </a:r>
            <a:endParaRPr lang="en-US" altLang="ja-JP" sz="2400" dirty="0">
              <a:solidFill>
                <a:srgbClr val="FF0000"/>
              </a:solidFill>
              <a:latin typeface="ＭＳ Ｐゴシック"/>
              <a:cs typeface="ＭＳ Ｐゴシック"/>
            </a:endParaRPr>
          </a:p>
          <a:p>
            <a:endParaRPr lang="en-US" altLang="ja-JP" sz="2400" dirty="0">
              <a:solidFill>
                <a:srgbClr val="000000"/>
              </a:solidFill>
              <a:latin typeface="ＭＳ Ｐゴシック"/>
              <a:cs typeface="ＭＳ Ｐゴシック"/>
            </a:endParaRPr>
          </a:p>
          <a:p>
            <a:r>
              <a:rPr lang="en-US" altLang="ja-JP" sz="2400" dirty="0">
                <a:solidFill>
                  <a:srgbClr val="000000"/>
                </a:solidFill>
                <a:latin typeface="ＭＳ Ｐゴシック"/>
                <a:cs typeface="ＭＳ Ｐゴシック"/>
              </a:rPr>
              <a:t>2</a:t>
            </a:r>
            <a:r>
              <a:rPr lang="ja-JP" altLang="en-US" sz="2400" dirty="0">
                <a:solidFill>
                  <a:srgbClr val="000000"/>
                </a:solidFill>
                <a:latin typeface="ＭＳ Ｐゴシック"/>
                <a:cs typeface="ＭＳ Ｐゴシック"/>
              </a:rPr>
              <a:t>％　　　　挿管</a:t>
            </a:r>
            <a:endParaRPr lang="en-US" altLang="ja-JP" sz="2400" dirty="0">
              <a:solidFill>
                <a:srgbClr val="000000"/>
              </a:solidFill>
              <a:latin typeface="ＭＳ Ｐゴシック"/>
              <a:cs typeface="ＭＳ Ｐゴシック"/>
            </a:endParaRPr>
          </a:p>
          <a:p>
            <a:endParaRPr lang="en-US" altLang="ja-JP" sz="2400" dirty="0">
              <a:solidFill>
                <a:srgbClr val="000000"/>
              </a:solidFill>
              <a:latin typeface="ＭＳ Ｐゴシック"/>
              <a:cs typeface="ＭＳ Ｐゴシック"/>
            </a:endParaRPr>
          </a:p>
          <a:p>
            <a:r>
              <a:rPr lang="en-US" altLang="ja-JP" sz="2400" dirty="0">
                <a:solidFill>
                  <a:srgbClr val="000000"/>
                </a:solidFill>
                <a:latin typeface="ＭＳ Ｐゴシック"/>
                <a:cs typeface="ＭＳ Ｐゴシック"/>
              </a:rPr>
              <a:t>0.1% </a:t>
            </a:r>
            <a:r>
              <a:rPr lang="ja-JP" altLang="en-US" sz="2400" dirty="0">
                <a:solidFill>
                  <a:srgbClr val="000000"/>
                </a:solidFill>
                <a:latin typeface="ＭＳ Ｐゴシック"/>
                <a:cs typeface="ＭＳ Ｐゴシック"/>
              </a:rPr>
              <a:t>　　　胸骨圧迫</a:t>
            </a:r>
            <a:endParaRPr lang="en-US" altLang="ja-JP" sz="2400" dirty="0">
              <a:solidFill>
                <a:srgbClr val="000000"/>
              </a:solidFill>
              <a:latin typeface="ＭＳ Ｐゴシック"/>
              <a:cs typeface="ＭＳ Ｐゴシック"/>
            </a:endParaRPr>
          </a:p>
          <a:p>
            <a:endParaRPr lang="en-US" altLang="ja-JP" sz="2400" dirty="0">
              <a:solidFill>
                <a:srgbClr val="000000"/>
              </a:solidFill>
              <a:latin typeface="ＭＳ Ｐゴシック"/>
              <a:cs typeface="ＭＳ Ｐゴシック"/>
            </a:endParaRPr>
          </a:p>
          <a:p>
            <a:r>
              <a:rPr lang="en-US" altLang="ja-JP" sz="2400" dirty="0">
                <a:solidFill>
                  <a:srgbClr val="000000"/>
                </a:solidFill>
                <a:latin typeface="ＭＳ Ｐゴシック"/>
                <a:cs typeface="ＭＳ Ｐゴシック"/>
              </a:rPr>
              <a:t>0.05%</a:t>
            </a:r>
            <a:r>
              <a:rPr lang="ja-JP" altLang="en-US" sz="2400" dirty="0">
                <a:solidFill>
                  <a:srgbClr val="000000"/>
                </a:solidFill>
                <a:latin typeface="ＭＳ Ｐゴシック"/>
                <a:cs typeface="ＭＳ Ｐゴシック"/>
              </a:rPr>
              <a:t>　　　人工呼吸と胸骨圧迫に加えてアドレナリン投与</a:t>
            </a:r>
            <a:endParaRPr lang="en-US" altLang="ja-JP" sz="2400" dirty="0">
              <a:solidFill>
                <a:srgbClr val="000000"/>
              </a:solidFill>
              <a:latin typeface="ＭＳ Ｐゴシック"/>
              <a:cs typeface="ＭＳ Ｐゴシック"/>
            </a:endParaRPr>
          </a:p>
          <a:p>
            <a:endParaRPr lang="en-US" altLang="ja-JP" sz="2400" dirty="0">
              <a:solidFill>
                <a:srgbClr val="000000"/>
              </a:solidFill>
              <a:latin typeface="ＭＳ Ｐゴシック"/>
              <a:cs typeface="ＭＳ Ｐゴシック"/>
            </a:endParaRPr>
          </a:p>
        </p:txBody>
      </p:sp>
      <p:sp>
        <p:nvSpPr>
          <p:cNvPr id="9" name="テキスト ボックス 8">
            <a:extLst>
              <a:ext uri="{FF2B5EF4-FFF2-40B4-BE49-F238E27FC236}">
                <a16:creationId xmlns:a16="http://schemas.microsoft.com/office/drawing/2014/main" id="{C2C9F2FB-D89C-4A3C-AB4A-17A904576D03}"/>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488763410"/>
      </p:ext>
    </p:extLst>
  </p:cSld>
  <p:clrMapOvr>
    <a:masterClrMapping/>
  </p:clrMapOvr>
  <mc:AlternateContent xmlns:mc="http://schemas.openxmlformats.org/markup-compatibility/2006" xmlns:p14="http://schemas.microsoft.com/office/powerpoint/2010/main">
    <mc:Choice Requires="p14">
      <p:transition spd="slow" p14:dur="2000" advTm="57159"/>
    </mc:Choice>
    <mc:Fallback xmlns="">
      <p:transition spd="slow" advTm="5715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a:spLocks noGrp="1"/>
          </p:cNvSpPr>
          <p:nvPr>
            <p:ph type="ctrTitle"/>
          </p:nvPr>
        </p:nvSpPr>
        <p:spPr>
          <a:xfrm>
            <a:off x="683568" y="188641"/>
            <a:ext cx="7676396" cy="792088"/>
          </a:xfrm>
        </p:spPr>
        <p:txBody>
          <a:bodyPr>
            <a:normAutofit/>
          </a:bodyPr>
          <a:lstStyle/>
          <a:p>
            <a:r>
              <a:rPr lang="ja-JP" altLang="en-US" sz="4000" dirty="0">
                <a:solidFill>
                  <a:srgbClr val="000000"/>
                </a:solidFill>
                <a:latin typeface="ＭＳ Ｐゴシック"/>
                <a:cs typeface="ＭＳ Ｐゴシック"/>
              </a:rPr>
              <a:t>20</a:t>
            </a:r>
            <a:r>
              <a:rPr lang="en-US" altLang="ja-JP" sz="4000" dirty="0">
                <a:solidFill>
                  <a:srgbClr val="000000"/>
                </a:solidFill>
                <a:latin typeface="ＭＳ Ｐゴシック"/>
                <a:cs typeface="ＭＳ Ｐゴシック"/>
              </a:rPr>
              <a:t>20</a:t>
            </a:r>
            <a:r>
              <a:rPr lang="ja-JP" altLang="en-US" sz="4000" dirty="0">
                <a:solidFill>
                  <a:srgbClr val="000000"/>
                </a:solidFill>
                <a:latin typeface="ＭＳ Ｐゴシック"/>
                <a:cs typeface="ＭＳ Ｐゴシック"/>
              </a:rPr>
              <a:t>年版アルゴリズム変更点</a:t>
            </a:r>
            <a:endParaRPr lang="ja-JP" altLang="en-US" sz="4000" dirty="0">
              <a:latin typeface="Calibri" charset="0"/>
              <a:ea typeface="ＭＳ Ｐゴシック" charset="0"/>
            </a:endParaRPr>
          </a:p>
        </p:txBody>
      </p:sp>
      <p:sp>
        <p:nvSpPr>
          <p:cNvPr id="8" name="テキスト ボックス 7"/>
          <p:cNvSpPr txBox="1"/>
          <p:nvPr/>
        </p:nvSpPr>
        <p:spPr>
          <a:xfrm>
            <a:off x="1677269" y="2236902"/>
            <a:ext cx="184730" cy="646332"/>
          </a:xfrm>
          <a:prstGeom prst="rect">
            <a:avLst/>
          </a:prstGeom>
          <a:noFill/>
        </p:spPr>
        <p:txBody>
          <a:bodyPr wrap="none" rtlCol="0">
            <a:spAutoFit/>
          </a:bodyPr>
          <a:lstStyle/>
          <a:p>
            <a:endParaRPr kumimoji="1" lang="ja-JP" altLang="en-US" sz="3600" dirty="0"/>
          </a:p>
        </p:txBody>
      </p:sp>
      <p:sp>
        <p:nvSpPr>
          <p:cNvPr id="2" name="テキスト ボックス 1">
            <a:extLst>
              <a:ext uri="{FF2B5EF4-FFF2-40B4-BE49-F238E27FC236}">
                <a16:creationId xmlns:a16="http://schemas.microsoft.com/office/drawing/2014/main" id="{0161284F-6DA3-B448-A6F3-F2EC73B04E07}"/>
              </a:ext>
            </a:extLst>
          </p:cNvPr>
          <p:cNvSpPr txBox="1"/>
          <p:nvPr/>
        </p:nvSpPr>
        <p:spPr>
          <a:xfrm>
            <a:off x="159574" y="1386556"/>
            <a:ext cx="8129148" cy="5293757"/>
          </a:xfrm>
          <a:prstGeom prst="rect">
            <a:avLst/>
          </a:prstGeom>
          <a:noFill/>
        </p:spPr>
        <p:txBody>
          <a:bodyPr wrap="none" rtlCol="0">
            <a:spAutoFit/>
          </a:bodyPr>
          <a:lstStyle/>
          <a:p>
            <a:pPr lvl="0"/>
            <a:r>
              <a:rPr lang="en-US" altLang="ja-JP" sz="2000" dirty="0">
                <a:solidFill>
                  <a:schemeClr val="bg1">
                    <a:lumMod val="75000"/>
                  </a:schemeClr>
                </a:solidFill>
                <a:latin typeface="+mj-ea"/>
                <a:ea typeface="+mj-ea"/>
              </a:rPr>
              <a:t>ⅰ</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新生児蘇生法の本質である救命の流れの強調</a:t>
            </a:r>
            <a:endParaRPr lang="en-US" altLang="ja-JP" sz="2000" dirty="0">
              <a:solidFill>
                <a:schemeClr val="bg1">
                  <a:lumMod val="75000"/>
                </a:schemeClr>
              </a:solidFill>
              <a:latin typeface="+mj-ea"/>
              <a:ea typeface="+mj-ea"/>
            </a:endParaRPr>
          </a:p>
          <a:p>
            <a:pPr lvl="0"/>
            <a:r>
              <a:rPr lang="en-US" altLang="ja-JP" sz="2000" dirty="0">
                <a:solidFill>
                  <a:schemeClr val="bg1">
                    <a:lumMod val="75000"/>
                  </a:schemeClr>
                </a:solidFill>
                <a:latin typeface="+mj-ea"/>
                <a:ea typeface="+mj-ea"/>
              </a:rPr>
              <a:t>ⅱ</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出生前のステップとしてブリーフィングの表記の追加</a:t>
            </a:r>
          </a:p>
          <a:p>
            <a:pPr lvl="0"/>
            <a:r>
              <a:rPr lang="en-US" altLang="ja-JP" sz="2000" dirty="0">
                <a:solidFill>
                  <a:srgbClr val="FF0000"/>
                </a:solidFill>
                <a:latin typeface="+mj-ea"/>
                <a:ea typeface="+mj-ea"/>
              </a:rPr>
              <a:t>ⅲ</a:t>
            </a:r>
            <a:r>
              <a:rPr lang="ja-JP" altLang="en-US" sz="2000" dirty="0">
                <a:solidFill>
                  <a:srgbClr val="FF0000"/>
                </a:solidFill>
                <a:latin typeface="+mj-ea"/>
                <a:ea typeface="+mj-ea"/>
              </a:rPr>
              <a:t>．</a:t>
            </a:r>
            <a:r>
              <a:rPr lang="ja-JP" altLang="ja-JP" sz="2000" dirty="0">
                <a:solidFill>
                  <a:srgbClr val="FF0000"/>
                </a:solidFill>
                <a:latin typeface="+mj-ea"/>
                <a:ea typeface="+mj-ea"/>
              </a:rPr>
              <a:t>人工呼吸に引き続く胸骨圧迫時の</a:t>
            </a:r>
            <a:r>
              <a:rPr lang="en-US" altLang="ja-JP" sz="2000" dirty="0">
                <a:solidFill>
                  <a:srgbClr val="FF0000"/>
                </a:solidFill>
                <a:latin typeface="+mj-ea"/>
                <a:ea typeface="+mj-ea"/>
              </a:rPr>
              <a:t>『</a:t>
            </a:r>
            <a:r>
              <a:rPr lang="ja-JP" altLang="en-US" sz="2000" dirty="0">
                <a:solidFill>
                  <a:srgbClr val="FF0000"/>
                </a:solidFill>
                <a:latin typeface="+mj-ea"/>
                <a:ea typeface="+mj-ea"/>
              </a:rPr>
              <a:t>＋酸素</a:t>
            </a:r>
            <a:r>
              <a:rPr lang="en-US" altLang="ja-JP" sz="2000" dirty="0">
                <a:solidFill>
                  <a:srgbClr val="FF0000"/>
                </a:solidFill>
                <a:latin typeface="+mj-ea"/>
                <a:ea typeface="+mj-ea"/>
              </a:rPr>
              <a:t>』</a:t>
            </a:r>
            <a:r>
              <a:rPr lang="ja-JP" altLang="ja-JP" sz="2000" dirty="0">
                <a:solidFill>
                  <a:srgbClr val="FF0000"/>
                </a:solidFill>
                <a:latin typeface="+mj-ea"/>
                <a:ea typeface="+mj-ea"/>
              </a:rPr>
              <a:t>の表記の追加</a:t>
            </a:r>
          </a:p>
          <a:p>
            <a:pPr lvl="0"/>
            <a:r>
              <a:rPr lang="en-US" altLang="ja-JP" sz="2000" dirty="0">
                <a:solidFill>
                  <a:schemeClr val="bg1">
                    <a:lumMod val="75000"/>
                  </a:schemeClr>
                </a:solidFill>
                <a:latin typeface="+mj-ea"/>
                <a:ea typeface="+mj-ea"/>
              </a:rPr>
              <a:t>ⅳ</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アドレナリン投与の優先順位から独立した表記</a:t>
            </a:r>
            <a:r>
              <a:rPr lang="ja-JP" altLang="en-US" sz="2000" dirty="0">
                <a:solidFill>
                  <a:schemeClr val="bg1">
                    <a:lumMod val="75000"/>
                  </a:schemeClr>
                </a:solidFill>
                <a:latin typeface="+mj-ea"/>
                <a:ea typeface="+mj-ea"/>
              </a:rPr>
              <a:t>へ変更</a:t>
            </a:r>
            <a:endParaRPr lang="ja-JP" altLang="ja-JP" sz="2000" dirty="0">
              <a:solidFill>
                <a:schemeClr val="bg1">
                  <a:lumMod val="75000"/>
                </a:schemeClr>
              </a:solidFill>
              <a:latin typeface="+mj-ea"/>
              <a:ea typeface="+mj-ea"/>
            </a:endParaRPr>
          </a:p>
          <a:p>
            <a:pPr lvl="0"/>
            <a:r>
              <a:rPr lang="en-US" altLang="ja-JP" sz="2000" dirty="0">
                <a:solidFill>
                  <a:schemeClr val="bg1">
                    <a:lumMod val="75000"/>
                  </a:schemeClr>
                </a:solidFill>
                <a:latin typeface="+mj-ea"/>
                <a:ea typeface="+mj-ea"/>
              </a:rPr>
              <a:t>ⅴ</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努力呼吸またはチアノーゼの</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共にあり</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から</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どちらかあり</a:t>
            </a:r>
            <a:r>
              <a:rPr lang="en-US" altLang="ja-JP" sz="2000" dirty="0">
                <a:solidFill>
                  <a:schemeClr val="bg1">
                    <a:lumMod val="75000"/>
                  </a:schemeClr>
                </a:solidFill>
                <a:latin typeface="+mj-ea"/>
                <a:ea typeface="+mj-ea"/>
              </a:rPr>
              <a:t>』</a:t>
            </a:r>
          </a:p>
          <a:p>
            <a:pPr lvl="0"/>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で安定化の流れに進むように変更</a:t>
            </a:r>
          </a:p>
          <a:p>
            <a:pPr lvl="0"/>
            <a:r>
              <a:rPr lang="en-US" altLang="ja-JP" sz="2000" dirty="0">
                <a:solidFill>
                  <a:schemeClr val="bg1">
                    <a:lumMod val="75000"/>
                  </a:schemeClr>
                </a:solidFill>
                <a:latin typeface="+mj-ea"/>
                <a:ea typeface="+mj-ea"/>
              </a:rPr>
              <a:t>ⅵ</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安定化の流れでは最初の介入は直ちに行うのではなく、</a:t>
            </a:r>
            <a:endParaRPr lang="en-US" altLang="ja-JP" sz="2000" dirty="0">
              <a:solidFill>
                <a:schemeClr val="bg1">
                  <a:lumMod val="75000"/>
                </a:schemeClr>
              </a:solidFill>
              <a:latin typeface="+mj-ea"/>
              <a:ea typeface="+mj-ea"/>
            </a:endParaRPr>
          </a:p>
          <a:p>
            <a:pPr lvl="0"/>
            <a:r>
              <a:rPr lang="ja-JP" altLang="en-US" sz="2000" dirty="0">
                <a:solidFill>
                  <a:schemeClr val="bg1">
                    <a:lumMod val="75000"/>
                  </a:schemeClr>
                </a:solidFill>
                <a:latin typeface="+mj-ea"/>
                <a:ea typeface="+mj-ea"/>
              </a:rPr>
              <a:t>　　 </a:t>
            </a:r>
            <a:r>
              <a:rPr lang="en-US" altLang="ja-JP" sz="2000" dirty="0">
                <a:solidFill>
                  <a:schemeClr val="bg1">
                    <a:lumMod val="75000"/>
                  </a:schemeClr>
                </a:solidFill>
                <a:latin typeface="+mj-ea"/>
                <a:ea typeface="+mj-ea"/>
              </a:rPr>
              <a:t>『SpO2</a:t>
            </a:r>
            <a:r>
              <a:rPr lang="ja-JP" altLang="ja-JP" sz="2000" dirty="0">
                <a:solidFill>
                  <a:schemeClr val="bg1">
                    <a:lumMod val="75000"/>
                  </a:schemeClr>
                </a:solidFill>
                <a:latin typeface="+mj-ea"/>
                <a:ea typeface="+mj-ea"/>
              </a:rPr>
              <a:t>モニタ</a:t>
            </a:r>
            <a:r>
              <a:rPr lang="ja-JP" altLang="en-US" sz="2000" dirty="0">
                <a:solidFill>
                  <a:schemeClr val="bg1">
                    <a:lumMod val="75000"/>
                  </a:schemeClr>
                </a:solidFill>
                <a:latin typeface="+mj-ea"/>
                <a:ea typeface="+mj-ea"/>
              </a:rPr>
              <a:t>を</a:t>
            </a:r>
            <a:r>
              <a:rPr lang="ja-JP" altLang="ja-JP" sz="2000" dirty="0">
                <a:solidFill>
                  <a:schemeClr val="bg1">
                    <a:lumMod val="75000"/>
                  </a:schemeClr>
                </a:solidFill>
                <a:latin typeface="+mj-ea"/>
                <a:ea typeface="+mj-ea"/>
              </a:rPr>
              <a:t>装着し</a:t>
            </a:r>
            <a:r>
              <a:rPr lang="ja-JP" altLang="en-US" sz="2000" dirty="0">
                <a:solidFill>
                  <a:schemeClr val="bg1">
                    <a:lumMod val="75000"/>
                  </a:schemeClr>
                </a:solidFill>
                <a:latin typeface="+mj-ea"/>
                <a:ea typeface="+mj-ea"/>
              </a:rPr>
              <a:t>必要時</a:t>
            </a:r>
            <a:r>
              <a:rPr lang="en-US" altLang="ja-JP" sz="2000" dirty="0">
                <a:solidFill>
                  <a:schemeClr val="bg1">
                    <a:lumMod val="75000"/>
                  </a:schemeClr>
                </a:solidFill>
                <a:latin typeface="+mj-ea"/>
                <a:ea typeface="+mj-ea"/>
              </a:rPr>
              <a:t>CPAP</a:t>
            </a:r>
            <a:r>
              <a:rPr lang="ja-JP" altLang="ja-JP" sz="2000" dirty="0">
                <a:solidFill>
                  <a:schemeClr val="bg1">
                    <a:lumMod val="75000"/>
                  </a:schemeClr>
                </a:solidFill>
                <a:latin typeface="+mj-ea"/>
                <a:ea typeface="+mj-ea"/>
              </a:rPr>
              <a:t>または酸素投与</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に変更</a:t>
            </a:r>
          </a:p>
          <a:p>
            <a:pPr lvl="0"/>
            <a:r>
              <a:rPr lang="en-US" altLang="ja-JP" sz="2000" dirty="0">
                <a:solidFill>
                  <a:schemeClr val="bg1">
                    <a:lumMod val="75000"/>
                  </a:schemeClr>
                </a:solidFill>
                <a:latin typeface="+mj-ea"/>
                <a:ea typeface="+mj-ea"/>
              </a:rPr>
              <a:t>ⅶ</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チアノーゼ</a:t>
            </a:r>
            <a:r>
              <a:rPr lang="ja-JP" altLang="en-US" sz="2000" dirty="0">
                <a:solidFill>
                  <a:schemeClr val="bg1">
                    <a:lumMod val="75000"/>
                  </a:schemeClr>
                </a:solidFill>
                <a:latin typeface="+mj-ea"/>
                <a:ea typeface="+mj-ea"/>
              </a:rPr>
              <a:t>を</a:t>
            </a:r>
            <a:r>
              <a:rPr lang="en-US" altLang="ja-JP" sz="2000" dirty="0">
                <a:solidFill>
                  <a:schemeClr val="bg1">
                    <a:lumMod val="75000"/>
                  </a:schemeClr>
                </a:solidFill>
                <a:latin typeface="+mj-ea"/>
                <a:ea typeface="+mj-ea"/>
              </a:rPr>
              <a:t>『</a:t>
            </a:r>
            <a:r>
              <a:rPr lang="ja-JP" altLang="en-US" sz="2000" dirty="0">
                <a:solidFill>
                  <a:schemeClr val="bg1">
                    <a:lumMod val="75000"/>
                  </a:schemeClr>
                </a:solidFill>
                <a:latin typeface="+mj-ea"/>
                <a:ea typeface="+mj-ea"/>
              </a:rPr>
              <a:t>チアノーゼ（酸素化不良）</a:t>
            </a:r>
            <a:r>
              <a:rPr lang="en-US" altLang="ja-JP" sz="2000" dirty="0">
                <a:solidFill>
                  <a:schemeClr val="bg1">
                    <a:lumMod val="75000"/>
                  </a:schemeClr>
                </a:solidFill>
                <a:latin typeface="+mj-ea"/>
                <a:ea typeface="+mj-ea"/>
              </a:rPr>
              <a:t>』</a:t>
            </a:r>
            <a:r>
              <a:rPr lang="ja-JP" altLang="en-US" sz="2000" dirty="0">
                <a:solidFill>
                  <a:schemeClr val="bg1">
                    <a:lumMod val="75000"/>
                  </a:schemeClr>
                </a:solidFill>
                <a:latin typeface="+mj-ea"/>
                <a:ea typeface="+mj-ea"/>
              </a:rPr>
              <a:t>の表記へ変更</a:t>
            </a:r>
            <a:endParaRPr lang="ja-JP" altLang="ja-JP" sz="2000" dirty="0">
              <a:solidFill>
                <a:schemeClr val="bg1">
                  <a:lumMod val="75000"/>
                </a:schemeClr>
              </a:solidFill>
              <a:latin typeface="+mj-ea"/>
              <a:ea typeface="+mj-ea"/>
            </a:endParaRPr>
          </a:p>
          <a:p>
            <a:pPr lvl="0"/>
            <a:r>
              <a:rPr lang="en-US" altLang="ja-JP" sz="2000" dirty="0">
                <a:solidFill>
                  <a:schemeClr val="bg1">
                    <a:lumMod val="75000"/>
                  </a:schemeClr>
                </a:solidFill>
                <a:latin typeface="+mj-ea"/>
                <a:ea typeface="+mj-ea"/>
              </a:rPr>
              <a:t>ⅷ</a:t>
            </a:r>
            <a:r>
              <a:rPr lang="ja-JP" altLang="en-US" sz="2000" dirty="0">
                <a:solidFill>
                  <a:schemeClr val="bg1">
                    <a:lumMod val="75000"/>
                  </a:schemeClr>
                </a:solidFill>
                <a:latin typeface="+mj-ea"/>
                <a:ea typeface="+mj-ea"/>
              </a:rPr>
              <a:t>．</a:t>
            </a:r>
            <a:r>
              <a:rPr lang="en-US" altLang="ja-JP" sz="2000" dirty="0">
                <a:solidFill>
                  <a:schemeClr val="bg1">
                    <a:lumMod val="75000"/>
                  </a:schemeClr>
                </a:solidFill>
                <a:latin typeface="+mj-ea"/>
                <a:ea typeface="+mj-ea"/>
              </a:rPr>
              <a:t>CPAP</a:t>
            </a:r>
            <a:r>
              <a:rPr lang="ja-JP" altLang="ja-JP" sz="2000" dirty="0">
                <a:solidFill>
                  <a:schemeClr val="bg1">
                    <a:lumMod val="75000"/>
                  </a:schemeClr>
                </a:solidFill>
                <a:latin typeface="+mj-ea"/>
                <a:ea typeface="+mj-ea"/>
              </a:rPr>
              <a:t>またはフリーフロー酸素投与を開始した後</a:t>
            </a:r>
            <a:r>
              <a:rPr lang="ja-JP" altLang="en-US" sz="2000" dirty="0">
                <a:solidFill>
                  <a:schemeClr val="bg1">
                    <a:lumMod val="75000"/>
                  </a:schemeClr>
                </a:solidFill>
                <a:latin typeface="+mj-ea"/>
                <a:ea typeface="+mj-ea"/>
              </a:rPr>
              <a:t>、</a:t>
            </a:r>
            <a:endParaRPr lang="en-US" altLang="ja-JP" sz="2000" dirty="0">
              <a:solidFill>
                <a:schemeClr val="bg1">
                  <a:lumMod val="75000"/>
                </a:schemeClr>
              </a:solidFill>
              <a:latin typeface="+mj-ea"/>
              <a:ea typeface="+mj-ea"/>
            </a:endParaRPr>
          </a:p>
          <a:p>
            <a:pPr lvl="0"/>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新たな評価基準として</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改善傾向あり</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を追加</a:t>
            </a:r>
          </a:p>
          <a:p>
            <a:pPr lvl="0"/>
            <a:r>
              <a:rPr lang="en-US" altLang="ja-JP" sz="2000" dirty="0">
                <a:solidFill>
                  <a:schemeClr val="bg1">
                    <a:lumMod val="75000"/>
                  </a:schemeClr>
                </a:solidFill>
                <a:latin typeface="+mj-ea"/>
                <a:ea typeface="+mj-ea"/>
              </a:rPr>
              <a:t>ⅸ</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介入後の評価で努力呼吸とチアノーゼ</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酸素化不良</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で</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改善傾向なし</a:t>
            </a:r>
            <a:r>
              <a:rPr lang="en-US" altLang="ja-JP" sz="2000" dirty="0">
                <a:solidFill>
                  <a:schemeClr val="bg1">
                    <a:lumMod val="75000"/>
                  </a:schemeClr>
                </a:solidFill>
                <a:latin typeface="+mj-ea"/>
                <a:ea typeface="+mj-ea"/>
              </a:rPr>
              <a:t>』</a:t>
            </a:r>
          </a:p>
          <a:p>
            <a:pPr lvl="0"/>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の場合は原因検索を行いながら対応を検討に変更</a:t>
            </a:r>
          </a:p>
          <a:p>
            <a:pPr lvl="0"/>
            <a:r>
              <a:rPr lang="en-US" altLang="ja-JP" sz="2000" dirty="0">
                <a:solidFill>
                  <a:schemeClr val="bg1">
                    <a:lumMod val="75000"/>
                  </a:schemeClr>
                </a:solidFill>
                <a:latin typeface="+mj-ea"/>
                <a:ea typeface="+mj-ea"/>
              </a:rPr>
              <a:t>ⅹ</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蘇生後のケアは</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注意深く呼吸観察を継続</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のみ</a:t>
            </a:r>
            <a:r>
              <a:rPr lang="ja-JP" altLang="en-US" sz="2000" dirty="0">
                <a:solidFill>
                  <a:schemeClr val="bg1">
                    <a:lumMod val="75000"/>
                  </a:schemeClr>
                </a:solidFill>
                <a:latin typeface="+mj-ea"/>
                <a:ea typeface="+mj-ea"/>
              </a:rPr>
              <a:t>へ</a:t>
            </a:r>
            <a:r>
              <a:rPr lang="ja-JP" altLang="ja-JP" sz="2000" dirty="0">
                <a:solidFill>
                  <a:schemeClr val="bg1">
                    <a:lumMod val="75000"/>
                  </a:schemeClr>
                </a:solidFill>
                <a:latin typeface="+mj-ea"/>
                <a:ea typeface="+mj-ea"/>
              </a:rPr>
              <a:t>変更</a:t>
            </a:r>
          </a:p>
          <a:p>
            <a:pPr lvl="0"/>
            <a:r>
              <a:rPr lang="en-US" altLang="ja-JP" sz="2000" dirty="0">
                <a:solidFill>
                  <a:schemeClr val="bg1">
                    <a:lumMod val="75000"/>
                  </a:schemeClr>
                </a:solidFill>
                <a:latin typeface="+mj-ea"/>
                <a:ea typeface="+mj-ea"/>
              </a:rPr>
              <a:t>ⅺ</a:t>
            </a:r>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注釈</a:t>
            </a:r>
            <a:r>
              <a:rPr lang="en-US" altLang="ja-JP" sz="2000" dirty="0">
                <a:solidFill>
                  <a:schemeClr val="bg1">
                    <a:lumMod val="75000"/>
                  </a:schemeClr>
                </a:solidFill>
                <a:latin typeface="+mj-ea"/>
                <a:ea typeface="+mj-ea"/>
              </a:rPr>
              <a:t> (a)</a:t>
            </a:r>
            <a:r>
              <a:rPr lang="ja-JP" altLang="ja-JP" sz="2000" dirty="0">
                <a:solidFill>
                  <a:schemeClr val="bg1">
                    <a:lumMod val="75000"/>
                  </a:schemeClr>
                </a:solidFill>
                <a:latin typeface="+mj-ea"/>
                <a:ea typeface="+mj-ea"/>
              </a:rPr>
              <a:t>、</a:t>
            </a:r>
            <a:r>
              <a:rPr lang="en-US" altLang="ja-JP" sz="2000" dirty="0">
                <a:solidFill>
                  <a:schemeClr val="bg1">
                    <a:lumMod val="75000"/>
                  </a:schemeClr>
                </a:solidFill>
                <a:latin typeface="+mj-ea"/>
                <a:ea typeface="+mj-ea"/>
              </a:rPr>
              <a:t>(b)</a:t>
            </a:r>
            <a:r>
              <a:rPr lang="ja-JP" altLang="ja-JP" sz="2000" dirty="0">
                <a:solidFill>
                  <a:schemeClr val="bg1">
                    <a:lumMod val="75000"/>
                  </a:schemeClr>
                </a:solidFill>
                <a:latin typeface="+mj-ea"/>
                <a:ea typeface="+mj-ea"/>
              </a:rPr>
              <a:t>の簡略化</a:t>
            </a:r>
          </a:p>
          <a:p>
            <a:r>
              <a:rPr lang="en-US" altLang="ja-JP" sz="2000" dirty="0">
                <a:latin typeface="+mj-ea"/>
                <a:ea typeface="+mj-ea"/>
              </a:rPr>
              <a:t> </a:t>
            </a:r>
            <a:endParaRPr lang="ja-JP" altLang="ja-JP" sz="2000" dirty="0">
              <a:latin typeface="+mj-ea"/>
              <a:ea typeface="+mj-ea"/>
            </a:endParaRPr>
          </a:p>
          <a:p>
            <a:endParaRPr kumimoji="1" lang="ja-JP" altLang="en-US" dirty="0">
              <a:latin typeface="+mj-ea"/>
              <a:ea typeface="+mj-ea"/>
            </a:endParaRPr>
          </a:p>
        </p:txBody>
      </p:sp>
      <p:sp>
        <p:nvSpPr>
          <p:cNvPr id="9" name="テキスト ボックス 8">
            <a:extLst>
              <a:ext uri="{FF2B5EF4-FFF2-40B4-BE49-F238E27FC236}">
                <a16:creationId xmlns:a16="http://schemas.microsoft.com/office/drawing/2014/main" id="{46F1171F-03E5-4634-91C5-34B7823A2194}"/>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1388292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1010950" y="89241"/>
            <a:ext cx="7593498" cy="1077218"/>
          </a:xfrm>
          <a:prstGeom prst="rect">
            <a:avLst/>
          </a:prstGeom>
          <a:noFill/>
        </p:spPr>
        <p:txBody>
          <a:bodyPr wrap="square" rtlCol="0">
            <a:spAutoFit/>
          </a:bodyPr>
          <a:lstStyle/>
          <a:p>
            <a:pPr lvl="0"/>
            <a:r>
              <a:rPr lang="ja-JP" altLang="ja-JP" sz="3200" dirty="0">
                <a:latin typeface="+mj-ea"/>
                <a:ea typeface="+mj-ea"/>
              </a:rPr>
              <a:t>人工呼吸に</a:t>
            </a:r>
            <a:r>
              <a:rPr lang="ja-JP" altLang="ja-JP" sz="2800" dirty="0">
                <a:latin typeface="+mj-ea"/>
                <a:ea typeface="+mj-ea"/>
              </a:rPr>
              <a:t>引き続く</a:t>
            </a:r>
            <a:r>
              <a:rPr lang="ja-JP" altLang="ja-JP" sz="3200" dirty="0">
                <a:latin typeface="+mj-ea"/>
                <a:ea typeface="+mj-ea"/>
              </a:rPr>
              <a:t>胸骨圧迫時の</a:t>
            </a:r>
            <a:r>
              <a:rPr lang="en-US" altLang="ja-JP" sz="3200" dirty="0">
                <a:latin typeface="+mj-ea"/>
                <a:ea typeface="+mj-ea"/>
              </a:rPr>
              <a:t>『</a:t>
            </a:r>
            <a:r>
              <a:rPr lang="ja-JP" altLang="en-US" sz="3200" dirty="0">
                <a:latin typeface="+mj-ea"/>
                <a:ea typeface="+mj-ea"/>
              </a:rPr>
              <a:t>＋酸素</a:t>
            </a:r>
            <a:r>
              <a:rPr lang="en-US" altLang="ja-JP" sz="3200" dirty="0">
                <a:latin typeface="+mj-ea"/>
                <a:ea typeface="+mj-ea"/>
              </a:rPr>
              <a:t>』</a:t>
            </a:r>
            <a:r>
              <a:rPr lang="ja-JP" altLang="ja-JP" sz="3200" dirty="0">
                <a:latin typeface="+mj-ea"/>
                <a:ea typeface="+mj-ea"/>
              </a:rPr>
              <a:t>の表記の追加</a:t>
            </a:r>
            <a:endParaRPr lang="ja-JP" altLang="ja-JP" sz="3200" dirty="0"/>
          </a:p>
        </p:txBody>
      </p:sp>
      <p:cxnSp>
        <p:nvCxnSpPr>
          <p:cNvPr id="7" name="直線コネクタ 6"/>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22" name="Line 288">
            <a:extLst>
              <a:ext uri="{FF2B5EF4-FFF2-40B4-BE49-F238E27FC236}">
                <a16:creationId xmlns:a16="http://schemas.microsoft.com/office/drawing/2014/main" id="{93B76BF8-F1BF-324D-AAEA-402A8843121B}"/>
              </a:ext>
            </a:extLst>
          </p:cNvPr>
          <p:cNvSpPr>
            <a:spLocks noChangeShapeType="1"/>
          </p:cNvSpPr>
          <p:nvPr/>
        </p:nvSpPr>
        <p:spPr bwMode="auto">
          <a:xfrm flipH="1" flipV="1">
            <a:off x="1830898" y="2985848"/>
            <a:ext cx="172623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solidFill>
                <a:prstClr val="black"/>
              </a:solidFill>
            </a:endParaRPr>
          </a:p>
        </p:txBody>
      </p:sp>
      <p:sp>
        <p:nvSpPr>
          <p:cNvPr id="23" name="Line 278">
            <a:extLst>
              <a:ext uri="{FF2B5EF4-FFF2-40B4-BE49-F238E27FC236}">
                <a16:creationId xmlns:a16="http://schemas.microsoft.com/office/drawing/2014/main" id="{705F6AB4-1227-4F41-A9A6-C4BF741AE58C}"/>
              </a:ext>
            </a:extLst>
          </p:cNvPr>
          <p:cNvSpPr>
            <a:spLocks noChangeShapeType="1"/>
          </p:cNvSpPr>
          <p:nvPr/>
        </p:nvSpPr>
        <p:spPr bwMode="auto">
          <a:xfrm>
            <a:off x="4533638" y="4007576"/>
            <a:ext cx="0" cy="68731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solidFill>
                <a:prstClr val="black"/>
              </a:solidFill>
            </a:endParaRPr>
          </a:p>
        </p:txBody>
      </p:sp>
      <p:sp>
        <p:nvSpPr>
          <p:cNvPr id="24" name="Line 278">
            <a:extLst>
              <a:ext uri="{FF2B5EF4-FFF2-40B4-BE49-F238E27FC236}">
                <a16:creationId xmlns:a16="http://schemas.microsoft.com/office/drawing/2014/main" id="{7568DDA6-D4A6-BA48-A1FA-7FD8B92E5911}"/>
              </a:ext>
            </a:extLst>
          </p:cNvPr>
          <p:cNvSpPr>
            <a:spLocks noChangeShapeType="1"/>
          </p:cNvSpPr>
          <p:nvPr/>
        </p:nvSpPr>
        <p:spPr bwMode="auto">
          <a:xfrm flipH="1">
            <a:off x="4500991" y="2493919"/>
            <a:ext cx="17608" cy="12821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solidFill>
                <a:prstClr val="black"/>
              </a:solidFill>
            </a:endParaRPr>
          </a:p>
        </p:txBody>
      </p:sp>
      <p:sp>
        <p:nvSpPr>
          <p:cNvPr id="29" name="Text Box 203">
            <a:extLst>
              <a:ext uri="{FF2B5EF4-FFF2-40B4-BE49-F238E27FC236}">
                <a16:creationId xmlns:a16="http://schemas.microsoft.com/office/drawing/2014/main" id="{EE8675E7-ACE3-9248-951D-F25ACE366B9C}"/>
              </a:ext>
            </a:extLst>
          </p:cNvPr>
          <p:cNvSpPr txBox="1">
            <a:spLocks noChangeArrowheads="1"/>
          </p:cNvSpPr>
          <p:nvPr/>
        </p:nvSpPr>
        <p:spPr bwMode="auto">
          <a:xfrm>
            <a:off x="5486536" y="2580854"/>
            <a:ext cx="16998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600" b="1" dirty="0">
                <a:solidFill>
                  <a:prstClr val="black"/>
                </a:solidFill>
                <a:latin typeface="Arial" panose="020B0604020202020204" pitchFamily="34" charset="0"/>
                <a:cs typeface="Arial" panose="020B0604020202020204" pitchFamily="34" charset="0"/>
              </a:rPr>
              <a:t>60~100</a:t>
            </a:r>
            <a:r>
              <a:rPr lang="en-US" altLang="ja-JP" sz="1600" b="1" dirty="0">
                <a:solidFill>
                  <a:prstClr val="black"/>
                </a:solidFill>
                <a:latin typeface="Tahoma" pitchFamily="34" charset="0"/>
              </a:rPr>
              <a:t>/</a:t>
            </a:r>
            <a:r>
              <a:rPr lang="ja-JP" altLang="en-US" sz="1600" b="1" dirty="0">
                <a:solidFill>
                  <a:prstClr val="black"/>
                </a:solidFill>
                <a:latin typeface="Tahoma" pitchFamily="34" charset="0"/>
              </a:rPr>
              <a:t>分未満</a:t>
            </a:r>
            <a:endParaRPr lang="ja-JP" altLang="en-US" sz="1600" dirty="0">
              <a:solidFill>
                <a:prstClr val="black"/>
              </a:solidFill>
              <a:latin typeface="Times New Roman" pitchFamily="18" charset="0"/>
            </a:endParaRPr>
          </a:p>
        </p:txBody>
      </p:sp>
      <p:sp>
        <p:nvSpPr>
          <p:cNvPr id="30" name="Line 213">
            <a:extLst>
              <a:ext uri="{FF2B5EF4-FFF2-40B4-BE49-F238E27FC236}">
                <a16:creationId xmlns:a16="http://schemas.microsoft.com/office/drawing/2014/main" id="{124E5680-928E-7247-A122-0815199F879B}"/>
              </a:ext>
            </a:extLst>
          </p:cNvPr>
          <p:cNvSpPr>
            <a:spLocks noChangeShapeType="1"/>
          </p:cNvSpPr>
          <p:nvPr/>
        </p:nvSpPr>
        <p:spPr bwMode="auto">
          <a:xfrm flipH="1" flipV="1">
            <a:off x="5688723" y="5201432"/>
            <a:ext cx="1370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solidFill>
                <a:prstClr val="black"/>
              </a:solidFill>
            </a:endParaRPr>
          </a:p>
        </p:txBody>
      </p:sp>
      <p:sp>
        <p:nvSpPr>
          <p:cNvPr id="31" name="Rectangle 280">
            <a:extLst>
              <a:ext uri="{FF2B5EF4-FFF2-40B4-BE49-F238E27FC236}">
                <a16:creationId xmlns:a16="http://schemas.microsoft.com/office/drawing/2014/main" id="{B7C64903-2C7E-D14E-B539-C000708A4E57}"/>
              </a:ext>
            </a:extLst>
          </p:cNvPr>
          <p:cNvSpPr>
            <a:spLocks noChangeArrowheads="1"/>
          </p:cNvSpPr>
          <p:nvPr/>
        </p:nvSpPr>
        <p:spPr bwMode="auto">
          <a:xfrm>
            <a:off x="2570451" y="3782617"/>
            <a:ext cx="3911428" cy="640711"/>
          </a:xfrm>
          <a:prstGeom prst="rect">
            <a:avLst/>
          </a:prstGeom>
          <a:solidFill>
            <a:schemeClr val="accent5">
              <a:lumMod val="40000"/>
              <a:lumOff val="60000"/>
            </a:schemeClr>
          </a:solidFill>
          <a:ln w="9525">
            <a:solidFill>
              <a:schemeClr val="tx1"/>
            </a:solidFill>
            <a:miter lim="800000"/>
            <a:headEnd/>
            <a:tailEnd/>
          </a:ln>
          <a:effectLst/>
        </p:spPr>
        <p:txBody>
          <a:bodyPr wrap="none" anchor="ct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a:r>
              <a:rPr kumimoji="0" lang="ja-JP" altLang="en-US" sz="1800" b="1" dirty="0">
                <a:solidFill>
                  <a:prstClr val="black"/>
                </a:solidFill>
                <a:ea typeface="MS Gothic" pitchFamily="49" charset="-128"/>
              </a:rPr>
              <a:t>人</a:t>
            </a:r>
            <a:r>
              <a:rPr kumimoji="0" lang="ja-JP" altLang="en-US" sz="1800" b="1" dirty="0">
                <a:ea typeface="MS Gothic" pitchFamily="49" charset="-128"/>
              </a:rPr>
              <a:t>工呼吸</a:t>
            </a:r>
            <a:r>
              <a:rPr kumimoji="0" lang="ja-JP" altLang="en-US" sz="1800" b="1" dirty="0">
                <a:solidFill>
                  <a:srgbClr val="FF0000"/>
                </a:solidFill>
                <a:ea typeface="MS Gothic" pitchFamily="49" charset="-128"/>
              </a:rPr>
              <a:t> </a:t>
            </a:r>
            <a:r>
              <a:rPr kumimoji="0" lang="en-US" altLang="ja-JP" sz="1800" b="1" dirty="0">
                <a:solidFill>
                  <a:srgbClr val="FF0000"/>
                </a:solidFill>
                <a:ea typeface="MS Gothic" pitchFamily="49" charset="-128"/>
              </a:rPr>
              <a:t>(</a:t>
            </a:r>
            <a:r>
              <a:rPr kumimoji="0" lang="en-US" altLang="ja-JP" sz="1800" dirty="0">
                <a:solidFill>
                  <a:srgbClr val="FF0000"/>
                </a:solidFill>
                <a:ea typeface="MS Gothic" pitchFamily="49" charset="-128"/>
              </a:rPr>
              <a:t>+</a:t>
            </a:r>
            <a:r>
              <a:rPr kumimoji="0" lang="ja-JP" altLang="en-US" sz="1800" b="1" dirty="0">
                <a:solidFill>
                  <a:srgbClr val="FF0000"/>
                </a:solidFill>
                <a:ea typeface="MS Gothic" pitchFamily="49" charset="-128"/>
              </a:rPr>
              <a:t>酸素</a:t>
            </a:r>
            <a:r>
              <a:rPr kumimoji="0" lang="en-US" altLang="ja-JP" sz="1800" b="1" dirty="0">
                <a:solidFill>
                  <a:srgbClr val="FF0000"/>
                </a:solidFill>
                <a:ea typeface="MS Gothic" pitchFamily="49" charset="-128"/>
              </a:rPr>
              <a:t>) </a:t>
            </a:r>
            <a:r>
              <a:rPr kumimoji="0" lang="ja-JP" altLang="en-US" sz="1800" b="1" dirty="0">
                <a:solidFill>
                  <a:prstClr val="black"/>
                </a:solidFill>
                <a:ea typeface="MS Gothic" pitchFamily="49" charset="-128"/>
              </a:rPr>
              <a:t>と胸骨圧迫 </a:t>
            </a:r>
            <a:r>
              <a:rPr kumimoji="0" lang="en-US" altLang="ja-JP" sz="1800" b="1" dirty="0">
                <a:solidFill>
                  <a:prstClr val="black"/>
                </a:solidFill>
                <a:ea typeface="MS Gothic" pitchFamily="49" charset="-128"/>
              </a:rPr>
              <a:t>(1:3)(C)</a:t>
            </a:r>
          </a:p>
        </p:txBody>
      </p:sp>
      <p:sp>
        <p:nvSpPr>
          <p:cNvPr id="33" name="Line 284">
            <a:extLst>
              <a:ext uri="{FF2B5EF4-FFF2-40B4-BE49-F238E27FC236}">
                <a16:creationId xmlns:a16="http://schemas.microsoft.com/office/drawing/2014/main" id="{C8270F00-2100-2142-9832-AA04F44F45A3}"/>
              </a:ext>
            </a:extLst>
          </p:cNvPr>
          <p:cNvSpPr>
            <a:spLocks noChangeShapeType="1"/>
          </p:cNvSpPr>
          <p:nvPr/>
        </p:nvSpPr>
        <p:spPr bwMode="auto">
          <a:xfrm>
            <a:off x="4533638" y="4943672"/>
            <a:ext cx="0" cy="110351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solidFill>
                <a:prstClr val="black"/>
              </a:solidFill>
            </a:endParaRPr>
          </a:p>
        </p:txBody>
      </p:sp>
      <p:sp>
        <p:nvSpPr>
          <p:cNvPr id="34" name="Line 288">
            <a:extLst>
              <a:ext uri="{FF2B5EF4-FFF2-40B4-BE49-F238E27FC236}">
                <a16:creationId xmlns:a16="http://schemas.microsoft.com/office/drawing/2014/main" id="{66AEE7E7-5E43-A74D-9ECD-B8B80D6100D2}"/>
              </a:ext>
            </a:extLst>
          </p:cNvPr>
          <p:cNvSpPr>
            <a:spLocks noChangeShapeType="1"/>
          </p:cNvSpPr>
          <p:nvPr/>
        </p:nvSpPr>
        <p:spPr bwMode="auto">
          <a:xfrm flipH="1" flipV="1">
            <a:off x="5671439" y="2985847"/>
            <a:ext cx="1404063" cy="59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solidFill>
                <a:prstClr val="black"/>
              </a:solidFill>
            </a:endParaRPr>
          </a:p>
        </p:txBody>
      </p:sp>
      <p:sp>
        <p:nvSpPr>
          <p:cNvPr id="35" name="正方形/長方形 65">
            <a:extLst>
              <a:ext uri="{FF2B5EF4-FFF2-40B4-BE49-F238E27FC236}">
                <a16:creationId xmlns:a16="http://schemas.microsoft.com/office/drawing/2014/main" id="{77C7A353-38BC-2C4D-B455-2CAC502212CB}"/>
              </a:ext>
            </a:extLst>
          </p:cNvPr>
          <p:cNvSpPr>
            <a:spLocks noChangeArrowheads="1"/>
          </p:cNvSpPr>
          <p:nvPr/>
        </p:nvSpPr>
        <p:spPr bwMode="auto">
          <a:xfrm>
            <a:off x="799704" y="3121283"/>
            <a:ext cx="2757433" cy="64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a:r>
              <a:rPr lang="ja-JP" altLang="en-US" sz="1800" b="1" dirty="0">
                <a:solidFill>
                  <a:prstClr val="black"/>
                </a:solidFill>
                <a:latin typeface="ＭＳ Ｐゴシック" panose="020B0600070205080204" pitchFamily="50" charset="-128"/>
                <a:ea typeface="ＭＳ Ｐゴシック" panose="020B0600070205080204" pitchFamily="50" charset="-128"/>
              </a:rPr>
              <a:t>換気が適切か</a:t>
            </a:r>
            <a:r>
              <a:rPr lang="ja-JP" altLang="en-US" sz="1800" b="1" u="sng" dirty="0">
                <a:solidFill>
                  <a:prstClr val="black"/>
                </a:solidFill>
                <a:latin typeface="ＭＳ Ｐゴシック" panose="020B0600070205080204" pitchFamily="50" charset="-128"/>
                <a:ea typeface="ＭＳ Ｐゴシック" panose="020B0600070205080204" pitchFamily="50" charset="-128"/>
              </a:rPr>
              <a:t>必ず</a:t>
            </a:r>
            <a:r>
              <a:rPr lang="ja-JP" altLang="en-US" sz="1800" b="1" dirty="0">
                <a:solidFill>
                  <a:prstClr val="black"/>
                </a:solidFill>
                <a:latin typeface="ＭＳ Ｐゴシック" panose="020B0600070205080204" pitchFamily="50" charset="-128"/>
                <a:ea typeface="ＭＳ Ｐゴシック" panose="020B0600070205080204" pitchFamily="50" charset="-128"/>
              </a:rPr>
              <a:t>確認</a:t>
            </a:r>
            <a:endParaRPr kumimoji="0" lang="en-US" altLang="ja-JP" sz="1800" b="1" dirty="0">
              <a:solidFill>
                <a:prstClr val="black"/>
              </a:solidFill>
              <a:latin typeface="ＭＳ Ｐゴシック" panose="020B0600070205080204" pitchFamily="50" charset="-128"/>
              <a:ea typeface="ＭＳ Ｐゴシック" panose="020B0600070205080204" pitchFamily="50" charset="-128"/>
            </a:endParaRPr>
          </a:p>
          <a:p>
            <a:pPr eaLnBrk="1" hangingPunct="1"/>
            <a:r>
              <a:rPr lang="ja-JP" altLang="en-US" sz="1800" b="1" dirty="0">
                <a:solidFill>
                  <a:prstClr val="black"/>
                </a:solidFill>
                <a:latin typeface="ＭＳ Ｐゴシック" panose="020B0600070205080204" pitchFamily="50" charset="-128"/>
                <a:ea typeface="ＭＳ Ｐゴシック" panose="020B0600070205080204" pitchFamily="50" charset="-128"/>
              </a:rPr>
              <a:t>　 気管挿管を検討</a:t>
            </a:r>
            <a:r>
              <a:rPr lang="en-US" altLang="ja-JP" sz="1800" b="1" dirty="0">
                <a:solidFill>
                  <a:prstClr val="black"/>
                </a:solidFill>
                <a:latin typeface="ＭＳ Ｐゴシック" panose="020B0600070205080204" pitchFamily="50" charset="-128"/>
                <a:ea typeface="ＭＳ Ｐゴシック" panose="020B0600070205080204" pitchFamily="50" charset="-128"/>
              </a:rPr>
              <a:t>(b)</a:t>
            </a:r>
            <a:endParaRPr lang="ja-JP" altLang="en-US" sz="1800" b="1" dirty="0">
              <a:solidFill>
                <a:prstClr val="black"/>
              </a:solidFill>
              <a:latin typeface="ＭＳ Ｐゴシック" panose="020B0600070205080204" pitchFamily="50" charset="-128"/>
              <a:ea typeface="ＭＳ Ｐゴシック" panose="020B0600070205080204" pitchFamily="50" charset="-128"/>
            </a:endParaRPr>
          </a:p>
        </p:txBody>
      </p:sp>
      <p:sp>
        <p:nvSpPr>
          <p:cNvPr id="36" name="AutoShape 33">
            <a:extLst>
              <a:ext uri="{FF2B5EF4-FFF2-40B4-BE49-F238E27FC236}">
                <a16:creationId xmlns:a16="http://schemas.microsoft.com/office/drawing/2014/main" id="{819DDD4D-809A-9B4D-8085-DA8498D9AF15}"/>
              </a:ext>
            </a:extLst>
          </p:cNvPr>
          <p:cNvSpPr>
            <a:spLocks noChangeArrowheads="1"/>
          </p:cNvSpPr>
          <p:nvPr/>
        </p:nvSpPr>
        <p:spPr bwMode="auto">
          <a:xfrm>
            <a:off x="3345867" y="2489898"/>
            <a:ext cx="2325573" cy="991900"/>
          </a:xfrm>
          <a:prstGeom prst="flowChartDecision">
            <a:avLst/>
          </a:prstGeom>
          <a:solidFill>
            <a:srgbClr val="F2B0CE"/>
          </a:solidFill>
          <a:ln w="9525">
            <a:solidFill>
              <a:schemeClr val="tx1"/>
            </a:solidFill>
            <a:miter lim="800000"/>
            <a:headEnd/>
            <a:tailEnd/>
          </a:ln>
          <a:effectLst/>
        </p:spPr>
        <p:txBody>
          <a:bodyPr wrap="none" anchor="ctr"/>
          <a:lstStyle/>
          <a:p>
            <a:pPr algn="ctr" eaLnBrk="0" hangingPunct="0">
              <a:defRPr/>
            </a:pPr>
            <a:r>
              <a:rPr lang="ja-JP" altLang="en-US" b="1" dirty="0">
                <a:solidFill>
                  <a:prstClr val="black"/>
                </a:solidFill>
              </a:rPr>
              <a:t>心拍数確認</a:t>
            </a:r>
          </a:p>
        </p:txBody>
      </p:sp>
      <p:sp>
        <p:nvSpPr>
          <p:cNvPr id="37" name="Text Box 203">
            <a:extLst>
              <a:ext uri="{FF2B5EF4-FFF2-40B4-BE49-F238E27FC236}">
                <a16:creationId xmlns:a16="http://schemas.microsoft.com/office/drawing/2014/main" id="{E073097A-E128-C04E-8B66-ECC76C842127}"/>
              </a:ext>
            </a:extLst>
          </p:cNvPr>
          <p:cNvSpPr txBox="1">
            <a:spLocks noChangeArrowheads="1"/>
          </p:cNvSpPr>
          <p:nvPr/>
        </p:nvSpPr>
        <p:spPr bwMode="auto">
          <a:xfrm>
            <a:off x="4744024" y="5681214"/>
            <a:ext cx="15858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600" b="1" dirty="0">
                <a:solidFill>
                  <a:prstClr val="black"/>
                </a:solidFill>
                <a:latin typeface="Arial" panose="020B0604020202020204" pitchFamily="34" charset="0"/>
                <a:cs typeface="Arial" panose="020B0604020202020204" pitchFamily="34" charset="0"/>
              </a:rPr>
              <a:t>60</a:t>
            </a:r>
            <a:r>
              <a:rPr lang="en-US" altLang="ja-JP" sz="1600" b="1" dirty="0">
                <a:solidFill>
                  <a:prstClr val="black"/>
                </a:solidFill>
                <a:latin typeface="Tahoma" pitchFamily="34" charset="0"/>
              </a:rPr>
              <a:t>/</a:t>
            </a:r>
            <a:r>
              <a:rPr lang="ja-JP" altLang="en-US" sz="1600" b="1" dirty="0">
                <a:solidFill>
                  <a:prstClr val="black"/>
                </a:solidFill>
                <a:latin typeface="Tahoma" pitchFamily="34" charset="0"/>
              </a:rPr>
              <a:t>分未満</a:t>
            </a:r>
            <a:endParaRPr lang="ja-JP" altLang="en-US" sz="1600" dirty="0">
              <a:solidFill>
                <a:prstClr val="black"/>
              </a:solidFill>
              <a:latin typeface="Times New Roman" pitchFamily="18" charset="0"/>
            </a:endParaRPr>
          </a:p>
        </p:txBody>
      </p:sp>
      <p:sp>
        <p:nvSpPr>
          <p:cNvPr id="39" name="AutoShape 33">
            <a:extLst>
              <a:ext uri="{FF2B5EF4-FFF2-40B4-BE49-F238E27FC236}">
                <a16:creationId xmlns:a16="http://schemas.microsoft.com/office/drawing/2014/main" id="{1623BC73-BDAA-974A-AEC6-9A619A1CAFB8}"/>
              </a:ext>
            </a:extLst>
          </p:cNvPr>
          <p:cNvSpPr>
            <a:spLocks noChangeArrowheads="1"/>
          </p:cNvSpPr>
          <p:nvPr/>
        </p:nvSpPr>
        <p:spPr bwMode="auto">
          <a:xfrm>
            <a:off x="3371100" y="4697689"/>
            <a:ext cx="2325573" cy="991900"/>
          </a:xfrm>
          <a:prstGeom prst="flowChartDecision">
            <a:avLst/>
          </a:prstGeom>
          <a:solidFill>
            <a:srgbClr val="F2B0CE"/>
          </a:solidFill>
          <a:ln w="9525">
            <a:solidFill>
              <a:schemeClr val="tx1"/>
            </a:solidFill>
            <a:miter lim="800000"/>
            <a:headEnd/>
            <a:tailEnd/>
          </a:ln>
          <a:effectLst/>
        </p:spPr>
        <p:txBody>
          <a:bodyPr wrap="none" anchor="ctr"/>
          <a:lstStyle/>
          <a:p>
            <a:pPr algn="ctr" eaLnBrk="0" hangingPunct="0">
              <a:defRPr/>
            </a:pPr>
            <a:r>
              <a:rPr lang="ja-JP" altLang="en-US" b="1" dirty="0">
                <a:solidFill>
                  <a:prstClr val="black"/>
                </a:solidFill>
              </a:rPr>
              <a:t>心拍数確認</a:t>
            </a:r>
          </a:p>
        </p:txBody>
      </p:sp>
      <p:sp>
        <p:nvSpPr>
          <p:cNvPr id="43" name="Rectangle 235">
            <a:extLst>
              <a:ext uri="{FF2B5EF4-FFF2-40B4-BE49-F238E27FC236}">
                <a16:creationId xmlns:a16="http://schemas.microsoft.com/office/drawing/2014/main" id="{52C12BE6-9EDC-FD4A-8D77-751FAA00A8E2}"/>
              </a:ext>
            </a:extLst>
          </p:cNvPr>
          <p:cNvSpPr>
            <a:spLocks noChangeArrowheads="1"/>
          </p:cNvSpPr>
          <p:nvPr/>
        </p:nvSpPr>
        <p:spPr bwMode="auto">
          <a:xfrm>
            <a:off x="5688723" y="4810165"/>
            <a:ext cx="11512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600" b="1" dirty="0">
                <a:solidFill>
                  <a:prstClr val="black"/>
                </a:solidFill>
                <a:latin typeface="Arial" panose="020B0604020202020204" pitchFamily="34" charset="0"/>
                <a:cs typeface="Arial" panose="020B0604020202020204" pitchFamily="34" charset="0"/>
              </a:rPr>
              <a:t>60</a:t>
            </a:r>
            <a:r>
              <a:rPr lang="en-US" altLang="ja-JP" sz="1600" b="1" dirty="0">
                <a:solidFill>
                  <a:prstClr val="black"/>
                </a:solidFill>
                <a:latin typeface="Tahoma" pitchFamily="34" charset="0"/>
              </a:rPr>
              <a:t>/</a:t>
            </a:r>
            <a:r>
              <a:rPr lang="ja-JP" altLang="en-US" sz="1600" b="1" dirty="0">
                <a:solidFill>
                  <a:prstClr val="black"/>
                </a:solidFill>
                <a:latin typeface="Tahoma" pitchFamily="34" charset="0"/>
              </a:rPr>
              <a:t>分以上</a:t>
            </a:r>
          </a:p>
        </p:txBody>
      </p:sp>
      <p:sp>
        <p:nvSpPr>
          <p:cNvPr id="48" name="Line 205">
            <a:extLst>
              <a:ext uri="{FF2B5EF4-FFF2-40B4-BE49-F238E27FC236}">
                <a16:creationId xmlns:a16="http://schemas.microsoft.com/office/drawing/2014/main" id="{521CC811-E514-2941-9D4A-38B980B57860}"/>
              </a:ext>
            </a:extLst>
          </p:cNvPr>
          <p:cNvSpPr>
            <a:spLocks noChangeShapeType="1"/>
          </p:cNvSpPr>
          <p:nvPr/>
        </p:nvSpPr>
        <p:spPr bwMode="auto">
          <a:xfrm flipH="1" flipV="1">
            <a:off x="7059158" y="1798575"/>
            <a:ext cx="0" cy="389101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solidFill>
                <a:prstClr val="black"/>
              </a:solidFill>
            </a:endParaRPr>
          </a:p>
        </p:txBody>
      </p:sp>
      <p:sp>
        <p:nvSpPr>
          <p:cNvPr id="21" name="Rectangle 280">
            <a:extLst>
              <a:ext uri="{FF2B5EF4-FFF2-40B4-BE49-F238E27FC236}">
                <a16:creationId xmlns:a16="http://schemas.microsoft.com/office/drawing/2014/main" id="{A21928D6-ACDD-4429-B736-1A120137F522}"/>
              </a:ext>
            </a:extLst>
          </p:cNvPr>
          <p:cNvSpPr>
            <a:spLocks noChangeArrowheads="1"/>
          </p:cNvSpPr>
          <p:nvPr/>
        </p:nvSpPr>
        <p:spPr bwMode="auto">
          <a:xfrm>
            <a:off x="2562885" y="1344464"/>
            <a:ext cx="3911428" cy="908223"/>
          </a:xfrm>
          <a:prstGeom prst="rect">
            <a:avLst/>
          </a:prstGeom>
          <a:solidFill>
            <a:schemeClr val="accent5">
              <a:lumMod val="40000"/>
              <a:lumOff val="60000"/>
            </a:schemeClr>
          </a:solidFill>
          <a:ln w="9525">
            <a:solidFill>
              <a:schemeClr val="tx1"/>
            </a:solidFill>
            <a:miter lim="800000"/>
            <a:headEnd/>
            <a:tailEnd/>
          </a:ln>
          <a:effectLst/>
        </p:spPr>
        <p:txBody>
          <a:bodyPr wrap="none" anchor="ct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a:r>
              <a:rPr kumimoji="0" lang="ja-JP" altLang="en-US" sz="1800" b="1" dirty="0">
                <a:solidFill>
                  <a:prstClr val="black"/>
                </a:solidFill>
                <a:ea typeface="MS Gothic" pitchFamily="49" charset="-128"/>
              </a:rPr>
              <a:t>人工呼吸</a:t>
            </a:r>
            <a:r>
              <a:rPr kumimoji="0" lang="en-US" altLang="ja-JP" sz="1800" b="1" dirty="0">
                <a:solidFill>
                  <a:prstClr val="black"/>
                </a:solidFill>
                <a:ea typeface="MS Gothic" pitchFamily="49" charset="-128"/>
              </a:rPr>
              <a:t>(a)</a:t>
            </a:r>
          </a:p>
          <a:p>
            <a:pPr algn="ctr"/>
            <a:r>
              <a:rPr kumimoji="0" lang="en-US" altLang="ja-JP" sz="1800" b="1" dirty="0">
                <a:solidFill>
                  <a:prstClr val="black"/>
                </a:solidFill>
                <a:ea typeface="MS Gothic" pitchFamily="49" charset="-128"/>
              </a:rPr>
              <a:t>SpO2</a:t>
            </a:r>
            <a:r>
              <a:rPr kumimoji="0" lang="ja-JP" altLang="en-US" sz="1800" b="1" dirty="0">
                <a:solidFill>
                  <a:prstClr val="black"/>
                </a:solidFill>
                <a:ea typeface="MS Gothic" pitchFamily="49" charset="-128"/>
              </a:rPr>
              <a:t>モニタ装着</a:t>
            </a:r>
            <a:endParaRPr kumimoji="0" lang="en-US" altLang="ja-JP" sz="1800" b="1" dirty="0">
              <a:solidFill>
                <a:prstClr val="black"/>
              </a:solidFill>
              <a:ea typeface="MS Gothic" pitchFamily="49" charset="-128"/>
            </a:endParaRPr>
          </a:p>
          <a:p>
            <a:pPr algn="ctr"/>
            <a:r>
              <a:rPr kumimoji="0" lang="en-US" altLang="ja-JP" sz="1800" b="1" dirty="0">
                <a:solidFill>
                  <a:prstClr val="black"/>
                </a:solidFill>
                <a:ea typeface="MS Gothic" pitchFamily="49" charset="-128"/>
              </a:rPr>
              <a:t>ECG</a:t>
            </a:r>
            <a:r>
              <a:rPr kumimoji="0" lang="ja-JP" altLang="en-US" sz="1800" b="1" dirty="0">
                <a:solidFill>
                  <a:prstClr val="black"/>
                </a:solidFill>
                <a:ea typeface="MS Gothic" pitchFamily="49" charset="-128"/>
              </a:rPr>
              <a:t>モニタ装着を検討</a:t>
            </a:r>
            <a:endParaRPr kumimoji="0" lang="en-US" altLang="ja-JP" sz="1800" b="1" dirty="0">
              <a:solidFill>
                <a:prstClr val="black"/>
              </a:solidFill>
              <a:ea typeface="MS Gothic" pitchFamily="49" charset="-128"/>
            </a:endParaRPr>
          </a:p>
        </p:txBody>
      </p:sp>
      <p:sp>
        <p:nvSpPr>
          <p:cNvPr id="25" name="Line 278">
            <a:extLst>
              <a:ext uri="{FF2B5EF4-FFF2-40B4-BE49-F238E27FC236}">
                <a16:creationId xmlns:a16="http://schemas.microsoft.com/office/drawing/2014/main" id="{6A5270B5-E59E-4862-833E-99B1B840455F}"/>
              </a:ext>
            </a:extLst>
          </p:cNvPr>
          <p:cNvSpPr>
            <a:spLocks noChangeShapeType="1"/>
          </p:cNvSpPr>
          <p:nvPr/>
        </p:nvSpPr>
        <p:spPr bwMode="auto">
          <a:xfrm>
            <a:off x="4507688" y="2252687"/>
            <a:ext cx="0" cy="23721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solidFill>
                <a:prstClr val="black"/>
              </a:solidFill>
            </a:endParaRPr>
          </a:p>
        </p:txBody>
      </p:sp>
      <p:sp>
        <p:nvSpPr>
          <p:cNvPr id="26" name="Line 205">
            <a:extLst>
              <a:ext uri="{FF2B5EF4-FFF2-40B4-BE49-F238E27FC236}">
                <a16:creationId xmlns:a16="http://schemas.microsoft.com/office/drawing/2014/main" id="{290FF2CB-E8BE-44BC-8A00-F2BE9D81109C}"/>
              </a:ext>
            </a:extLst>
          </p:cNvPr>
          <p:cNvSpPr>
            <a:spLocks noChangeShapeType="1"/>
          </p:cNvSpPr>
          <p:nvPr/>
        </p:nvSpPr>
        <p:spPr bwMode="auto">
          <a:xfrm flipH="1" flipV="1">
            <a:off x="1830898" y="1344464"/>
            <a:ext cx="0" cy="164138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solidFill>
                <a:prstClr val="black"/>
              </a:solidFill>
            </a:endParaRPr>
          </a:p>
        </p:txBody>
      </p:sp>
      <p:cxnSp>
        <p:nvCxnSpPr>
          <p:cNvPr id="3" name="直線矢印コネクタ 2">
            <a:extLst>
              <a:ext uri="{FF2B5EF4-FFF2-40B4-BE49-F238E27FC236}">
                <a16:creationId xmlns:a16="http://schemas.microsoft.com/office/drawing/2014/main" id="{29DF6BF7-FB66-4F83-A2F1-CF8240AE05C5}"/>
              </a:ext>
            </a:extLst>
          </p:cNvPr>
          <p:cNvCxnSpPr>
            <a:endCxn id="21" idx="3"/>
          </p:cNvCxnSpPr>
          <p:nvPr/>
        </p:nvCxnSpPr>
        <p:spPr>
          <a:xfrm flipH="1">
            <a:off x="6474313" y="1798575"/>
            <a:ext cx="584845"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楕円 27">
            <a:extLst>
              <a:ext uri="{FF2B5EF4-FFF2-40B4-BE49-F238E27FC236}">
                <a16:creationId xmlns:a16="http://schemas.microsoft.com/office/drawing/2014/main" id="{D1618FB1-4773-43B0-A4B7-C2F703E5A414}"/>
              </a:ext>
            </a:extLst>
          </p:cNvPr>
          <p:cNvSpPr/>
          <p:nvPr/>
        </p:nvSpPr>
        <p:spPr>
          <a:xfrm>
            <a:off x="1804396" y="3845975"/>
            <a:ext cx="560889" cy="5139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rgbClr val="FF0000"/>
                </a:solidFill>
              </a:rPr>
              <a:t>ⅲ</a:t>
            </a:r>
            <a:endParaRPr kumimoji="1" lang="ja-JP" altLang="en-US" sz="2400" b="1" dirty="0">
              <a:solidFill>
                <a:srgbClr val="FF0000"/>
              </a:solidFill>
            </a:endParaRPr>
          </a:p>
        </p:txBody>
      </p:sp>
      <p:sp>
        <p:nvSpPr>
          <p:cNvPr id="32" name="Text Box 203">
            <a:extLst>
              <a:ext uri="{FF2B5EF4-FFF2-40B4-BE49-F238E27FC236}">
                <a16:creationId xmlns:a16="http://schemas.microsoft.com/office/drawing/2014/main" id="{C5FB0EBE-CB75-4611-B9B5-88D547608316}"/>
              </a:ext>
            </a:extLst>
          </p:cNvPr>
          <p:cNvSpPr txBox="1">
            <a:spLocks noChangeArrowheads="1"/>
          </p:cNvSpPr>
          <p:nvPr/>
        </p:nvSpPr>
        <p:spPr bwMode="auto">
          <a:xfrm>
            <a:off x="4755190" y="3410312"/>
            <a:ext cx="15858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600" b="1" dirty="0">
                <a:solidFill>
                  <a:prstClr val="black"/>
                </a:solidFill>
                <a:latin typeface="Arial" panose="020B0604020202020204" pitchFamily="34" charset="0"/>
                <a:cs typeface="Arial" panose="020B0604020202020204" pitchFamily="34" charset="0"/>
              </a:rPr>
              <a:t>60</a:t>
            </a:r>
            <a:r>
              <a:rPr lang="en-US" altLang="ja-JP" sz="1600" b="1" dirty="0">
                <a:solidFill>
                  <a:prstClr val="black"/>
                </a:solidFill>
                <a:latin typeface="Tahoma" pitchFamily="34" charset="0"/>
              </a:rPr>
              <a:t>/</a:t>
            </a:r>
            <a:r>
              <a:rPr lang="ja-JP" altLang="en-US" sz="1600" b="1" dirty="0">
                <a:solidFill>
                  <a:prstClr val="black"/>
                </a:solidFill>
                <a:latin typeface="Tahoma" pitchFamily="34" charset="0"/>
              </a:rPr>
              <a:t>分未満</a:t>
            </a:r>
            <a:endParaRPr lang="ja-JP" altLang="en-US" sz="1600" dirty="0">
              <a:solidFill>
                <a:prstClr val="black"/>
              </a:solidFill>
              <a:latin typeface="Times New Roman" pitchFamily="18" charset="0"/>
            </a:endParaRPr>
          </a:p>
        </p:txBody>
      </p:sp>
      <p:sp>
        <p:nvSpPr>
          <p:cNvPr id="27" name="テキスト ボックス 26">
            <a:extLst>
              <a:ext uri="{FF2B5EF4-FFF2-40B4-BE49-F238E27FC236}">
                <a16:creationId xmlns:a16="http://schemas.microsoft.com/office/drawing/2014/main" id="{169AD202-A639-450D-8B8C-DD409371B3E1}"/>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1141597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a:spLocks noGrp="1"/>
          </p:cNvSpPr>
          <p:nvPr>
            <p:ph type="ctrTitle"/>
          </p:nvPr>
        </p:nvSpPr>
        <p:spPr>
          <a:xfrm>
            <a:off x="683568" y="188641"/>
            <a:ext cx="7676396" cy="792088"/>
          </a:xfrm>
        </p:spPr>
        <p:txBody>
          <a:bodyPr>
            <a:normAutofit/>
          </a:bodyPr>
          <a:lstStyle/>
          <a:p>
            <a:r>
              <a:rPr lang="ja-JP" altLang="en-US" sz="4000" dirty="0">
                <a:solidFill>
                  <a:srgbClr val="000000"/>
                </a:solidFill>
                <a:latin typeface="ＭＳ Ｐゴシック"/>
                <a:cs typeface="ＭＳ Ｐゴシック"/>
              </a:rPr>
              <a:t>20</a:t>
            </a:r>
            <a:r>
              <a:rPr lang="en-US" altLang="ja-JP" sz="4000" dirty="0">
                <a:solidFill>
                  <a:srgbClr val="000000"/>
                </a:solidFill>
                <a:latin typeface="ＭＳ Ｐゴシック"/>
                <a:cs typeface="ＭＳ Ｐゴシック"/>
              </a:rPr>
              <a:t>20</a:t>
            </a:r>
            <a:r>
              <a:rPr lang="ja-JP" altLang="en-US" sz="4000" dirty="0">
                <a:solidFill>
                  <a:srgbClr val="000000"/>
                </a:solidFill>
                <a:latin typeface="ＭＳ Ｐゴシック"/>
                <a:cs typeface="ＭＳ Ｐゴシック"/>
              </a:rPr>
              <a:t>年版アルゴリズム変更点</a:t>
            </a:r>
            <a:endParaRPr lang="ja-JP" altLang="en-US" sz="4000" dirty="0">
              <a:latin typeface="Calibri" charset="0"/>
              <a:ea typeface="ＭＳ Ｐゴシック" charset="0"/>
            </a:endParaRPr>
          </a:p>
        </p:txBody>
      </p:sp>
      <p:sp>
        <p:nvSpPr>
          <p:cNvPr id="8" name="テキスト ボックス 7"/>
          <p:cNvSpPr txBox="1"/>
          <p:nvPr/>
        </p:nvSpPr>
        <p:spPr>
          <a:xfrm>
            <a:off x="1677269" y="2236902"/>
            <a:ext cx="184730" cy="646332"/>
          </a:xfrm>
          <a:prstGeom prst="rect">
            <a:avLst/>
          </a:prstGeom>
          <a:noFill/>
        </p:spPr>
        <p:txBody>
          <a:bodyPr wrap="none" rtlCol="0">
            <a:spAutoFit/>
          </a:bodyPr>
          <a:lstStyle/>
          <a:p>
            <a:endParaRPr kumimoji="1" lang="ja-JP" altLang="en-US" sz="3600" dirty="0"/>
          </a:p>
        </p:txBody>
      </p:sp>
      <p:sp>
        <p:nvSpPr>
          <p:cNvPr id="2" name="テキスト ボックス 1">
            <a:extLst>
              <a:ext uri="{FF2B5EF4-FFF2-40B4-BE49-F238E27FC236}">
                <a16:creationId xmlns:a16="http://schemas.microsoft.com/office/drawing/2014/main" id="{0161284F-6DA3-B448-A6F3-F2EC73B04E07}"/>
              </a:ext>
            </a:extLst>
          </p:cNvPr>
          <p:cNvSpPr txBox="1"/>
          <p:nvPr/>
        </p:nvSpPr>
        <p:spPr>
          <a:xfrm>
            <a:off x="159574" y="1386556"/>
            <a:ext cx="8129148" cy="5293757"/>
          </a:xfrm>
          <a:prstGeom prst="rect">
            <a:avLst/>
          </a:prstGeom>
          <a:noFill/>
        </p:spPr>
        <p:txBody>
          <a:bodyPr wrap="none" rtlCol="0">
            <a:spAutoFit/>
          </a:bodyPr>
          <a:lstStyle/>
          <a:p>
            <a:pPr lvl="0"/>
            <a:r>
              <a:rPr lang="en-US" altLang="ja-JP" sz="2000" dirty="0">
                <a:solidFill>
                  <a:schemeClr val="bg1">
                    <a:lumMod val="75000"/>
                  </a:schemeClr>
                </a:solidFill>
                <a:latin typeface="+mj-ea"/>
                <a:ea typeface="+mj-ea"/>
              </a:rPr>
              <a:t>ⅰ</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新生児蘇生法の本質である救命の流れの強調</a:t>
            </a:r>
            <a:endParaRPr lang="en-US" altLang="ja-JP" sz="2000" dirty="0">
              <a:solidFill>
                <a:schemeClr val="bg1">
                  <a:lumMod val="75000"/>
                </a:schemeClr>
              </a:solidFill>
              <a:latin typeface="+mj-ea"/>
              <a:ea typeface="+mj-ea"/>
            </a:endParaRPr>
          </a:p>
          <a:p>
            <a:pPr lvl="0"/>
            <a:r>
              <a:rPr lang="en-US" altLang="ja-JP" sz="2000" dirty="0">
                <a:solidFill>
                  <a:schemeClr val="bg1">
                    <a:lumMod val="75000"/>
                  </a:schemeClr>
                </a:solidFill>
                <a:latin typeface="+mj-ea"/>
                <a:ea typeface="+mj-ea"/>
              </a:rPr>
              <a:t>ⅱ</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出生前のステップとしてブリーフィングの表記の追加</a:t>
            </a:r>
          </a:p>
          <a:p>
            <a:pPr lvl="0"/>
            <a:r>
              <a:rPr lang="en-US" altLang="ja-JP" sz="2000" dirty="0">
                <a:solidFill>
                  <a:schemeClr val="bg1">
                    <a:lumMod val="75000"/>
                  </a:schemeClr>
                </a:solidFill>
                <a:latin typeface="+mj-ea"/>
                <a:ea typeface="+mj-ea"/>
              </a:rPr>
              <a:t>ⅲ</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人工呼吸に引き続く胸骨圧迫時の</a:t>
            </a:r>
            <a:r>
              <a:rPr lang="en-US" altLang="ja-JP" sz="2000" dirty="0">
                <a:solidFill>
                  <a:schemeClr val="bg1">
                    <a:lumMod val="75000"/>
                  </a:schemeClr>
                </a:solidFill>
                <a:latin typeface="+mj-ea"/>
                <a:ea typeface="+mj-ea"/>
              </a:rPr>
              <a:t>『</a:t>
            </a:r>
            <a:r>
              <a:rPr lang="ja-JP" altLang="en-US" sz="2000" dirty="0">
                <a:solidFill>
                  <a:schemeClr val="bg1">
                    <a:lumMod val="75000"/>
                  </a:schemeClr>
                </a:solidFill>
                <a:latin typeface="+mj-ea"/>
                <a:ea typeface="+mj-ea"/>
              </a:rPr>
              <a:t>＋酸素</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の表記の追加</a:t>
            </a:r>
          </a:p>
          <a:p>
            <a:pPr lvl="0"/>
            <a:r>
              <a:rPr lang="en-US" altLang="ja-JP" sz="2000" dirty="0">
                <a:solidFill>
                  <a:srgbClr val="FF0000"/>
                </a:solidFill>
                <a:latin typeface="+mj-ea"/>
                <a:ea typeface="+mj-ea"/>
              </a:rPr>
              <a:t>ⅳ</a:t>
            </a:r>
            <a:r>
              <a:rPr lang="ja-JP" altLang="en-US" sz="2000" dirty="0">
                <a:solidFill>
                  <a:srgbClr val="FF0000"/>
                </a:solidFill>
                <a:latin typeface="+mj-ea"/>
                <a:ea typeface="+mj-ea"/>
              </a:rPr>
              <a:t>．</a:t>
            </a:r>
            <a:r>
              <a:rPr lang="ja-JP" altLang="ja-JP" sz="2000" dirty="0">
                <a:solidFill>
                  <a:srgbClr val="FF0000"/>
                </a:solidFill>
                <a:latin typeface="+mj-ea"/>
                <a:ea typeface="+mj-ea"/>
              </a:rPr>
              <a:t>アドレナリン投与の優先順位から独立した表記</a:t>
            </a:r>
            <a:r>
              <a:rPr lang="ja-JP" altLang="en-US" sz="2000" dirty="0">
                <a:solidFill>
                  <a:srgbClr val="FF0000"/>
                </a:solidFill>
                <a:latin typeface="+mj-ea"/>
                <a:ea typeface="+mj-ea"/>
              </a:rPr>
              <a:t>へ変更</a:t>
            </a:r>
            <a:endParaRPr lang="ja-JP" altLang="ja-JP" sz="2000" dirty="0">
              <a:solidFill>
                <a:srgbClr val="FF0000"/>
              </a:solidFill>
              <a:latin typeface="+mj-ea"/>
              <a:ea typeface="+mj-ea"/>
            </a:endParaRPr>
          </a:p>
          <a:p>
            <a:pPr lvl="0"/>
            <a:r>
              <a:rPr lang="en-US" altLang="ja-JP" sz="2000" dirty="0">
                <a:solidFill>
                  <a:schemeClr val="bg1">
                    <a:lumMod val="75000"/>
                  </a:schemeClr>
                </a:solidFill>
                <a:latin typeface="+mj-ea"/>
                <a:ea typeface="+mj-ea"/>
              </a:rPr>
              <a:t>ⅴ</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努力呼吸またはチアノーゼの</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共にあり</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から</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どちらかあり</a:t>
            </a:r>
            <a:r>
              <a:rPr lang="en-US" altLang="ja-JP" sz="2000" dirty="0">
                <a:solidFill>
                  <a:schemeClr val="bg1">
                    <a:lumMod val="75000"/>
                  </a:schemeClr>
                </a:solidFill>
                <a:latin typeface="+mj-ea"/>
                <a:ea typeface="+mj-ea"/>
              </a:rPr>
              <a:t>』</a:t>
            </a:r>
          </a:p>
          <a:p>
            <a:pPr lvl="0"/>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で安定化の流れに進むように変更</a:t>
            </a:r>
          </a:p>
          <a:p>
            <a:pPr lvl="0"/>
            <a:r>
              <a:rPr lang="en-US" altLang="ja-JP" sz="2000" dirty="0">
                <a:solidFill>
                  <a:schemeClr val="bg1">
                    <a:lumMod val="75000"/>
                  </a:schemeClr>
                </a:solidFill>
                <a:latin typeface="+mj-ea"/>
                <a:ea typeface="+mj-ea"/>
              </a:rPr>
              <a:t>ⅵ</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安定化の流れでは最初の介入は直ちに行うのではなく、</a:t>
            </a:r>
            <a:endParaRPr lang="en-US" altLang="ja-JP" sz="2000" dirty="0">
              <a:solidFill>
                <a:schemeClr val="bg1">
                  <a:lumMod val="75000"/>
                </a:schemeClr>
              </a:solidFill>
              <a:latin typeface="+mj-ea"/>
              <a:ea typeface="+mj-ea"/>
            </a:endParaRPr>
          </a:p>
          <a:p>
            <a:pPr lvl="0"/>
            <a:r>
              <a:rPr lang="ja-JP" altLang="en-US" sz="2000" dirty="0">
                <a:solidFill>
                  <a:schemeClr val="bg1">
                    <a:lumMod val="75000"/>
                  </a:schemeClr>
                </a:solidFill>
                <a:latin typeface="+mj-ea"/>
                <a:ea typeface="+mj-ea"/>
              </a:rPr>
              <a:t>　　　</a:t>
            </a:r>
            <a:r>
              <a:rPr lang="en-US" altLang="ja-JP" sz="2000" dirty="0">
                <a:solidFill>
                  <a:schemeClr val="bg1">
                    <a:lumMod val="75000"/>
                  </a:schemeClr>
                </a:solidFill>
                <a:latin typeface="+mj-ea"/>
                <a:ea typeface="+mj-ea"/>
              </a:rPr>
              <a:t>『SpO2</a:t>
            </a:r>
            <a:r>
              <a:rPr lang="ja-JP" altLang="ja-JP" sz="2000" dirty="0">
                <a:solidFill>
                  <a:schemeClr val="bg1">
                    <a:lumMod val="75000"/>
                  </a:schemeClr>
                </a:solidFill>
                <a:latin typeface="+mj-ea"/>
                <a:ea typeface="+mj-ea"/>
              </a:rPr>
              <a:t>モニタ</a:t>
            </a:r>
            <a:r>
              <a:rPr lang="ja-JP" altLang="en-US" sz="2000" dirty="0">
                <a:solidFill>
                  <a:schemeClr val="bg1">
                    <a:lumMod val="75000"/>
                  </a:schemeClr>
                </a:solidFill>
                <a:latin typeface="+mj-ea"/>
                <a:ea typeface="+mj-ea"/>
              </a:rPr>
              <a:t>を</a:t>
            </a:r>
            <a:r>
              <a:rPr lang="ja-JP" altLang="ja-JP" sz="2000" dirty="0">
                <a:solidFill>
                  <a:schemeClr val="bg1">
                    <a:lumMod val="75000"/>
                  </a:schemeClr>
                </a:solidFill>
                <a:latin typeface="+mj-ea"/>
                <a:ea typeface="+mj-ea"/>
              </a:rPr>
              <a:t>装着し</a:t>
            </a:r>
            <a:r>
              <a:rPr lang="ja-JP" altLang="en-US" sz="2000" dirty="0">
                <a:solidFill>
                  <a:schemeClr val="bg1">
                    <a:lumMod val="75000"/>
                  </a:schemeClr>
                </a:solidFill>
                <a:latin typeface="+mj-ea"/>
                <a:ea typeface="+mj-ea"/>
              </a:rPr>
              <a:t>必要時</a:t>
            </a:r>
            <a:r>
              <a:rPr lang="en-US" altLang="ja-JP" sz="2000" dirty="0">
                <a:solidFill>
                  <a:schemeClr val="bg1">
                    <a:lumMod val="75000"/>
                  </a:schemeClr>
                </a:solidFill>
                <a:latin typeface="+mj-ea"/>
                <a:ea typeface="+mj-ea"/>
              </a:rPr>
              <a:t>CPAP</a:t>
            </a:r>
            <a:r>
              <a:rPr lang="ja-JP" altLang="ja-JP" sz="2000" dirty="0">
                <a:solidFill>
                  <a:schemeClr val="bg1">
                    <a:lumMod val="75000"/>
                  </a:schemeClr>
                </a:solidFill>
                <a:latin typeface="+mj-ea"/>
                <a:ea typeface="+mj-ea"/>
              </a:rPr>
              <a:t>または酸素投与</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に変更</a:t>
            </a:r>
          </a:p>
          <a:p>
            <a:pPr lvl="0"/>
            <a:r>
              <a:rPr lang="en-US" altLang="ja-JP" sz="2000" dirty="0">
                <a:solidFill>
                  <a:schemeClr val="bg1">
                    <a:lumMod val="75000"/>
                  </a:schemeClr>
                </a:solidFill>
                <a:latin typeface="+mj-ea"/>
                <a:ea typeface="+mj-ea"/>
              </a:rPr>
              <a:t>ⅶ</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チアノーゼ</a:t>
            </a:r>
            <a:r>
              <a:rPr lang="ja-JP" altLang="en-US" sz="2000" dirty="0">
                <a:solidFill>
                  <a:schemeClr val="bg1">
                    <a:lumMod val="75000"/>
                  </a:schemeClr>
                </a:solidFill>
                <a:latin typeface="+mj-ea"/>
                <a:ea typeface="+mj-ea"/>
              </a:rPr>
              <a:t>を</a:t>
            </a:r>
            <a:r>
              <a:rPr lang="en-US" altLang="ja-JP" sz="2000" dirty="0">
                <a:solidFill>
                  <a:schemeClr val="bg1">
                    <a:lumMod val="75000"/>
                  </a:schemeClr>
                </a:solidFill>
                <a:latin typeface="+mj-ea"/>
                <a:ea typeface="+mj-ea"/>
              </a:rPr>
              <a:t>『</a:t>
            </a:r>
            <a:r>
              <a:rPr lang="ja-JP" altLang="en-US" sz="2000" dirty="0">
                <a:solidFill>
                  <a:schemeClr val="bg1">
                    <a:lumMod val="75000"/>
                  </a:schemeClr>
                </a:solidFill>
                <a:latin typeface="+mj-ea"/>
                <a:ea typeface="+mj-ea"/>
              </a:rPr>
              <a:t>チアノーゼ（酸素化不良）</a:t>
            </a:r>
            <a:r>
              <a:rPr lang="en-US" altLang="ja-JP" sz="2000" dirty="0">
                <a:solidFill>
                  <a:schemeClr val="bg1">
                    <a:lumMod val="75000"/>
                  </a:schemeClr>
                </a:solidFill>
                <a:latin typeface="+mj-ea"/>
                <a:ea typeface="+mj-ea"/>
              </a:rPr>
              <a:t>』</a:t>
            </a:r>
            <a:r>
              <a:rPr lang="ja-JP" altLang="en-US" sz="2000" dirty="0">
                <a:solidFill>
                  <a:schemeClr val="bg1">
                    <a:lumMod val="75000"/>
                  </a:schemeClr>
                </a:solidFill>
                <a:latin typeface="+mj-ea"/>
                <a:ea typeface="+mj-ea"/>
              </a:rPr>
              <a:t>の表記へ変更</a:t>
            </a:r>
            <a:endParaRPr lang="ja-JP" altLang="ja-JP" sz="2000" dirty="0">
              <a:solidFill>
                <a:schemeClr val="bg1">
                  <a:lumMod val="75000"/>
                </a:schemeClr>
              </a:solidFill>
              <a:latin typeface="+mj-ea"/>
              <a:ea typeface="+mj-ea"/>
            </a:endParaRPr>
          </a:p>
          <a:p>
            <a:pPr lvl="0"/>
            <a:r>
              <a:rPr lang="en-US" altLang="ja-JP" sz="2000" dirty="0">
                <a:solidFill>
                  <a:schemeClr val="bg1">
                    <a:lumMod val="75000"/>
                  </a:schemeClr>
                </a:solidFill>
                <a:latin typeface="+mj-ea"/>
                <a:ea typeface="+mj-ea"/>
              </a:rPr>
              <a:t>ⅷ</a:t>
            </a:r>
            <a:r>
              <a:rPr lang="ja-JP" altLang="en-US" sz="2000" dirty="0">
                <a:solidFill>
                  <a:schemeClr val="bg1">
                    <a:lumMod val="75000"/>
                  </a:schemeClr>
                </a:solidFill>
                <a:latin typeface="+mj-ea"/>
                <a:ea typeface="+mj-ea"/>
              </a:rPr>
              <a:t>．</a:t>
            </a:r>
            <a:r>
              <a:rPr lang="en-US" altLang="ja-JP" sz="2000" dirty="0">
                <a:solidFill>
                  <a:schemeClr val="bg1">
                    <a:lumMod val="75000"/>
                  </a:schemeClr>
                </a:solidFill>
                <a:latin typeface="+mj-ea"/>
                <a:ea typeface="+mj-ea"/>
              </a:rPr>
              <a:t>CPAP</a:t>
            </a:r>
            <a:r>
              <a:rPr lang="ja-JP" altLang="ja-JP" sz="2000" dirty="0">
                <a:solidFill>
                  <a:schemeClr val="bg1">
                    <a:lumMod val="75000"/>
                  </a:schemeClr>
                </a:solidFill>
                <a:latin typeface="+mj-ea"/>
                <a:ea typeface="+mj-ea"/>
              </a:rPr>
              <a:t>またはフリーフロー酸素投与を開始した後</a:t>
            </a:r>
            <a:r>
              <a:rPr lang="ja-JP" altLang="en-US" sz="2000" dirty="0">
                <a:solidFill>
                  <a:schemeClr val="bg1">
                    <a:lumMod val="75000"/>
                  </a:schemeClr>
                </a:solidFill>
                <a:latin typeface="+mj-ea"/>
                <a:ea typeface="+mj-ea"/>
              </a:rPr>
              <a:t>、</a:t>
            </a:r>
            <a:endParaRPr lang="en-US" altLang="ja-JP" sz="2000" dirty="0">
              <a:solidFill>
                <a:schemeClr val="bg1">
                  <a:lumMod val="75000"/>
                </a:schemeClr>
              </a:solidFill>
              <a:latin typeface="+mj-ea"/>
              <a:ea typeface="+mj-ea"/>
            </a:endParaRPr>
          </a:p>
          <a:p>
            <a:pPr lvl="0"/>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新たな評価基準として</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改善傾向あり</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を追加</a:t>
            </a:r>
          </a:p>
          <a:p>
            <a:pPr lvl="0"/>
            <a:r>
              <a:rPr lang="en-US" altLang="ja-JP" sz="2000" dirty="0">
                <a:solidFill>
                  <a:schemeClr val="bg1">
                    <a:lumMod val="75000"/>
                  </a:schemeClr>
                </a:solidFill>
                <a:latin typeface="+mj-ea"/>
                <a:ea typeface="+mj-ea"/>
              </a:rPr>
              <a:t>ⅸ</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介入後の評価で努力呼吸とチアノーゼ</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酸素化不良</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で</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改善傾向なし</a:t>
            </a:r>
            <a:r>
              <a:rPr lang="en-US" altLang="ja-JP" sz="2000" dirty="0">
                <a:solidFill>
                  <a:schemeClr val="bg1">
                    <a:lumMod val="75000"/>
                  </a:schemeClr>
                </a:solidFill>
                <a:latin typeface="+mj-ea"/>
                <a:ea typeface="+mj-ea"/>
              </a:rPr>
              <a:t>』</a:t>
            </a:r>
          </a:p>
          <a:p>
            <a:pPr lvl="0"/>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の場合は原因検索を行いながら対応を検討に変更</a:t>
            </a:r>
          </a:p>
          <a:p>
            <a:pPr lvl="0"/>
            <a:r>
              <a:rPr lang="en-US" altLang="ja-JP" sz="2000" dirty="0">
                <a:solidFill>
                  <a:schemeClr val="bg1">
                    <a:lumMod val="75000"/>
                  </a:schemeClr>
                </a:solidFill>
                <a:latin typeface="+mj-ea"/>
                <a:ea typeface="+mj-ea"/>
              </a:rPr>
              <a:t>ⅹ</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蘇生後のケアは</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注意深く呼吸観察を継続</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のみ</a:t>
            </a:r>
            <a:r>
              <a:rPr lang="ja-JP" altLang="en-US" sz="2000" dirty="0">
                <a:solidFill>
                  <a:schemeClr val="bg1">
                    <a:lumMod val="75000"/>
                  </a:schemeClr>
                </a:solidFill>
                <a:latin typeface="+mj-ea"/>
                <a:ea typeface="+mj-ea"/>
              </a:rPr>
              <a:t>へ</a:t>
            </a:r>
            <a:r>
              <a:rPr lang="ja-JP" altLang="ja-JP" sz="2000" dirty="0">
                <a:solidFill>
                  <a:schemeClr val="bg1">
                    <a:lumMod val="75000"/>
                  </a:schemeClr>
                </a:solidFill>
                <a:latin typeface="+mj-ea"/>
                <a:ea typeface="+mj-ea"/>
              </a:rPr>
              <a:t>変更</a:t>
            </a:r>
          </a:p>
          <a:p>
            <a:pPr lvl="0"/>
            <a:r>
              <a:rPr lang="en-US" altLang="ja-JP" sz="2000" dirty="0">
                <a:solidFill>
                  <a:schemeClr val="bg1">
                    <a:lumMod val="75000"/>
                  </a:schemeClr>
                </a:solidFill>
                <a:latin typeface="+mj-ea"/>
                <a:ea typeface="+mj-ea"/>
              </a:rPr>
              <a:t>ⅺ</a:t>
            </a:r>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注釈</a:t>
            </a:r>
            <a:r>
              <a:rPr lang="en-US" altLang="ja-JP" sz="2000" dirty="0">
                <a:solidFill>
                  <a:schemeClr val="bg1">
                    <a:lumMod val="75000"/>
                  </a:schemeClr>
                </a:solidFill>
                <a:latin typeface="+mj-ea"/>
                <a:ea typeface="+mj-ea"/>
              </a:rPr>
              <a:t> (a)</a:t>
            </a:r>
            <a:r>
              <a:rPr lang="ja-JP" altLang="ja-JP" sz="2000" dirty="0">
                <a:solidFill>
                  <a:schemeClr val="bg1">
                    <a:lumMod val="75000"/>
                  </a:schemeClr>
                </a:solidFill>
                <a:latin typeface="+mj-ea"/>
                <a:ea typeface="+mj-ea"/>
              </a:rPr>
              <a:t>、</a:t>
            </a:r>
            <a:r>
              <a:rPr lang="en-US" altLang="ja-JP" sz="2000" dirty="0">
                <a:solidFill>
                  <a:schemeClr val="bg1">
                    <a:lumMod val="75000"/>
                  </a:schemeClr>
                </a:solidFill>
                <a:latin typeface="+mj-ea"/>
                <a:ea typeface="+mj-ea"/>
              </a:rPr>
              <a:t>(b)</a:t>
            </a:r>
            <a:r>
              <a:rPr lang="ja-JP" altLang="ja-JP" sz="2000" dirty="0">
                <a:solidFill>
                  <a:schemeClr val="bg1">
                    <a:lumMod val="75000"/>
                  </a:schemeClr>
                </a:solidFill>
                <a:latin typeface="+mj-ea"/>
                <a:ea typeface="+mj-ea"/>
              </a:rPr>
              <a:t>の簡略化</a:t>
            </a:r>
          </a:p>
          <a:p>
            <a:r>
              <a:rPr lang="en-US" altLang="ja-JP" sz="2000" dirty="0">
                <a:latin typeface="+mj-ea"/>
                <a:ea typeface="+mj-ea"/>
              </a:rPr>
              <a:t> </a:t>
            </a:r>
            <a:endParaRPr lang="ja-JP" altLang="ja-JP" sz="2000" dirty="0">
              <a:latin typeface="+mj-ea"/>
              <a:ea typeface="+mj-ea"/>
            </a:endParaRPr>
          </a:p>
          <a:p>
            <a:endParaRPr kumimoji="1" lang="ja-JP" altLang="en-US" dirty="0">
              <a:latin typeface="+mj-ea"/>
              <a:ea typeface="+mj-ea"/>
            </a:endParaRPr>
          </a:p>
        </p:txBody>
      </p:sp>
      <p:sp>
        <p:nvSpPr>
          <p:cNvPr id="9" name="テキスト ボックス 8">
            <a:extLst>
              <a:ext uri="{FF2B5EF4-FFF2-40B4-BE49-F238E27FC236}">
                <a16:creationId xmlns:a16="http://schemas.microsoft.com/office/drawing/2014/main" id="{10FDBBC4-BF48-412A-97C0-C609228FAE2E}"/>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2888957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Line 213">
            <a:extLst>
              <a:ext uri="{FF2B5EF4-FFF2-40B4-BE49-F238E27FC236}">
                <a16:creationId xmlns:a16="http://schemas.microsoft.com/office/drawing/2014/main" id="{9521FED8-2B70-4628-8EC4-F544A1178855}"/>
              </a:ext>
            </a:extLst>
          </p:cNvPr>
          <p:cNvSpPr>
            <a:spLocks noChangeShapeType="1"/>
          </p:cNvSpPr>
          <p:nvPr/>
        </p:nvSpPr>
        <p:spPr bwMode="auto">
          <a:xfrm flipH="1" flipV="1">
            <a:off x="421560" y="3216296"/>
            <a:ext cx="1551866" cy="65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1400">
              <a:solidFill>
                <a:prstClr val="black"/>
              </a:solidFill>
            </a:endParaRPr>
          </a:p>
        </p:txBody>
      </p:sp>
      <p:sp>
        <p:nvSpPr>
          <p:cNvPr id="35" name="Line 284">
            <a:extLst>
              <a:ext uri="{FF2B5EF4-FFF2-40B4-BE49-F238E27FC236}">
                <a16:creationId xmlns:a16="http://schemas.microsoft.com/office/drawing/2014/main" id="{EB609BBF-68A1-4C2B-96D9-34BED2F31124}"/>
              </a:ext>
            </a:extLst>
          </p:cNvPr>
          <p:cNvSpPr>
            <a:spLocks noChangeShapeType="1"/>
          </p:cNvSpPr>
          <p:nvPr/>
        </p:nvSpPr>
        <p:spPr bwMode="auto">
          <a:xfrm>
            <a:off x="2513690" y="2949900"/>
            <a:ext cx="0" cy="95546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sz="1400">
              <a:solidFill>
                <a:prstClr val="black"/>
              </a:solidFill>
            </a:endParaRPr>
          </a:p>
        </p:txBody>
      </p:sp>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テキスト ボックス 24"/>
          <p:cNvSpPr txBox="1"/>
          <p:nvPr/>
        </p:nvSpPr>
        <p:spPr>
          <a:xfrm>
            <a:off x="1021352" y="110361"/>
            <a:ext cx="7513109" cy="1077218"/>
          </a:xfrm>
          <a:prstGeom prst="rect">
            <a:avLst/>
          </a:prstGeom>
          <a:noFill/>
        </p:spPr>
        <p:txBody>
          <a:bodyPr wrap="square" rtlCol="0">
            <a:spAutoFit/>
          </a:bodyPr>
          <a:lstStyle/>
          <a:p>
            <a:pPr lvl="0"/>
            <a:r>
              <a:rPr lang="ja-JP" altLang="ja-JP" sz="3200" dirty="0">
                <a:latin typeface="+mj-ea"/>
                <a:ea typeface="+mj-ea"/>
              </a:rPr>
              <a:t>アドレナリン投与の優先順位から独立した表記</a:t>
            </a:r>
            <a:r>
              <a:rPr lang="ja-JP" altLang="en-US" sz="3200" dirty="0">
                <a:latin typeface="+mj-ea"/>
                <a:ea typeface="+mj-ea"/>
              </a:rPr>
              <a:t>へ変更</a:t>
            </a:r>
            <a:endParaRPr lang="ja-JP" altLang="ja-JP" sz="3200" dirty="0">
              <a:latin typeface="+mj-ea"/>
              <a:ea typeface="+mj-ea"/>
            </a:endParaRPr>
          </a:p>
        </p:txBody>
      </p:sp>
      <p:cxnSp>
        <p:nvCxnSpPr>
          <p:cNvPr id="27" name="直線コネクタ 26"/>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grpSp>
        <p:nvGrpSpPr>
          <p:cNvPr id="3" name="グループ化 2">
            <a:extLst>
              <a:ext uri="{FF2B5EF4-FFF2-40B4-BE49-F238E27FC236}">
                <a16:creationId xmlns:a16="http://schemas.microsoft.com/office/drawing/2014/main" id="{FA44126D-72C9-964A-A9CA-64CE4CBA5B07}"/>
              </a:ext>
            </a:extLst>
          </p:cNvPr>
          <p:cNvGrpSpPr/>
          <p:nvPr/>
        </p:nvGrpSpPr>
        <p:grpSpPr>
          <a:xfrm>
            <a:off x="4968300" y="1484784"/>
            <a:ext cx="3876892" cy="4401842"/>
            <a:chOff x="4968300" y="1221264"/>
            <a:chExt cx="3876892" cy="4401842"/>
          </a:xfrm>
        </p:grpSpPr>
        <p:sp>
          <p:nvSpPr>
            <p:cNvPr id="30" name="Line 278">
              <a:extLst>
                <a:ext uri="{FF2B5EF4-FFF2-40B4-BE49-F238E27FC236}">
                  <a16:creationId xmlns:a16="http://schemas.microsoft.com/office/drawing/2014/main" id="{DDB0CC60-C445-2649-B3FC-FCB30CC8C4A3}"/>
                </a:ext>
              </a:extLst>
            </p:cNvPr>
            <p:cNvSpPr>
              <a:spLocks noChangeShapeType="1"/>
            </p:cNvSpPr>
            <p:nvPr/>
          </p:nvSpPr>
          <p:spPr bwMode="auto">
            <a:xfrm>
              <a:off x="6901134" y="1776579"/>
              <a:ext cx="0" cy="44513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sz="1400">
                <a:solidFill>
                  <a:prstClr val="black"/>
                </a:solidFill>
              </a:endParaRPr>
            </a:p>
          </p:txBody>
        </p:sp>
        <p:sp>
          <p:nvSpPr>
            <p:cNvPr id="33" name="Text Box 208">
              <a:extLst>
                <a:ext uri="{FF2B5EF4-FFF2-40B4-BE49-F238E27FC236}">
                  <a16:creationId xmlns:a16="http://schemas.microsoft.com/office/drawing/2014/main" id="{69928EB2-2239-8440-AA35-2811F924CB61}"/>
                </a:ext>
              </a:extLst>
            </p:cNvPr>
            <p:cNvSpPr txBox="1">
              <a:spLocks noChangeArrowheads="1"/>
            </p:cNvSpPr>
            <p:nvPr/>
          </p:nvSpPr>
          <p:spPr bwMode="auto">
            <a:xfrm>
              <a:off x="4968300" y="4528191"/>
              <a:ext cx="3876892" cy="1094915"/>
            </a:xfrm>
            <a:prstGeom prst="rect">
              <a:avLst/>
            </a:prstGeom>
            <a:solidFill>
              <a:srgbClr val="FFFF99"/>
            </a:solidFill>
            <a:ln w="9525">
              <a:solidFill>
                <a:schemeClr val="tx1"/>
              </a:solidFill>
              <a:miter lim="800000"/>
              <a:headEnd/>
              <a:tailEnd/>
            </a:ln>
            <a:effectLst/>
          </p:spPr>
          <p:txBody>
            <a:bodyPr wrap="square">
              <a:spAutoFit/>
            </a:bodyPr>
            <a:lstStyle/>
            <a:p>
              <a:pPr algn="ctr">
                <a:lnSpc>
                  <a:spcPct val="20000"/>
                </a:lnSpc>
                <a:spcBef>
                  <a:spcPct val="50000"/>
                </a:spcBef>
                <a:defRPr/>
              </a:pPr>
              <a:endParaRPr lang="en-US" altLang="ja-JP" sz="1400" b="1" dirty="0">
                <a:solidFill>
                  <a:prstClr val="black"/>
                </a:solidFill>
              </a:endParaRPr>
            </a:p>
            <a:p>
              <a:pPr algn="ctr">
                <a:lnSpc>
                  <a:spcPct val="60000"/>
                </a:lnSpc>
                <a:spcBef>
                  <a:spcPct val="50000"/>
                </a:spcBef>
                <a:defRPr/>
              </a:pPr>
              <a:r>
                <a:rPr lang="ja-JP" altLang="en-US" sz="1400" b="1" u="sng" dirty="0">
                  <a:solidFill>
                    <a:prstClr val="black"/>
                  </a:solidFill>
                </a:rPr>
                <a:t>人工呼吸と胸骨圧迫に加え以下の実施を検討</a:t>
              </a:r>
            </a:p>
            <a:p>
              <a:pPr>
                <a:lnSpc>
                  <a:spcPct val="60000"/>
                </a:lnSpc>
                <a:spcBef>
                  <a:spcPct val="50000"/>
                </a:spcBef>
                <a:defRPr/>
              </a:pPr>
              <a:r>
                <a:rPr lang="ja-JP" altLang="en-US" sz="1400" b="1" dirty="0">
                  <a:solidFill>
                    <a:prstClr val="black"/>
                  </a:solidFill>
                </a:rPr>
                <a:t>　・ 原因検索</a:t>
              </a:r>
            </a:p>
            <a:p>
              <a:pPr>
                <a:lnSpc>
                  <a:spcPct val="60000"/>
                </a:lnSpc>
                <a:spcBef>
                  <a:spcPct val="50000"/>
                </a:spcBef>
                <a:defRPr/>
              </a:pPr>
              <a:r>
                <a:rPr lang="ja-JP" altLang="en-US" sz="1400" b="1" dirty="0">
                  <a:solidFill>
                    <a:prstClr val="black"/>
                  </a:solidFill>
                </a:rPr>
                <a:t>　・ 生理食塩水　</a:t>
              </a:r>
              <a:r>
                <a:rPr lang="en-US" altLang="ja-JP" sz="1400" b="1" dirty="0">
                  <a:solidFill>
                    <a:prstClr val="black"/>
                  </a:solidFill>
                </a:rPr>
                <a:t>(</a:t>
              </a:r>
              <a:r>
                <a:rPr lang="ja-JP" altLang="en-US" sz="1400" b="1" dirty="0">
                  <a:solidFill>
                    <a:prstClr val="black"/>
                  </a:solidFill>
                </a:rPr>
                <a:t>出血が疑われる場合</a:t>
              </a:r>
              <a:r>
                <a:rPr lang="en-US" altLang="ja-JP" sz="1400" b="1" dirty="0">
                  <a:solidFill>
                    <a:prstClr val="black"/>
                  </a:solidFill>
                </a:rPr>
                <a:t>)</a:t>
              </a:r>
              <a:endParaRPr lang="ja-JP" altLang="en-US" sz="1400" b="1" dirty="0">
                <a:solidFill>
                  <a:prstClr val="black"/>
                </a:solidFill>
              </a:endParaRPr>
            </a:p>
            <a:p>
              <a:pPr algn="ctr">
                <a:lnSpc>
                  <a:spcPct val="60000"/>
                </a:lnSpc>
                <a:spcBef>
                  <a:spcPct val="50000"/>
                </a:spcBef>
                <a:defRPr/>
              </a:pPr>
              <a:r>
                <a:rPr lang="ja-JP" altLang="en-US" sz="1400" b="1" dirty="0">
                  <a:solidFill>
                    <a:prstClr val="black"/>
                  </a:solidFill>
                </a:rPr>
                <a:t>心拍 </a:t>
              </a:r>
              <a:r>
                <a:rPr lang="en-US" altLang="ja-JP" sz="1400" b="1" dirty="0">
                  <a:solidFill>
                    <a:prstClr val="black"/>
                  </a:solidFill>
                </a:rPr>
                <a:t>60/</a:t>
              </a:r>
              <a:r>
                <a:rPr lang="ja-JP" altLang="en-US" sz="1400" b="1" dirty="0">
                  <a:solidFill>
                    <a:prstClr val="black"/>
                  </a:solidFill>
                </a:rPr>
                <a:t>分以上に回復したら人工呼吸へ戻る</a:t>
              </a:r>
            </a:p>
          </p:txBody>
        </p:sp>
        <p:sp>
          <p:nvSpPr>
            <p:cNvPr id="34" name="Line 213">
              <a:extLst>
                <a:ext uri="{FF2B5EF4-FFF2-40B4-BE49-F238E27FC236}">
                  <a16:creationId xmlns:a16="http://schemas.microsoft.com/office/drawing/2014/main" id="{29F383D8-1803-3449-8B73-364E4E311936}"/>
                </a:ext>
              </a:extLst>
            </p:cNvPr>
            <p:cNvSpPr>
              <a:spLocks noChangeShapeType="1"/>
            </p:cNvSpPr>
            <p:nvPr/>
          </p:nvSpPr>
          <p:spPr bwMode="auto">
            <a:xfrm flipH="1" flipV="1">
              <a:off x="7265645" y="2539717"/>
              <a:ext cx="1551866" cy="655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1400">
                <a:solidFill>
                  <a:prstClr val="black"/>
                </a:solidFill>
              </a:endParaRPr>
            </a:p>
          </p:txBody>
        </p:sp>
        <p:sp>
          <p:nvSpPr>
            <p:cNvPr id="37" name="Rectangle 280">
              <a:extLst>
                <a:ext uri="{FF2B5EF4-FFF2-40B4-BE49-F238E27FC236}">
                  <a16:creationId xmlns:a16="http://schemas.microsoft.com/office/drawing/2014/main" id="{765775C3-3894-0D45-8DDC-6CCF37C0B6AD}"/>
                </a:ext>
              </a:extLst>
            </p:cNvPr>
            <p:cNvSpPr>
              <a:spLocks noChangeArrowheads="1"/>
            </p:cNvSpPr>
            <p:nvPr/>
          </p:nvSpPr>
          <p:spPr bwMode="auto">
            <a:xfrm>
              <a:off x="5357165" y="1569277"/>
              <a:ext cx="3091542" cy="414948"/>
            </a:xfrm>
            <a:prstGeom prst="rect">
              <a:avLst/>
            </a:prstGeom>
            <a:solidFill>
              <a:schemeClr val="accent5">
                <a:lumMod val="40000"/>
                <a:lumOff val="60000"/>
              </a:schemeClr>
            </a:solidFill>
            <a:ln w="9525">
              <a:solidFill>
                <a:schemeClr val="tx1"/>
              </a:solidFill>
              <a:miter lim="800000"/>
              <a:headEnd/>
              <a:tailEnd/>
            </a:ln>
            <a:effectLst/>
          </p:spPr>
          <p:txBody>
            <a:bodyPr wrap="none" anchor="ct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a:r>
                <a:rPr kumimoji="0" lang="ja-JP" altLang="en-US" sz="1400" b="1" dirty="0">
                  <a:solidFill>
                    <a:prstClr val="black"/>
                  </a:solidFill>
                  <a:ea typeface="MS Gothic" pitchFamily="49" charset="-128"/>
                </a:rPr>
                <a:t>人工呼吸 </a:t>
              </a:r>
              <a:r>
                <a:rPr kumimoji="0" lang="en-US" altLang="ja-JP" sz="1400" b="1" dirty="0">
                  <a:solidFill>
                    <a:prstClr val="black"/>
                  </a:solidFill>
                  <a:ea typeface="MS Gothic" pitchFamily="49" charset="-128"/>
                </a:rPr>
                <a:t>(</a:t>
              </a:r>
              <a:r>
                <a:rPr kumimoji="0" lang="en-US" altLang="ja-JP" sz="1400" dirty="0">
                  <a:solidFill>
                    <a:prstClr val="black"/>
                  </a:solidFill>
                  <a:ea typeface="MS Gothic" pitchFamily="49" charset="-128"/>
                </a:rPr>
                <a:t>+</a:t>
              </a:r>
              <a:r>
                <a:rPr kumimoji="0" lang="ja-JP" altLang="en-US" sz="1400" b="1" dirty="0">
                  <a:solidFill>
                    <a:prstClr val="black"/>
                  </a:solidFill>
                  <a:ea typeface="MS Gothic" pitchFamily="49" charset="-128"/>
                </a:rPr>
                <a:t>酸素</a:t>
              </a:r>
              <a:r>
                <a:rPr kumimoji="0" lang="en-US" altLang="ja-JP" sz="1400" b="1" dirty="0">
                  <a:solidFill>
                    <a:prstClr val="black"/>
                  </a:solidFill>
                  <a:ea typeface="MS Gothic" pitchFamily="49" charset="-128"/>
                </a:rPr>
                <a:t>) </a:t>
              </a:r>
              <a:r>
                <a:rPr kumimoji="0" lang="ja-JP" altLang="en-US" sz="1400" b="1" dirty="0">
                  <a:solidFill>
                    <a:prstClr val="black"/>
                  </a:solidFill>
                  <a:ea typeface="MS Gothic" pitchFamily="49" charset="-128"/>
                </a:rPr>
                <a:t>と胸骨圧迫 </a:t>
              </a:r>
              <a:r>
                <a:rPr kumimoji="0" lang="en-US" altLang="ja-JP" sz="1400" b="1" dirty="0">
                  <a:solidFill>
                    <a:prstClr val="black"/>
                  </a:solidFill>
                  <a:ea typeface="MS Gothic" pitchFamily="49" charset="-128"/>
                </a:rPr>
                <a:t>(1:3) (c)</a:t>
              </a:r>
            </a:p>
          </p:txBody>
        </p:sp>
        <p:sp>
          <p:nvSpPr>
            <p:cNvPr id="38" name="Line 284">
              <a:extLst>
                <a:ext uri="{FF2B5EF4-FFF2-40B4-BE49-F238E27FC236}">
                  <a16:creationId xmlns:a16="http://schemas.microsoft.com/office/drawing/2014/main" id="{11B669E6-B82A-5A4A-B413-BA1CAB01837A}"/>
                </a:ext>
              </a:extLst>
            </p:cNvPr>
            <p:cNvSpPr>
              <a:spLocks noChangeShapeType="1"/>
            </p:cNvSpPr>
            <p:nvPr/>
          </p:nvSpPr>
          <p:spPr bwMode="auto">
            <a:xfrm>
              <a:off x="6913501" y="2343799"/>
              <a:ext cx="0" cy="71467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sz="1400">
                <a:solidFill>
                  <a:prstClr val="black"/>
                </a:solidFill>
              </a:endParaRPr>
            </a:p>
          </p:txBody>
        </p:sp>
        <p:sp>
          <p:nvSpPr>
            <p:cNvPr id="42" name="Text Box 203">
              <a:extLst>
                <a:ext uri="{FF2B5EF4-FFF2-40B4-BE49-F238E27FC236}">
                  <a16:creationId xmlns:a16="http://schemas.microsoft.com/office/drawing/2014/main" id="{BFD66BD6-9C7B-7442-91AB-0CD69F2FE1A4}"/>
                </a:ext>
              </a:extLst>
            </p:cNvPr>
            <p:cNvSpPr txBox="1">
              <a:spLocks noChangeArrowheads="1"/>
            </p:cNvSpPr>
            <p:nvPr/>
          </p:nvSpPr>
          <p:spPr bwMode="auto">
            <a:xfrm>
              <a:off x="7141918" y="2730122"/>
              <a:ext cx="12534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400" b="1" dirty="0">
                  <a:solidFill>
                    <a:prstClr val="black"/>
                  </a:solidFill>
                  <a:latin typeface="Arial" panose="020B0604020202020204" pitchFamily="34" charset="0"/>
                  <a:cs typeface="Arial" panose="020B0604020202020204" pitchFamily="34" charset="0"/>
                </a:rPr>
                <a:t>60</a:t>
              </a:r>
              <a:r>
                <a:rPr lang="en-US" altLang="ja-JP" sz="1400" b="1" dirty="0">
                  <a:solidFill>
                    <a:prstClr val="black"/>
                  </a:solidFill>
                  <a:latin typeface="Tahoma" pitchFamily="34" charset="0"/>
                </a:rPr>
                <a:t>/</a:t>
              </a:r>
              <a:r>
                <a:rPr lang="ja-JP" altLang="en-US" sz="1400" b="1" dirty="0">
                  <a:solidFill>
                    <a:prstClr val="black"/>
                  </a:solidFill>
                  <a:latin typeface="Tahoma" pitchFamily="34" charset="0"/>
                </a:rPr>
                <a:t>分未満</a:t>
              </a:r>
              <a:endParaRPr lang="ja-JP" altLang="en-US" sz="1400" dirty="0">
                <a:solidFill>
                  <a:prstClr val="black"/>
                </a:solidFill>
                <a:latin typeface="Times New Roman" pitchFamily="18" charset="0"/>
              </a:endParaRPr>
            </a:p>
          </p:txBody>
        </p:sp>
        <p:sp>
          <p:nvSpPr>
            <p:cNvPr id="43" name="Line 284">
              <a:extLst>
                <a:ext uri="{FF2B5EF4-FFF2-40B4-BE49-F238E27FC236}">
                  <a16:creationId xmlns:a16="http://schemas.microsoft.com/office/drawing/2014/main" id="{24937E06-A724-C34E-B892-5CA21301614A}"/>
                </a:ext>
              </a:extLst>
            </p:cNvPr>
            <p:cNvSpPr>
              <a:spLocks noChangeShapeType="1"/>
            </p:cNvSpPr>
            <p:nvPr/>
          </p:nvSpPr>
          <p:spPr bwMode="auto">
            <a:xfrm>
              <a:off x="6913501" y="3406187"/>
              <a:ext cx="0" cy="113099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sz="1400">
                <a:solidFill>
                  <a:prstClr val="black"/>
                </a:solidFill>
              </a:endParaRPr>
            </a:p>
          </p:txBody>
        </p:sp>
        <p:sp>
          <p:nvSpPr>
            <p:cNvPr id="44" name="AutoShape 33">
              <a:extLst>
                <a:ext uri="{FF2B5EF4-FFF2-40B4-BE49-F238E27FC236}">
                  <a16:creationId xmlns:a16="http://schemas.microsoft.com/office/drawing/2014/main" id="{5EE32986-030E-3049-9C26-A579A0DF0CB3}"/>
                </a:ext>
              </a:extLst>
            </p:cNvPr>
            <p:cNvSpPr>
              <a:spLocks noChangeArrowheads="1"/>
            </p:cNvSpPr>
            <p:nvPr/>
          </p:nvSpPr>
          <p:spPr bwMode="auto">
            <a:xfrm>
              <a:off x="5981312" y="2211666"/>
              <a:ext cx="1838104" cy="642390"/>
            </a:xfrm>
            <a:prstGeom prst="flowChartDecision">
              <a:avLst/>
            </a:prstGeom>
            <a:solidFill>
              <a:srgbClr val="F2B0CE"/>
            </a:solidFill>
            <a:ln w="9525">
              <a:solidFill>
                <a:schemeClr val="tx1"/>
              </a:solidFill>
              <a:miter lim="800000"/>
              <a:headEnd/>
              <a:tailEnd/>
            </a:ln>
            <a:effectLst/>
          </p:spPr>
          <p:txBody>
            <a:bodyPr wrap="none" anchor="ctr"/>
            <a:lstStyle/>
            <a:p>
              <a:pPr algn="ctr" eaLnBrk="0" hangingPunct="0">
                <a:defRPr/>
              </a:pPr>
              <a:r>
                <a:rPr lang="ja-JP" altLang="en-US" sz="1400" b="1" dirty="0">
                  <a:solidFill>
                    <a:prstClr val="black"/>
                  </a:solidFill>
                </a:rPr>
                <a:t>心拍数確認</a:t>
              </a:r>
            </a:p>
          </p:txBody>
        </p:sp>
        <p:sp>
          <p:nvSpPr>
            <p:cNvPr id="45" name="Line 213">
              <a:extLst>
                <a:ext uri="{FF2B5EF4-FFF2-40B4-BE49-F238E27FC236}">
                  <a16:creationId xmlns:a16="http://schemas.microsoft.com/office/drawing/2014/main" id="{A1A86628-1153-3F4A-83FC-6437715D5230}"/>
                </a:ext>
              </a:extLst>
            </p:cNvPr>
            <p:cNvSpPr>
              <a:spLocks noChangeShapeType="1"/>
            </p:cNvSpPr>
            <p:nvPr/>
          </p:nvSpPr>
          <p:spPr bwMode="auto">
            <a:xfrm flipH="1" flipV="1">
              <a:off x="7278782" y="3970941"/>
              <a:ext cx="1535204" cy="90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1400">
                <a:solidFill>
                  <a:prstClr val="black"/>
                </a:solidFill>
              </a:endParaRPr>
            </a:p>
          </p:txBody>
        </p:sp>
        <p:sp>
          <p:nvSpPr>
            <p:cNvPr id="46" name="AutoShape 33">
              <a:extLst>
                <a:ext uri="{FF2B5EF4-FFF2-40B4-BE49-F238E27FC236}">
                  <a16:creationId xmlns:a16="http://schemas.microsoft.com/office/drawing/2014/main" id="{77E6AE4D-5D2F-BB46-AB86-F39D5641D66C}"/>
                </a:ext>
              </a:extLst>
            </p:cNvPr>
            <p:cNvSpPr>
              <a:spLocks noChangeArrowheads="1"/>
            </p:cNvSpPr>
            <p:nvPr/>
          </p:nvSpPr>
          <p:spPr bwMode="auto">
            <a:xfrm>
              <a:off x="5994449" y="3655153"/>
              <a:ext cx="1838104" cy="642390"/>
            </a:xfrm>
            <a:prstGeom prst="flowChartDecision">
              <a:avLst/>
            </a:prstGeom>
            <a:solidFill>
              <a:srgbClr val="F2B0CE"/>
            </a:solidFill>
            <a:ln w="9525">
              <a:solidFill>
                <a:schemeClr val="tx1"/>
              </a:solidFill>
              <a:miter lim="800000"/>
              <a:headEnd/>
              <a:tailEnd/>
            </a:ln>
            <a:effectLst/>
          </p:spPr>
          <p:txBody>
            <a:bodyPr wrap="none" anchor="ctr"/>
            <a:lstStyle/>
            <a:p>
              <a:pPr algn="ctr" eaLnBrk="0" hangingPunct="0">
                <a:defRPr/>
              </a:pPr>
              <a:r>
                <a:rPr lang="ja-JP" altLang="en-US" sz="1400" b="1" dirty="0">
                  <a:solidFill>
                    <a:prstClr val="black"/>
                  </a:solidFill>
                </a:rPr>
                <a:t>心拍数確認</a:t>
              </a:r>
            </a:p>
          </p:txBody>
        </p:sp>
        <p:sp>
          <p:nvSpPr>
            <p:cNvPr id="47" name="Text Box 203">
              <a:extLst>
                <a:ext uri="{FF2B5EF4-FFF2-40B4-BE49-F238E27FC236}">
                  <a16:creationId xmlns:a16="http://schemas.microsoft.com/office/drawing/2014/main" id="{0117CA43-850C-3041-B2DE-ABF3C9026AE8}"/>
                </a:ext>
              </a:extLst>
            </p:cNvPr>
            <p:cNvSpPr txBox="1">
              <a:spLocks noChangeArrowheads="1"/>
            </p:cNvSpPr>
            <p:nvPr/>
          </p:nvSpPr>
          <p:spPr bwMode="auto">
            <a:xfrm>
              <a:off x="7143483" y="4221762"/>
              <a:ext cx="12534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400" b="1" dirty="0">
                  <a:solidFill>
                    <a:prstClr val="black"/>
                  </a:solidFill>
                  <a:latin typeface="Arial" panose="020B0604020202020204" pitchFamily="34" charset="0"/>
                  <a:cs typeface="Arial" panose="020B0604020202020204" pitchFamily="34" charset="0"/>
                </a:rPr>
                <a:t>60</a:t>
              </a:r>
              <a:r>
                <a:rPr lang="en-US" altLang="ja-JP" sz="1400" b="1" dirty="0">
                  <a:solidFill>
                    <a:prstClr val="black"/>
                  </a:solidFill>
                  <a:latin typeface="Tahoma" pitchFamily="34" charset="0"/>
                </a:rPr>
                <a:t>/</a:t>
              </a:r>
              <a:r>
                <a:rPr lang="ja-JP" altLang="en-US" sz="1400" b="1" dirty="0">
                  <a:solidFill>
                    <a:prstClr val="black"/>
                  </a:solidFill>
                  <a:latin typeface="Tahoma" pitchFamily="34" charset="0"/>
                </a:rPr>
                <a:t>分未満</a:t>
              </a:r>
              <a:endParaRPr lang="ja-JP" altLang="en-US" sz="1400" dirty="0">
                <a:solidFill>
                  <a:prstClr val="black"/>
                </a:solidFill>
                <a:latin typeface="Times New Roman" pitchFamily="18" charset="0"/>
              </a:endParaRPr>
            </a:p>
          </p:txBody>
        </p:sp>
        <p:sp>
          <p:nvSpPr>
            <p:cNvPr id="48" name="Rectangle 280">
              <a:extLst>
                <a:ext uri="{FF2B5EF4-FFF2-40B4-BE49-F238E27FC236}">
                  <a16:creationId xmlns:a16="http://schemas.microsoft.com/office/drawing/2014/main" id="{22E0E41A-506C-3D40-B9A3-6795E750D57A}"/>
                </a:ext>
              </a:extLst>
            </p:cNvPr>
            <p:cNvSpPr>
              <a:spLocks noChangeArrowheads="1"/>
            </p:cNvSpPr>
            <p:nvPr/>
          </p:nvSpPr>
          <p:spPr bwMode="auto">
            <a:xfrm>
              <a:off x="5656400" y="3079652"/>
              <a:ext cx="2522356" cy="414948"/>
            </a:xfrm>
            <a:prstGeom prst="rect">
              <a:avLst/>
            </a:prstGeom>
            <a:solidFill>
              <a:schemeClr val="accent5">
                <a:lumMod val="40000"/>
                <a:lumOff val="60000"/>
              </a:schemeClr>
            </a:solidFill>
            <a:ln w="9525">
              <a:solidFill>
                <a:schemeClr val="tx1"/>
              </a:solidFill>
              <a:miter lim="800000"/>
              <a:headEnd/>
              <a:tailEnd/>
            </a:ln>
            <a:effectLst/>
          </p:spPr>
          <p:txBody>
            <a:bodyPr wrap="none" anchor="ct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a:r>
                <a:rPr kumimoji="0" lang="ja-JP" altLang="en-US" sz="1400" b="1" dirty="0">
                  <a:solidFill>
                    <a:prstClr val="black"/>
                  </a:solidFill>
                  <a:ea typeface="MS Gothic" pitchFamily="49" charset="-128"/>
                </a:rPr>
                <a:t>アドレナリンの投与を検討</a:t>
              </a:r>
              <a:endParaRPr kumimoji="0" lang="en-US" altLang="ja-JP" sz="1400" b="1" dirty="0">
                <a:solidFill>
                  <a:prstClr val="black"/>
                </a:solidFill>
                <a:ea typeface="MS Gothic" pitchFamily="49" charset="-128"/>
              </a:endParaRPr>
            </a:p>
          </p:txBody>
        </p:sp>
        <p:sp>
          <p:nvSpPr>
            <p:cNvPr id="50" name="Rectangle 235">
              <a:extLst>
                <a:ext uri="{FF2B5EF4-FFF2-40B4-BE49-F238E27FC236}">
                  <a16:creationId xmlns:a16="http://schemas.microsoft.com/office/drawing/2014/main" id="{F66D78BD-5B9B-8640-BA5F-C5788D0BD414}"/>
                </a:ext>
              </a:extLst>
            </p:cNvPr>
            <p:cNvSpPr>
              <a:spLocks noChangeArrowheads="1"/>
            </p:cNvSpPr>
            <p:nvPr/>
          </p:nvSpPr>
          <p:spPr bwMode="auto">
            <a:xfrm>
              <a:off x="7628983" y="3651455"/>
              <a:ext cx="10262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400" b="1" dirty="0">
                  <a:solidFill>
                    <a:prstClr val="black"/>
                  </a:solidFill>
                  <a:latin typeface="Arial" panose="020B0604020202020204" pitchFamily="34" charset="0"/>
                  <a:cs typeface="Arial" panose="020B0604020202020204" pitchFamily="34" charset="0"/>
                </a:rPr>
                <a:t>60</a:t>
              </a:r>
              <a:r>
                <a:rPr lang="en-US" altLang="ja-JP" sz="1400" b="1" dirty="0">
                  <a:solidFill>
                    <a:prstClr val="black"/>
                  </a:solidFill>
                  <a:latin typeface="Tahoma" pitchFamily="34" charset="0"/>
                </a:rPr>
                <a:t>/</a:t>
              </a:r>
              <a:r>
                <a:rPr lang="ja-JP" altLang="en-US" sz="1400" b="1" dirty="0">
                  <a:solidFill>
                    <a:prstClr val="black"/>
                  </a:solidFill>
                  <a:latin typeface="Tahoma" pitchFamily="34" charset="0"/>
                </a:rPr>
                <a:t>分以上</a:t>
              </a:r>
            </a:p>
          </p:txBody>
        </p:sp>
        <p:sp>
          <p:nvSpPr>
            <p:cNvPr id="53" name="Line 205">
              <a:extLst>
                <a:ext uri="{FF2B5EF4-FFF2-40B4-BE49-F238E27FC236}">
                  <a16:creationId xmlns:a16="http://schemas.microsoft.com/office/drawing/2014/main" id="{190B81F8-A644-104B-A107-D74697D5E067}"/>
                </a:ext>
              </a:extLst>
            </p:cNvPr>
            <p:cNvSpPr>
              <a:spLocks noChangeShapeType="1"/>
            </p:cNvSpPr>
            <p:nvPr/>
          </p:nvSpPr>
          <p:spPr bwMode="auto">
            <a:xfrm flipH="1" flipV="1">
              <a:off x="8813986" y="1221264"/>
              <a:ext cx="0" cy="275874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1400">
                <a:solidFill>
                  <a:prstClr val="black"/>
                </a:solidFill>
              </a:endParaRPr>
            </a:p>
          </p:txBody>
        </p:sp>
      </p:grpSp>
      <p:sp>
        <p:nvSpPr>
          <p:cNvPr id="6" name="テキスト ボックス 5">
            <a:extLst>
              <a:ext uri="{FF2B5EF4-FFF2-40B4-BE49-F238E27FC236}">
                <a16:creationId xmlns:a16="http://schemas.microsoft.com/office/drawing/2014/main" id="{877FFF4B-E193-754C-98F9-22421D9B3E58}"/>
              </a:ext>
            </a:extLst>
          </p:cNvPr>
          <p:cNvSpPr txBox="1"/>
          <p:nvPr/>
        </p:nvSpPr>
        <p:spPr>
          <a:xfrm>
            <a:off x="555593" y="1240290"/>
            <a:ext cx="704039" cy="400110"/>
          </a:xfrm>
          <a:prstGeom prst="rect">
            <a:avLst/>
          </a:prstGeom>
          <a:noFill/>
        </p:spPr>
        <p:txBody>
          <a:bodyPr wrap="none" rtlCol="0">
            <a:spAutoFit/>
          </a:bodyPr>
          <a:lstStyle/>
          <a:p>
            <a:r>
              <a:rPr kumimoji="1" lang="en-US" altLang="ja-JP" sz="2000" dirty="0"/>
              <a:t>2015</a:t>
            </a:r>
            <a:endParaRPr kumimoji="1" lang="ja-JP" altLang="en-US" sz="2000" dirty="0"/>
          </a:p>
        </p:txBody>
      </p:sp>
      <p:sp>
        <p:nvSpPr>
          <p:cNvPr id="2" name="テキスト ボックス 1">
            <a:extLst>
              <a:ext uri="{FF2B5EF4-FFF2-40B4-BE49-F238E27FC236}">
                <a16:creationId xmlns:a16="http://schemas.microsoft.com/office/drawing/2014/main" id="{D66AE00C-6E0C-42C6-B9BD-D1325DC01B49}"/>
              </a:ext>
            </a:extLst>
          </p:cNvPr>
          <p:cNvSpPr txBox="1"/>
          <p:nvPr/>
        </p:nvSpPr>
        <p:spPr>
          <a:xfrm>
            <a:off x="4743333" y="1220908"/>
            <a:ext cx="704039" cy="400110"/>
          </a:xfrm>
          <a:prstGeom prst="rect">
            <a:avLst/>
          </a:prstGeom>
          <a:noFill/>
        </p:spPr>
        <p:txBody>
          <a:bodyPr wrap="none" rtlCol="0">
            <a:spAutoFit/>
          </a:bodyPr>
          <a:lstStyle/>
          <a:p>
            <a:r>
              <a:rPr kumimoji="1" lang="en-US" altLang="ja-JP" sz="2000" dirty="0"/>
              <a:t>2020</a:t>
            </a:r>
            <a:endParaRPr kumimoji="1" lang="ja-JP" altLang="en-US" sz="2000" dirty="0"/>
          </a:p>
        </p:txBody>
      </p:sp>
      <p:sp>
        <p:nvSpPr>
          <p:cNvPr id="28" name="Rectangle 280">
            <a:extLst>
              <a:ext uri="{FF2B5EF4-FFF2-40B4-BE49-F238E27FC236}">
                <a16:creationId xmlns:a16="http://schemas.microsoft.com/office/drawing/2014/main" id="{B031A4B6-FA30-4F2B-8CBD-3CB6319BE11E}"/>
              </a:ext>
            </a:extLst>
          </p:cNvPr>
          <p:cNvSpPr>
            <a:spLocks noChangeArrowheads="1"/>
          </p:cNvSpPr>
          <p:nvPr/>
        </p:nvSpPr>
        <p:spPr bwMode="auto">
          <a:xfrm>
            <a:off x="971600" y="1832625"/>
            <a:ext cx="3091542" cy="642390"/>
          </a:xfrm>
          <a:prstGeom prst="rect">
            <a:avLst/>
          </a:prstGeom>
          <a:solidFill>
            <a:schemeClr val="accent5">
              <a:lumMod val="40000"/>
              <a:lumOff val="60000"/>
            </a:schemeClr>
          </a:solidFill>
          <a:ln w="9525">
            <a:solidFill>
              <a:schemeClr val="tx1"/>
            </a:solidFill>
            <a:miter lim="800000"/>
            <a:headEnd/>
            <a:tailEnd/>
          </a:ln>
          <a:effectLst/>
        </p:spPr>
        <p:txBody>
          <a:bodyPr wrap="none" anchor="ct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algn="ctr"/>
            <a:r>
              <a:rPr kumimoji="0" lang="ja-JP" altLang="en-US" sz="1400" b="1" dirty="0">
                <a:solidFill>
                  <a:prstClr val="black"/>
                </a:solidFill>
                <a:ea typeface="MS Gothic" pitchFamily="49" charset="-128"/>
              </a:rPr>
              <a:t>人工呼吸と</a:t>
            </a:r>
            <a:endParaRPr kumimoji="0" lang="en-US" altLang="ja-JP" sz="1400" b="1" dirty="0">
              <a:solidFill>
                <a:prstClr val="black"/>
              </a:solidFill>
              <a:ea typeface="MS Gothic" pitchFamily="49" charset="-128"/>
            </a:endParaRPr>
          </a:p>
          <a:p>
            <a:pPr algn="ctr"/>
            <a:r>
              <a:rPr kumimoji="0" lang="ja-JP" altLang="en-US" sz="1400" b="1" dirty="0">
                <a:solidFill>
                  <a:prstClr val="black"/>
                </a:solidFill>
                <a:ea typeface="MS Gothic" pitchFamily="49" charset="-128"/>
              </a:rPr>
              <a:t>胸骨圧迫 </a:t>
            </a:r>
            <a:r>
              <a:rPr kumimoji="0" lang="en-US" altLang="ja-JP" sz="1400" b="1" dirty="0">
                <a:solidFill>
                  <a:prstClr val="black"/>
                </a:solidFill>
                <a:ea typeface="MS Gothic" pitchFamily="49" charset="-128"/>
              </a:rPr>
              <a:t>(1:3) (c)</a:t>
            </a:r>
          </a:p>
        </p:txBody>
      </p:sp>
      <p:sp>
        <p:nvSpPr>
          <p:cNvPr id="29" name="AutoShape 33">
            <a:extLst>
              <a:ext uri="{FF2B5EF4-FFF2-40B4-BE49-F238E27FC236}">
                <a16:creationId xmlns:a16="http://schemas.microsoft.com/office/drawing/2014/main" id="{6D4E31D9-260B-4EF6-8501-3499B3FFE2E0}"/>
              </a:ext>
            </a:extLst>
          </p:cNvPr>
          <p:cNvSpPr>
            <a:spLocks noChangeArrowheads="1"/>
          </p:cNvSpPr>
          <p:nvPr/>
        </p:nvSpPr>
        <p:spPr bwMode="auto">
          <a:xfrm>
            <a:off x="1594638" y="2895101"/>
            <a:ext cx="1838104" cy="642390"/>
          </a:xfrm>
          <a:prstGeom prst="flowChartDecision">
            <a:avLst/>
          </a:prstGeom>
          <a:solidFill>
            <a:srgbClr val="F2B0CE"/>
          </a:solidFill>
          <a:ln w="9525">
            <a:solidFill>
              <a:schemeClr val="tx1"/>
            </a:solidFill>
            <a:miter lim="800000"/>
            <a:headEnd/>
            <a:tailEnd/>
          </a:ln>
          <a:effectLst/>
        </p:spPr>
        <p:txBody>
          <a:bodyPr wrap="none" anchor="ctr"/>
          <a:lstStyle/>
          <a:p>
            <a:pPr algn="ctr" eaLnBrk="0" hangingPunct="0">
              <a:defRPr/>
            </a:pPr>
            <a:r>
              <a:rPr lang="ja-JP" altLang="en-US" sz="1400" b="1" dirty="0">
                <a:solidFill>
                  <a:prstClr val="black"/>
                </a:solidFill>
              </a:rPr>
              <a:t>心拍数確認</a:t>
            </a:r>
          </a:p>
        </p:txBody>
      </p:sp>
      <p:sp>
        <p:nvSpPr>
          <p:cNvPr id="32" name="Text Box 208">
            <a:extLst>
              <a:ext uri="{FF2B5EF4-FFF2-40B4-BE49-F238E27FC236}">
                <a16:creationId xmlns:a16="http://schemas.microsoft.com/office/drawing/2014/main" id="{8F89DD64-29D8-4270-83FD-69116C43AF13}"/>
              </a:ext>
            </a:extLst>
          </p:cNvPr>
          <p:cNvSpPr txBox="1">
            <a:spLocks noChangeArrowheads="1"/>
          </p:cNvSpPr>
          <p:nvPr/>
        </p:nvSpPr>
        <p:spPr bwMode="auto">
          <a:xfrm>
            <a:off x="586131" y="3918044"/>
            <a:ext cx="3876892" cy="1805944"/>
          </a:xfrm>
          <a:prstGeom prst="rect">
            <a:avLst/>
          </a:prstGeom>
          <a:solidFill>
            <a:srgbClr val="FFFF99"/>
          </a:solidFill>
          <a:ln w="9525">
            <a:solidFill>
              <a:schemeClr val="tx1"/>
            </a:solidFill>
            <a:miter lim="800000"/>
            <a:headEnd/>
            <a:tailEnd/>
          </a:ln>
          <a:effectLst/>
        </p:spPr>
        <p:txBody>
          <a:bodyPr wrap="square">
            <a:spAutoFit/>
          </a:bodyPr>
          <a:lstStyle/>
          <a:p>
            <a:pPr algn="ctr">
              <a:lnSpc>
                <a:spcPct val="20000"/>
              </a:lnSpc>
              <a:spcBef>
                <a:spcPct val="50000"/>
              </a:spcBef>
              <a:defRPr/>
            </a:pPr>
            <a:endParaRPr lang="en-US" altLang="ja-JP" sz="1400" b="1" dirty="0">
              <a:solidFill>
                <a:prstClr val="black"/>
              </a:solidFill>
            </a:endParaRPr>
          </a:p>
          <a:p>
            <a:pPr algn="ctr">
              <a:lnSpc>
                <a:spcPct val="60000"/>
              </a:lnSpc>
              <a:spcBef>
                <a:spcPct val="50000"/>
              </a:spcBef>
              <a:defRPr/>
            </a:pPr>
            <a:r>
              <a:rPr lang="ja-JP" altLang="en-US" sz="1400" b="1" u="sng" dirty="0">
                <a:solidFill>
                  <a:prstClr val="black"/>
                </a:solidFill>
              </a:rPr>
              <a:t>人工呼吸と胸骨圧迫に加えて、</a:t>
            </a:r>
            <a:endParaRPr lang="en-US" altLang="ja-JP" sz="1400" b="1" u="sng" dirty="0">
              <a:solidFill>
                <a:prstClr val="black"/>
              </a:solidFill>
            </a:endParaRPr>
          </a:p>
          <a:p>
            <a:pPr algn="ctr">
              <a:lnSpc>
                <a:spcPct val="60000"/>
              </a:lnSpc>
              <a:spcBef>
                <a:spcPct val="50000"/>
              </a:spcBef>
              <a:defRPr/>
            </a:pPr>
            <a:r>
              <a:rPr lang="ja-JP" altLang="en-US" sz="1400" b="1" dirty="0">
                <a:solidFill>
                  <a:prstClr val="black"/>
                </a:solidFill>
              </a:rPr>
              <a:t>以下の実施を検討する</a:t>
            </a:r>
            <a:endParaRPr lang="en-US" altLang="ja-JP" sz="1400" b="1" dirty="0">
              <a:solidFill>
                <a:prstClr val="black"/>
              </a:solidFill>
            </a:endParaRPr>
          </a:p>
          <a:p>
            <a:pPr>
              <a:lnSpc>
                <a:spcPct val="60000"/>
              </a:lnSpc>
              <a:spcBef>
                <a:spcPct val="50000"/>
              </a:spcBef>
              <a:defRPr/>
            </a:pPr>
            <a:r>
              <a:rPr lang="ja-JP" altLang="en-US" sz="1400" b="1" dirty="0">
                <a:solidFill>
                  <a:prstClr val="black"/>
                </a:solidFill>
              </a:rPr>
              <a:t>　・ アドレナリン</a:t>
            </a:r>
            <a:endParaRPr lang="en-US" altLang="ja-JP" sz="1400" b="1" dirty="0">
              <a:solidFill>
                <a:prstClr val="black"/>
              </a:solidFill>
            </a:endParaRPr>
          </a:p>
          <a:p>
            <a:pPr>
              <a:lnSpc>
                <a:spcPct val="60000"/>
              </a:lnSpc>
              <a:spcBef>
                <a:spcPct val="50000"/>
              </a:spcBef>
              <a:defRPr/>
            </a:pPr>
            <a:r>
              <a:rPr lang="ja-JP" altLang="en-US" sz="1400" b="1" dirty="0">
                <a:solidFill>
                  <a:prstClr val="black"/>
                </a:solidFill>
              </a:rPr>
              <a:t>　・ 生理食塩水　</a:t>
            </a:r>
            <a:r>
              <a:rPr lang="en-US" altLang="ja-JP" sz="1400" b="1" dirty="0">
                <a:solidFill>
                  <a:prstClr val="black"/>
                </a:solidFill>
              </a:rPr>
              <a:t>(</a:t>
            </a:r>
            <a:r>
              <a:rPr lang="ja-JP" altLang="en-US" sz="1400" b="1" dirty="0">
                <a:solidFill>
                  <a:prstClr val="black"/>
                </a:solidFill>
              </a:rPr>
              <a:t>出血が疑われる場合</a:t>
            </a:r>
            <a:r>
              <a:rPr lang="en-US" altLang="ja-JP" sz="1400" b="1" dirty="0">
                <a:solidFill>
                  <a:prstClr val="black"/>
                </a:solidFill>
              </a:rPr>
              <a:t>)</a:t>
            </a:r>
            <a:endParaRPr lang="ja-JP" altLang="en-US" sz="1400" b="1" dirty="0">
              <a:solidFill>
                <a:prstClr val="black"/>
              </a:solidFill>
            </a:endParaRPr>
          </a:p>
          <a:p>
            <a:pPr>
              <a:lnSpc>
                <a:spcPct val="60000"/>
              </a:lnSpc>
              <a:spcBef>
                <a:spcPct val="50000"/>
              </a:spcBef>
              <a:defRPr/>
            </a:pPr>
            <a:r>
              <a:rPr lang="ja-JP" altLang="en-US" sz="1400" b="1" dirty="0">
                <a:solidFill>
                  <a:prstClr val="black"/>
                </a:solidFill>
              </a:rPr>
              <a:t>　・ 原因検索</a:t>
            </a:r>
          </a:p>
          <a:p>
            <a:pPr algn="ctr">
              <a:lnSpc>
                <a:spcPct val="60000"/>
              </a:lnSpc>
              <a:spcBef>
                <a:spcPct val="50000"/>
              </a:spcBef>
              <a:defRPr/>
            </a:pPr>
            <a:r>
              <a:rPr lang="ja-JP" altLang="en-US" sz="1400" b="1" dirty="0">
                <a:solidFill>
                  <a:prstClr val="black"/>
                </a:solidFill>
              </a:rPr>
              <a:t>　</a:t>
            </a:r>
            <a:r>
              <a:rPr lang="ja-JP" altLang="en-US" sz="1400" b="1" u="sng" dirty="0">
                <a:solidFill>
                  <a:prstClr val="black"/>
                </a:solidFill>
              </a:rPr>
              <a:t>心拍 </a:t>
            </a:r>
            <a:r>
              <a:rPr lang="en-US" altLang="ja-JP" sz="1400" b="1" u="sng" dirty="0">
                <a:solidFill>
                  <a:prstClr val="black"/>
                </a:solidFill>
              </a:rPr>
              <a:t>60 /</a:t>
            </a:r>
            <a:r>
              <a:rPr lang="ja-JP" altLang="en-US" sz="1400" b="1" u="sng" dirty="0">
                <a:solidFill>
                  <a:prstClr val="black"/>
                </a:solidFill>
              </a:rPr>
              <a:t>分以上に回復したら</a:t>
            </a:r>
            <a:endParaRPr lang="en-US" altLang="ja-JP" sz="1400" b="1" u="sng" dirty="0">
              <a:solidFill>
                <a:prstClr val="black"/>
              </a:solidFill>
            </a:endParaRPr>
          </a:p>
          <a:p>
            <a:pPr algn="ctr">
              <a:lnSpc>
                <a:spcPct val="60000"/>
              </a:lnSpc>
              <a:spcBef>
                <a:spcPct val="50000"/>
              </a:spcBef>
              <a:defRPr/>
            </a:pPr>
            <a:r>
              <a:rPr lang="ja-JP" altLang="en-US" sz="1400" b="1" dirty="0">
                <a:solidFill>
                  <a:prstClr val="black"/>
                </a:solidFill>
              </a:rPr>
              <a:t>人工呼吸へ戻る</a:t>
            </a:r>
            <a:r>
              <a:rPr lang="en-US" altLang="ja-JP" sz="1400" b="1" dirty="0">
                <a:solidFill>
                  <a:prstClr val="black"/>
                </a:solidFill>
              </a:rPr>
              <a:t>(a)</a:t>
            </a:r>
            <a:endParaRPr lang="ja-JP" altLang="en-US" sz="1400" b="1" dirty="0">
              <a:solidFill>
                <a:prstClr val="black"/>
              </a:solidFill>
            </a:endParaRPr>
          </a:p>
        </p:txBody>
      </p:sp>
      <p:sp>
        <p:nvSpPr>
          <p:cNvPr id="39" name="Rectangle 235">
            <a:extLst>
              <a:ext uri="{FF2B5EF4-FFF2-40B4-BE49-F238E27FC236}">
                <a16:creationId xmlns:a16="http://schemas.microsoft.com/office/drawing/2014/main" id="{C5D02A12-7491-4BDD-B38A-D58304B50D7B}"/>
              </a:ext>
            </a:extLst>
          </p:cNvPr>
          <p:cNvSpPr>
            <a:spLocks noChangeArrowheads="1"/>
          </p:cNvSpPr>
          <p:nvPr/>
        </p:nvSpPr>
        <p:spPr bwMode="auto">
          <a:xfrm>
            <a:off x="7746498" y="2433247"/>
            <a:ext cx="10262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400" b="1" dirty="0">
                <a:solidFill>
                  <a:prstClr val="black"/>
                </a:solidFill>
                <a:latin typeface="Arial" panose="020B0604020202020204" pitchFamily="34" charset="0"/>
                <a:cs typeface="Arial" panose="020B0604020202020204" pitchFamily="34" charset="0"/>
              </a:rPr>
              <a:t>60</a:t>
            </a:r>
            <a:r>
              <a:rPr lang="en-US" altLang="ja-JP" sz="1400" b="1" dirty="0">
                <a:solidFill>
                  <a:prstClr val="black"/>
                </a:solidFill>
                <a:latin typeface="Tahoma" pitchFamily="34" charset="0"/>
              </a:rPr>
              <a:t>/</a:t>
            </a:r>
            <a:r>
              <a:rPr lang="ja-JP" altLang="en-US" sz="1400" b="1" dirty="0">
                <a:solidFill>
                  <a:prstClr val="black"/>
                </a:solidFill>
                <a:latin typeface="Tahoma" pitchFamily="34" charset="0"/>
              </a:rPr>
              <a:t>分以上</a:t>
            </a:r>
          </a:p>
        </p:txBody>
      </p:sp>
      <p:cxnSp>
        <p:nvCxnSpPr>
          <p:cNvPr id="7" name="直線矢印コネクタ 6">
            <a:extLst>
              <a:ext uri="{FF2B5EF4-FFF2-40B4-BE49-F238E27FC236}">
                <a16:creationId xmlns:a16="http://schemas.microsoft.com/office/drawing/2014/main" id="{73C0EC39-90A5-4154-B492-23BEEBD44062}"/>
              </a:ext>
            </a:extLst>
          </p:cNvPr>
          <p:cNvCxnSpPr>
            <a:cxnSpLocks/>
            <a:stCxn id="28" idx="2"/>
            <a:endCxn id="29" idx="0"/>
          </p:cNvCxnSpPr>
          <p:nvPr/>
        </p:nvCxnSpPr>
        <p:spPr>
          <a:xfrm flipH="1">
            <a:off x="2513690" y="2475015"/>
            <a:ext cx="3681" cy="4200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 Box 203">
            <a:extLst>
              <a:ext uri="{FF2B5EF4-FFF2-40B4-BE49-F238E27FC236}">
                <a16:creationId xmlns:a16="http://schemas.microsoft.com/office/drawing/2014/main" id="{0B5A0B46-FA06-4E25-86DA-E8A9D2662CC2}"/>
              </a:ext>
            </a:extLst>
          </p:cNvPr>
          <p:cNvSpPr txBox="1">
            <a:spLocks noChangeArrowheads="1"/>
          </p:cNvSpPr>
          <p:nvPr/>
        </p:nvSpPr>
        <p:spPr bwMode="auto">
          <a:xfrm>
            <a:off x="2680085" y="3581769"/>
            <a:ext cx="12534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400" b="1" dirty="0">
                <a:solidFill>
                  <a:prstClr val="black"/>
                </a:solidFill>
                <a:latin typeface="Arial" panose="020B0604020202020204" pitchFamily="34" charset="0"/>
                <a:cs typeface="Arial" panose="020B0604020202020204" pitchFamily="34" charset="0"/>
              </a:rPr>
              <a:t>60</a:t>
            </a:r>
            <a:r>
              <a:rPr lang="en-US" altLang="ja-JP" sz="1400" b="1" dirty="0">
                <a:solidFill>
                  <a:prstClr val="black"/>
                </a:solidFill>
                <a:latin typeface="Tahoma" pitchFamily="34" charset="0"/>
              </a:rPr>
              <a:t>/</a:t>
            </a:r>
            <a:r>
              <a:rPr lang="ja-JP" altLang="en-US" sz="1400" b="1" dirty="0">
                <a:solidFill>
                  <a:prstClr val="black"/>
                </a:solidFill>
                <a:latin typeface="Tahoma" pitchFamily="34" charset="0"/>
              </a:rPr>
              <a:t>分未満</a:t>
            </a:r>
            <a:endParaRPr lang="ja-JP" altLang="en-US" sz="1400" dirty="0">
              <a:solidFill>
                <a:prstClr val="black"/>
              </a:solidFill>
              <a:latin typeface="Times New Roman" pitchFamily="18" charset="0"/>
            </a:endParaRPr>
          </a:p>
        </p:txBody>
      </p:sp>
      <p:sp>
        <p:nvSpPr>
          <p:cNvPr id="54" name="Line 205">
            <a:extLst>
              <a:ext uri="{FF2B5EF4-FFF2-40B4-BE49-F238E27FC236}">
                <a16:creationId xmlns:a16="http://schemas.microsoft.com/office/drawing/2014/main" id="{67521741-8494-4987-99D4-6F4D13AC55E3}"/>
              </a:ext>
            </a:extLst>
          </p:cNvPr>
          <p:cNvSpPr>
            <a:spLocks noChangeShapeType="1"/>
          </p:cNvSpPr>
          <p:nvPr/>
        </p:nvSpPr>
        <p:spPr bwMode="auto">
          <a:xfrm flipV="1">
            <a:off x="430376" y="1639049"/>
            <a:ext cx="1" cy="158380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1400">
              <a:solidFill>
                <a:prstClr val="black"/>
              </a:solidFill>
            </a:endParaRPr>
          </a:p>
        </p:txBody>
      </p:sp>
      <p:sp>
        <p:nvSpPr>
          <p:cNvPr id="55" name="Rectangle 235">
            <a:extLst>
              <a:ext uri="{FF2B5EF4-FFF2-40B4-BE49-F238E27FC236}">
                <a16:creationId xmlns:a16="http://schemas.microsoft.com/office/drawing/2014/main" id="{7256477F-D59B-4A10-B9FB-A1F520CB58A9}"/>
              </a:ext>
            </a:extLst>
          </p:cNvPr>
          <p:cNvSpPr>
            <a:spLocks noChangeArrowheads="1"/>
          </p:cNvSpPr>
          <p:nvPr/>
        </p:nvSpPr>
        <p:spPr bwMode="auto">
          <a:xfrm>
            <a:off x="508231" y="2872121"/>
            <a:ext cx="10262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1400" b="1" dirty="0">
                <a:solidFill>
                  <a:prstClr val="black"/>
                </a:solidFill>
                <a:latin typeface="Arial" panose="020B0604020202020204" pitchFamily="34" charset="0"/>
                <a:cs typeface="Arial" panose="020B0604020202020204" pitchFamily="34" charset="0"/>
              </a:rPr>
              <a:t>60</a:t>
            </a:r>
            <a:r>
              <a:rPr lang="en-US" altLang="ja-JP" sz="1400" b="1" dirty="0">
                <a:solidFill>
                  <a:prstClr val="black"/>
                </a:solidFill>
                <a:latin typeface="Tahoma" pitchFamily="34" charset="0"/>
              </a:rPr>
              <a:t>/</a:t>
            </a:r>
            <a:r>
              <a:rPr lang="ja-JP" altLang="en-US" sz="1400" b="1" dirty="0">
                <a:solidFill>
                  <a:prstClr val="black"/>
                </a:solidFill>
                <a:latin typeface="Tahoma" pitchFamily="34" charset="0"/>
              </a:rPr>
              <a:t>分以上</a:t>
            </a:r>
          </a:p>
        </p:txBody>
      </p:sp>
      <p:sp>
        <p:nvSpPr>
          <p:cNvPr id="10" name="楕円 9">
            <a:extLst>
              <a:ext uri="{FF2B5EF4-FFF2-40B4-BE49-F238E27FC236}">
                <a16:creationId xmlns:a16="http://schemas.microsoft.com/office/drawing/2014/main" id="{2AD21D8B-34F3-4C1E-A332-D89EFC88C8D4}"/>
              </a:ext>
            </a:extLst>
          </p:cNvPr>
          <p:cNvSpPr/>
          <p:nvPr/>
        </p:nvSpPr>
        <p:spPr>
          <a:xfrm>
            <a:off x="683568" y="4485282"/>
            <a:ext cx="1289858" cy="2718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066FDE36-9BC1-4407-A0C4-E18650AB8AD8}"/>
              </a:ext>
            </a:extLst>
          </p:cNvPr>
          <p:cNvSpPr/>
          <p:nvPr/>
        </p:nvSpPr>
        <p:spPr>
          <a:xfrm>
            <a:off x="4981811" y="3321996"/>
            <a:ext cx="560889" cy="5139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rgbClr val="FF0000"/>
                </a:solidFill>
              </a:rPr>
              <a:t>ⅳ</a:t>
            </a:r>
            <a:endParaRPr kumimoji="1" lang="ja-JP" altLang="en-US" sz="2400" b="1" dirty="0">
              <a:solidFill>
                <a:srgbClr val="FF0000"/>
              </a:solidFill>
            </a:endParaRPr>
          </a:p>
        </p:txBody>
      </p:sp>
      <p:cxnSp>
        <p:nvCxnSpPr>
          <p:cNvPr id="12" name="直線矢印コネクタ 11">
            <a:extLst>
              <a:ext uri="{FF2B5EF4-FFF2-40B4-BE49-F238E27FC236}">
                <a16:creationId xmlns:a16="http://schemas.microsoft.com/office/drawing/2014/main" id="{0C47F667-72CD-43E3-BEBA-C54F3C84EE62}"/>
              </a:ext>
            </a:extLst>
          </p:cNvPr>
          <p:cNvCxnSpPr>
            <a:cxnSpLocks/>
            <a:endCxn id="56" idx="2"/>
          </p:cNvCxnSpPr>
          <p:nvPr/>
        </p:nvCxnSpPr>
        <p:spPr>
          <a:xfrm flipV="1">
            <a:off x="1973426" y="3578993"/>
            <a:ext cx="3008385" cy="97724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E1C19E93-F9EC-4618-B916-C0E3D83822C4}"/>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576162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17510" y="1880768"/>
            <a:ext cx="8430954" cy="2677656"/>
          </a:xfrm>
          <a:prstGeom prst="rect">
            <a:avLst/>
          </a:prstGeom>
          <a:noFill/>
        </p:spPr>
        <p:txBody>
          <a:bodyPr wrap="square" rtlCol="0">
            <a:spAutoFit/>
          </a:bodyPr>
          <a:lstStyle/>
          <a:p>
            <a:r>
              <a:rPr lang="en-US" altLang="ja-JP" sz="2400" dirty="0"/>
              <a:t>CQ : </a:t>
            </a:r>
            <a:r>
              <a:rPr lang="ja-JP" altLang="ja-JP" sz="2400" dirty="0"/>
              <a:t>人工呼吸と胸骨</a:t>
            </a:r>
            <a:r>
              <a:rPr lang="ja-JP" altLang="en-US" sz="2400" dirty="0"/>
              <a:t>圧迫</a:t>
            </a:r>
            <a:r>
              <a:rPr lang="ja-JP" altLang="ja-JP" sz="2400" dirty="0"/>
              <a:t>でも改善しない新生児に対して</a:t>
            </a:r>
            <a:endParaRPr lang="en-US" altLang="ja-JP" sz="2400" dirty="0"/>
          </a:p>
          <a:p>
            <a:r>
              <a:rPr lang="en-US" altLang="ja-JP" sz="2400" dirty="0"/>
              <a:t>         </a:t>
            </a:r>
            <a:r>
              <a:rPr lang="ja-JP" altLang="ja-JP" sz="2400" dirty="0"/>
              <a:t>容量負荷は有効か</a:t>
            </a:r>
            <a:endParaRPr lang="en-US" altLang="ja-JP" sz="2400" dirty="0"/>
          </a:p>
          <a:p>
            <a:endParaRPr lang="ja-JP" altLang="ja-JP" sz="2400" dirty="0"/>
          </a:p>
          <a:p>
            <a:r>
              <a:rPr lang="en-US" altLang="ja-JP" sz="2400" dirty="0"/>
              <a:t>P :   </a:t>
            </a:r>
            <a:r>
              <a:rPr lang="ja-JP" altLang="ja-JP" sz="2400" dirty="0"/>
              <a:t>人工呼吸と胸骨</a:t>
            </a:r>
            <a:r>
              <a:rPr lang="ja-JP" altLang="en-US" sz="2400" dirty="0"/>
              <a:t>圧迫</a:t>
            </a:r>
            <a:r>
              <a:rPr lang="ja-JP" altLang="ja-JP" sz="2400" dirty="0"/>
              <a:t>でも改善しない新生児</a:t>
            </a:r>
          </a:p>
          <a:p>
            <a:r>
              <a:rPr lang="en-US" altLang="ja-JP" sz="2400" dirty="0"/>
              <a:t>I :    </a:t>
            </a:r>
            <a:r>
              <a:rPr lang="ja-JP" altLang="ja-JP" sz="2400" dirty="0"/>
              <a:t>血液製剤またはその他の溶液による容量負荷</a:t>
            </a:r>
          </a:p>
          <a:p>
            <a:r>
              <a:rPr lang="en-US" altLang="ja-JP" sz="2400" dirty="0"/>
              <a:t>C :   </a:t>
            </a:r>
            <a:r>
              <a:rPr lang="ja-JP" altLang="ja-JP" sz="2400" dirty="0"/>
              <a:t>容量負荷を行わない場合</a:t>
            </a:r>
          </a:p>
          <a:p>
            <a:r>
              <a:rPr lang="en-US" altLang="ja-JP" sz="2400" dirty="0"/>
              <a:t>O :</a:t>
            </a:r>
            <a:r>
              <a:rPr lang="ja-JP" altLang="en-US" sz="2400" dirty="0"/>
              <a:t>   </a:t>
            </a:r>
            <a:r>
              <a:rPr lang="ja-JP" altLang="ja-JP" sz="2400" dirty="0"/>
              <a:t>生存率、神経発達障害</a:t>
            </a:r>
          </a:p>
        </p:txBody>
      </p:sp>
      <p:cxnSp>
        <p:nvCxnSpPr>
          <p:cNvPr id="10" name="直線コネクタ 9"/>
          <p:cNvCxnSpPr/>
          <p:nvPr/>
        </p:nvCxnSpPr>
        <p:spPr>
          <a:xfrm>
            <a:off x="317510" y="1600200"/>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307484" y="6237312"/>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テキスト ボックス 1">
            <a:extLst>
              <a:ext uri="{FF2B5EF4-FFF2-40B4-BE49-F238E27FC236}">
                <a16:creationId xmlns:a16="http://schemas.microsoft.com/office/drawing/2014/main" id="{53025A60-DD70-412A-A502-2A9C1857F47E}"/>
              </a:ext>
            </a:extLst>
          </p:cNvPr>
          <p:cNvSpPr txBox="1"/>
          <p:nvPr/>
        </p:nvSpPr>
        <p:spPr>
          <a:xfrm>
            <a:off x="1261567" y="299814"/>
            <a:ext cx="6686831" cy="646331"/>
          </a:xfrm>
          <a:prstGeom prst="rect">
            <a:avLst/>
          </a:prstGeom>
          <a:noFill/>
        </p:spPr>
        <p:txBody>
          <a:bodyPr wrap="none" rtlCol="0">
            <a:spAutoFit/>
          </a:bodyPr>
          <a:lstStyle/>
          <a:p>
            <a:r>
              <a:rPr lang="ja-JP" altLang="en-US" sz="3600" dirty="0"/>
              <a:t>新生児蘇生時の容量負荷（</a:t>
            </a:r>
            <a:r>
              <a:rPr lang="en-US" altLang="ja-JP" sz="3600" dirty="0"/>
              <a:t>EvUp</a:t>
            </a:r>
            <a:r>
              <a:rPr lang="ja-JP" altLang="ja-JP" sz="3600" dirty="0"/>
              <a:t>）</a:t>
            </a:r>
            <a:endParaRPr kumimoji="1" lang="ja-JP" altLang="en-US" sz="3600" dirty="0"/>
          </a:p>
        </p:txBody>
      </p:sp>
      <p:sp>
        <p:nvSpPr>
          <p:cNvPr id="9" name="テキスト ボックス 8">
            <a:extLst>
              <a:ext uri="{FF2B5EF4-FFF2-40B4-BE49-F238E27FC236}">
                <a16:creationId xmlns:a16="http://schemas.microsoft.com/office/drawing/2014/main" id="{14D6DFAE-4BAB-4552-9CA7-B597F7CDDBD9}"/>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2163520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448488" y="1847721"/>
            <a:ext cx="8720657" cy="4154984"/>
          </a:xfrm>
          <a:prstGeom prst="rect">
            <a:avLst/>
          </a:prstGeom>
          <a:noFill/>
        </p:spPr>
        <p:txBody>
          <a:bodyPr wrap="none" rtlCol="0">
            <a:spAutoFit/>
          </a:bodyPr>
          <a:lstStyle/>
          <a:p>
            <a:r>
              <a:rPr lang="ja-JP" altLang="ja-JP" sz="2400" dirty="0"/>
              <a:t>推奨と提案</a:t>
            </a:r>
            <a:endParaRPr lang="en-US" altLang="ja-JP" sz="2400" dirty="0"/>
          </a:p>
          <a:p>
            <a:endParaRPr lang="ja-JP" altLang="ja-JP" sz="2400" dirty="0"/>
          </a:p>
          <a:p>
            <a:r>
              <a:rPr lang="ja-JP" altLang="ja-JP" sz="2400" dirty="0"/>
              <a:t>蘇生に反応しない出血のある新生児に対しては、晶質液または</a:t>
            </a:r>
            <a:endParaRPr lang="en-US" altLang="ja-JP" sz="2400" dirty="0"/>
          </a:p>
          <a:p>
            <a:r>
              <a:rPr lang="ja-JP" altLang="ja-JP" sz="2400" dirty="0"/>
              <a:t>赤血球濃厚液による早期の容量補充が適応となる。</a:t>
            </a:r>
            <a:endParaRPr lang="en-US" altLang="ja-JP" sz="2400" dirty="0"/>
          </a:p>
          <a:p>
            <a:r>
              <a:rPr lang="ja-JP" altLang="ja-JP" sz="2400" dirty="0">
                <a:solidFill>
                  <a:srgbClr val="FF0000"/>
                </a:solidFill>
              </a:rPr>
              <a:t>換気、胸骨圧迫、</a:t>
            </a:r>
            <a:r>
              <a:rPr lang="ja-JP" altLang="en-US" sz="2400" dirty="0">
                <a:solidFill>
                  <a:srgbClr val="FF0000"/>
                </a:solidFill>
              </a:rPr>
              <a:t>アドレナリン</a:t>
            </a:r>
            <a:r>
              <a:rPr lang="ja-JP" altLang="ja-JP" sz="2400" dirty="0">
                <a:solidFill>
                  <a:srgbClr val="FF0000"/>
                </a:solidFill>
              </a:rPr>
              <a:t>投与にもかかわらず状態改善のない</a:t>
            </a:r>
            <a:endParaRPr lang="en-US" altLang="ja-JP" sz="2400" dirty="0">
              <a:solidFill>
                <a:srgbClr val="FF0000"/>
              </a:solidFill>
            </a:endParaRPr>
          </a:p>
          <a:p>
            <a:r>
              <a:rPr lang="ja-JP" altLang="ja-JP" sz="2400" dirty="0">
                <a:solidFill>
                  <a:srgbClr val="FF0000"/>
                </a:solidFill>
              </a:rPr>
              <a:t>出血を伴わない新生児には</a:t>
            </a:r>
            <a:r>
              <a:rPr lang="ja-JP" altLang="ja-JP" sz="2400" dirty="0"/>
              <a:t>、循環血液増量液の補充投与を</a:t>
            </a:r>
            <a:endParaRPr lang="en-US" altLang="ja-JP" sz="2400" dirty="0"/>
          </a:p>
          <a:p>
            <a:r>
              <a:rPr lang="ja-JP" altLang="ja-JP" sz="2400" dirty="0"/>
              <a:t>ルーチンに行うことを支持するエビデンスは不十分である。</a:t>
            </a:r>
            <a:endParaRPr lang="en-US" altLang="ja-JP" sz="2400" dirty="0"/>
          </a:p>
          <a:p>
            <a:r>
              <a:rPr lang="ja-JP" altLang="ja-JP" sz="2400" dirty="0"/>
              <a:t>出血が顕性化していない可能性があるため、蘇生に反応しない</a:t>
            </a:r>
            <a:endParaRPr lang="en-US" altLang="ja-JP" sz="2400" dirty="0"/>
          </a:p>
          <a:p>
            <a:r>
              <a:rPr lang="ja-JP" altLang="ja-JP" sz="2400" dirty="0"/>
              <a:t>新生児には、循環血液増量液投与の試行を検討してもよい。</a:t>
            </a:r>
          </a:p>
          <a:p>
            <a:endParaRPr lang="en-US" altLang="ja-JP" sz="2400" dirty="0"/>
          </a:p>
          <a:p>
            <a:endParaRPr lang="ja-JP" altLang="ja-JP" sz="2400" dirty="0"/>
          </a:p>
        </p:txBody>
      </p:sp>
      <p:cxnSp>
        <p:nvCxnSpPr>
          <p:cNvPr id="10" name="直線コネクタ 9"/>
          <p:cNvCxnSpPr/>
          <p:nvPr/>
        </p:nvCxnSpPr>
        <p:spPr>
          <a:xfrm>
            <a:off x="317510" y="1600200"/>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307484" y="6237312"/>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テキスト ボックス 8">
            <a:extLst>
              <a:ext uri="{FF2B5EF4-FFF2-40B4-BE49-F238E27FC236}">
                <a16:creationId xmlns:a16="http://schemas.microsoft.com/office/drawing/2014/main" id="{7F8DA94A-6462-406C-A974-A66026E8447E}"/>
              </a:ext>
            </a:extLst>
          </p:cNvPr>
          <p:cNvSpPr txBox="1"/>
          <p:nvPr/>
        </p:nvSpPr>
        <p:spPr>
          <a:xfrm>
            <a:off x="1261567" y="299814"/>
            <a:ext cx="6686831" cy="646331"/>
          </a:xfrm>
          <a:prstGeom prst="rect">
            <a:avLst/>
          </a:prstGeom>
          <a:noFill/>
        </p:spPr>
        <p:txBody>
          <a:bodyPr wrap="none" rtlCol="0">
            <a:spAutoFit/>
          </a:bodyPr>
          <a:lstStyle/>
          <a:p>
            <a:r>
              <a:rPr lang="ja-JP" altLang="en-US" sz="3600" dirty="0"/>
              <a:t>新生児蘇生時の容量負荷（</a:t>
            </a:r>
            <a:r>
              <a:rPr lang="en-US" altLang="ja-JP" sz="3600" dirty="0"/>
              <a:t>EvUp</a:t>
            </a:r>
            <a:r>
              <a:rPr lang="ja-JP" altLang="ja-JP" sz="3600" dirty="0"/>
              <a:t>）</a:t>
            </a:r>
            <a:endParaRPr kumimoji="1" lang="ja-JP" altLang="en-US" sz="3600" dirty="0"/>
          </a:p>
        </p:txBody>
      </p:sp>
      <p:sp>
        <p:nvSpPr>
          <p:cNvPr id="12" name="テキスト ボックス 11">
            <a:extLst>
              <a:ext uri="{FF2B5EF4-FFF2-40B4-BE49-F238E27FC236}">
                <a16:creationId xmlns:a16="http://schemas.microsoft.com/office/drawing/2014/main" id="{FE680059-8182-464B-B69D-EBE14FDB297B}"/>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765506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17510" y="1880768"/>
            <a:ext cx="8610590" cy="4154984"/>
          </a:xfrm>
          <a:prstGeom prst="rect">
            <a:avLst/>
          </a:prstGeom>
          <a:noFill/>
        </p:spPr>
        <p:txBody>
          <a:bodyPr wrap="square" rtlCol="0">
            <a:spAutoFit/>
          </a:bodyPr>
          <a:lstStyle/>
          <a:p>
            <a:r>
              <a:rPr lang="en-US" altLang="ja-JP" sz="2400" dirty="0"/>
              <a:t>CQ: </a:t>
            </a:r>
            <a:r>
              <a:rPr lang="ja-JP" altLang="ja-JP" sz="2400" dirty="0"/>
              <a:t>人工呼吸と胸骨</a:t>
            </a:r>
            <a:r>
              <a:rPr lang="ja-JP" altLang="en-US" sz="2400" dirty="0"/>
              <a:t>圧迫</a:t>
            </a:r>
            <a:r>
              <a:rPr lang="ja-JP" altLang="ja-JP" sz="2400" dirty="0"/>
              <a:t>でも改善しない新生児に対して</a:t>
            </a:r>
            <a:r>
              <a:rPr lang="ja-JP" altLang="en-US" sz="2400" dirty="0"/>
              <a:t>アドレナ</a:t>
            </a:r>
            <a:endParaRPr lang="en-US" altLang="ja-JP" sz="2400" dirty="0"/>
          </a:p>
          <a:p>
            <a:r>
              <a:rPr lang="ja-JP" altLang="en-US" sz="2400" dirty="0"/>
              <a:t>　 　リン投与の至適投与量、投与間隔、投与経路は？</a:t>
            </a:r>
            <a:endParaRPr lang="en-US" altLang="ja-JP" sz="2400" dirty="0"/>
          </a:p>
          <a:p>
            <a:endParaRPr lang="ja-JP" altLang="ja-JP" sz="2400" dirty="0"/>
          </a:p>
          <a:p>
            <a:r>
              <a:rPr lang="en-US" altLang="ja-JP" sz="2400" dirty="0"/>
              <a:t>P: </a:t>
            </a:r>
            <a:r>
              <a:rPr lang="ja-JP" altLang="en-US" sz="2400" dirty="0"/>
              <a:t>生後</a:t>
            </a:r>
            <a:r>
              <a:rPr lang="en-US" altLang="ja-JP" sz="2400" dirty="0"/>
              <a:t>28</a:t>
            </a:r>
            <a:r>
              <a:rPr lang="ja-JP" altLang="en-US" sz="2400" dirty="0"/>
              <a:t>日未満の新生児のうち心拍出量が検出されないか、</a:t>
            </a:r>
            <a:endParaRPr lang="en-US" altLang="ja-JP" sz="2400" dirty="0"/>
          </a:p>
          <a:p>
            <a:r>
              <a:rPr lang="en-US" altLang="ja-JP" sz="2400" dirty="0"/>
              <a:t>     </a:t>
            </a:r>
            <a:r>
              <a:rPr lang="ja-JP" altLang="en-US" sz="2400" dirty="0"/>
              <a:t>または</a:t>
            </a:r>
            <a:r>
              <a:rPr lang="ja-JP" altLang="ja-JP" sz="2400" dirty="0"/>
              <a:t>人工呼吸と胸骨</a:t>
            </a:r>
            <a:r>
              <a:rPr lang="ja-JP" altLang="en-US" sz="2400" dirty="0"/>
              <a:t>圧迫を行ったにもかかわらず、心停止</a:t>
            </a:r>
            <a:endParaRPr lang="en-US" altLang="ja-JP" sz="2400" dirty="0"/>
          </a:p>
          <a:p>
            <a:r>
              <a:rPr lang="en-US" altLang="ja-JP" sz="2400" dirty="0"/>
              <a:t>     </a:t>
            </a:r>
            <a:r>
              <a:rPr lang="ja-JP" altLang="en-US" sz="2400" dirty="0"/>
              <a:t>または心拍</a:t>
            </a:r>
            <a:r>
              <a:rPr lang="en-US" altLang="ja-JP" sz="2400" dirty="0"/>
              <a:t>60/</a:t>
            </a:r>
            <a:r>
              <a:rPr lang="ja-JP" altLang="en-US" sz="2400" dirty="0"/>
              <a:t>分未満である</a:t>
            </a:r>
            <a:r>
              <a:rPr lang="ja-JP" altLang="ja-JP" sz="2400" dirty="0"/>
              <a:t>児</a:t>
            </a:r>
          </a:p>
          <a:p>
            <a:r>
              <a:rPr lang="en-US" altLang="ja-JP" sz="2400" dirty="0"/>
              <a:t>I:  </a:t>
            </a:r>
            <a:r>
              <a:rPr lang="ja-JP" altLang="en-US" sz="2400" dirty="0"/>
              <a:t>アドレナリンの非標準的な投与量、間隔または経路のいずれか</a:t>
            </a:r>
            <a:endParaRPr lang="ja-JP" altLang="ja-JP" sz="2400" dirty="0"/>
          </a:p>
          <a:p>
            <a:r>
              <a:rPr lang="en-US" altLang="ja-JP" sz="2400" dirty="0"/>
              <a:t>C: </a:t>
            </a:r>
            <a:r>
              <a:rPr lang="ja-JP" altLang="en-US" sz="2400" dirty="0"/>
              <a:t>アドレナリン</a:t>
            </a:r>
            <a:r>
              <a:rPr lang="en-US" altLang="ja-JP" sz="2400" dirty="0"/>
              <a:t>0.01〜0.03mg/kg</a:t>
            </a:r>
            <a:r>
              <a:rPr lang="ja-JP" altLang="en-US" sz="2400" dirty="0"/>
              <a:t>を</a:t>
            </a:r>
            <a:r>
              <a:rPr lang="en-US" altLang="ja-JP" sz="2400" dirty="0"/>
              <a:t>3−5</a:t>
            </a:r>
            <a:r>
              <a:rPr lang="ja-JP" altLang="en-US" sz="2400" dirty="0"/>
              <a:t>分間隔で静脈内投与</a:t>
            </a:r>
            <a:endParaRPr lang="ja-JP" altLang="ja-JP" sz="2400" dirty="0"/>
          </a:p>
          <a:p>
            <a:r>
              <a:rPr lang="en-US" altLang="ja-JP" sz="2400" dirty="0"/>
              <a:t>O: </a:t>
            </a:r>
            <a:r>
              <a:rPr lang="ja-JP" altLang="en-US" sz="2400" dirty="0"/>
              <a:t>退院前死亡</a:t>
            </a:r>
            <a:r>
              <a:rPr lang="ja-JP" altLang="ja-JP" sz="2400" dirty="0"/>
              <a:t>率、</a:t>
            </a:r>
            <a:r>
              <a:rPr lang="ja-JP" altLang="en-US" sz="2400" dirty="0"/>
              <a:t>新生児病棟までの死亡率、自己心拍再開率</a:t>
            </a:r>
            <a:endParaRPr lang="en-US" altLang="ja-JP" sz="2400" dirty="0"/>
          </a:p>
          <a:p>
            <a:r>
              <a:rPr lang="en-US" altLang="ja-JP" sz="2400" dirty="0"/>
              <a:t>     </a:t>
            </a:r>
            <a:r>
              <a:rPr lang="ja-JP" altLang="en-US" sz="2400" dirty="0"/>
              <a:t>と時間、</a:t>
            </a:r>
            <a:r>
              <a:rPr lang="en-US" altLang="ja-JP" sz="2400" dirty="0"/>
              <a:t>HIERARCHY</a:t>
            </a:r>
            <a:r>
              <a:rPr lang="ja-JP" altLang="en-US" sz="2400" dirty="0"/>
              <a:t>ステージ</a:t>
            </a:r>
            <a:r>
              <a:rPr lang="en-US" altLang="ja-JP" sz="2400" dirty="0"/>
              <a:t>II-III</a:t>
            </a:r>
            <a:r>
              <a:rPr lang="ja-JP" altLang="en-US" sz="2400" dirty="0"/>
              <a:t>（正規三時）</a:t>
            </a:r>
            <a:r>
              <a:rPr lang="en-US" altLang="ja-JP" sz="2400" dirty="0"/>
              <a:t>,</a:t>
            </a:r>
            <a:r>
              <a:rPr lang="ja-JP" altLang="en-US" sz="2400" dirty="0"/>
              <a:t>頭蓋内出血</a:t>
            </a:r>
            <a:r>
              <a:rPr lang="en-US" altLang="ja-JP" sz="2400" dirty="0"/>
              <a:t>III-IV</a:t>
            </a:r>
          </a:p>
          <a:p>
            <a:r>
              <a:rPr lang="en-US" altLang="ja-JP" sz="2400" dirty="0"/>
              <a:t>     </a:t>
            </a:r>
            <a:r>
              <a:rPr lang="ja-JP" altLang="en-US" sz="2400" dirty="0"/>
              <a:t>（早産児）</a:t>
            </a:r>
            <a:endParaRPr lang="ja-JP" altLang="ja-JP" sz="2400" dirty="0"/>
          </a:p>
        </p:txBody>
      </p:sp>
      <p:cxnSp>
        <p:nvCxnSpPr>
          <p:cNvPr id="10" name="直線コネクタ 9"/>
          <p:cNvCxnSpPr/>
          <p:nvPr/>
        </p:nvCxnSpPr>
        <p:spPr>
          <a:xfrm>
            <a:off x="317510" y="1600200"/>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313966" y="6388351"/>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テキスト ボックス 1">
            <a:extLst>
              <a:ext uri="{FF2B5EF4-FFF2-40B4-BE49-F238E27FC236}">
                <a16:creationId xmlns:a16="http://schemas.microsoft.com/office/drawing/2014/main" id="{53025A60-DD70-412A-A502-2A9C1857F47E}"/>
              </a:ext>
            </a:extLst>
          </p:cNvPr>
          <p:cNvSpPr txBox="1"/>
          <p:nvPr/>
        </p:nvSpPr>
        <p:spPr>
          <a:xfrm>
            <a:off x="1261567" y="299814"/>
            <a:ext cx="6803466" cy="1200329"/>
          </a:xfrm>
          <a:prstGeom prst="rect">
            <a:avLst/>
          </a:prstGeom>
          <a:noFill/>
        </p:spPr>
        <p:txBody>
          <a:bodyPr wrap="none" rtlCol="0">
            <a:spAutoFit/>
          </a:bodyPr>
          <a:lstStyle/>
          <a:p>
            <a:r>
              <a:rPr lang="ja-JP" altLang="en-US" sz="3600" dirty="0"/>
              <a:t>新生児蘇生時ためのアドレナリン</a:t>
            </a:r>
            <a:endParaRPr lang="en-US" altLang="ja-JP" sz="3600" dirty="0"/>
          </a:p>
          <a:p>
            <a:pPr algn="ctr"/>
            <a:r>
              <a:rPr lang="ja-JP" altLang="en-US" sz="3600" dirty="0"/>
              <a:t>（</a:t>
            </a:r>
            <a:r>
              <a:rPr lang="en-US" altLang="ja-JP" sz="3600" dirty="0"/>
              <a:t>Sy</a:t>
            </a:r>
            <a:r>
              <a:rPr lang="ja-JP" altLang="en-US" sz="3600" dirty="0"/>
              <a:t>ｓ</a:t>
            </a:r>
            <a:r>
              <a:rPr lang="en-US" altLang="ja-JP" sz="3600" dirty="0"/>
              <a:t>Rev</a:t>
            </a:r>
            <a:r>
              <a:rPr lang="ja-JP" altLang="ja-JP" sz="3600" dirty="0"/>
              <a:t>）</a:t>
            </a:r>
            <a:endParaRPr kumimoji="1" lang="ja-JP" altLang="en-US" sz="3600" dirty="0"/>
          </a:p>
        </p:txBody>
      </p:sp>
      <p:sp>
        <p:nvSpPr>
          <p:cNvPr id="9" name="テキスト ボックス 8">
            <a:extLst>
              <a:ext uri="{FF2B5EF4-FFF2-40B4-BE49-F238E27FC236}">
                <a16:creationId xmlns:a16="http://schemas.microsoft.com/office/drawing/2014/main" id="{7F7C061F-BDB5-495E-93F1-7E2399C7A888}"/>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1507212802"/>
      </p:ext>
    </p:extLst>
  </p:cSld>
  <p:clrMapOvr>
    <a:masterClrMapping/>
  </p:clrMapOvr>
  <mc:AlternateContent xmlns:mc="http://schemas.openxmlformats.org/markup-compatibility/2006" xmlns:p14="http://schemas.microsoft.com/office/powerpoint/2010/main">
    <mc:Choice Requires="p14">
      <p:transition spd="slow" p14:dur="2000" advTm="15316"/>
    </mc:Choice>
    <mc:Fallback xmlns="">
      <p:transition spd="slow" advTm="1531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469212" y="1821015"/>
            <a:ext cx="8207244" cy="3785652"/>
          </a:xfrm>
          <a:prstGeom prst="rect">
            <a:avLst/>
          </a:prstGeom>
          <a:noFill/>
        </p:spPr>
        <p:txBody>
          <a:bodyPr wrap="square" rtlCol="0">
            <a:spAutoFit/>
          </a:bodyPr>
          <a:lstStyle/>
          <a:p>
            <a:r>
              <a:rPr lang="ja-JP" altLang="ja-JP" sz="2400" dirty="0">
                <a:latin typeface="+mj-ea"/>
                <a:ea typeface="+mj-ea"/>
              </a:rPr>
              <a:t>推奨と提案</a:t>
            </a:r>
            <a:endParaRPr lang="en-US" altLang="ja-JP" sz="2400" dirty="0">
              <a:latin typeface="+mj-ea"/>
              <a:ea typeface="+mj-ea"/>
            </a:endParaRPr>
          </a:p>
          <a:p>
            <a:endParaRPr lang="ja-JP" altLang="ja-JP" sz="2400" dirty="0">
              <a:latin typeface="+mj-ea"/>
              <a:ea typeface="+mj-ea"/>
            </a:endParaRPr>
          </a:p>
          <a:p>
            <a:pPr hangingPunct="0"/>
            <a:r>
              <a:rPr lang="ja-JP" altLang="ja-JP" sz="2400" dirty="0">
                <a:latin typeface="+mj-ea"/>
                <a:ea typeface="+mj-ea"/>
              </a:rPr>
              <a:t>人工呼吸と胸骨圧迫の最適化を行なっても心拍が</a:t>
            </a:r>
            <a:endParaRPr lang="en-US" altLang="ja-JP" sz="2400" dirty="0">
              <a:latin typeface="+mj-ea"/>
              <a:ea typeface="+mj-ea"/>
            </a:endParaRPr>
          </a:p>
          <a:p>
            <a:pPr hangingPunct="0"/>
            <a:r>
              <a:rPr lang="en-US" altLang="ja-JP" sz="2400" dirty="0">
                <a:latin typeface="+mj-ea"/>
                <a:ea typeface="+mj-ea"/>
              </a:rPr>
              <a:t>60/</a:t>
            </a:r>
            <a:r>
              <a:rPr lang="ja-JP" altLang="ja-JP" sz="2400" dirty="0">
                <a:latin typeface="+mj-ea"/>
                <a:ea typeface="+mj-ea"/>
              </a:rPr>
              <a:t>分以上に上昇しない場合は、</a:t>
            </a:r>
            <a:endParaRPr lang="en-US" altLang="ja-JP" sz="2400" dirty="0">
              <a:latin typeface="+mj-ea"/>
              <a:ea typeface="+mj-ea"/>
            </a:endParaRPr>
          </a:p>
          <a:p>
            <a:pPr hangingPunct="0"/>
            <a:r>
              <a:rPr lang="ja-JP" altLang="ja-JP" sz="2400" dirty="0">
                <a:latin typeface="+mj-ea"/>
                <a:ea typeface="+mj-ea"/>
              </a:rPr>
              <a:t>アドレナリン（</a:t>
            </a:r>
            <a:r>
              <a:rPr lang="en-US" altLang="ja-JP" sz="2400" dirty="0">
                <a:latin typeface="+mj-ea"/>
                <a:ea typeface="+mj-ea"/>
              </a:rPr>
              <a:t>0.01</a:t>
            </a:r>
            <a:r>
              <a:rPr lang="ja-JP" altLang="ja-JP" sz="2400" dirty="0">
                <a:latin typeface="+mj-ea"/>
                <a:ea typeface="+mj-ea"/>
              </a:rPr>
              <a:t>～</a:t>
            </a:r>
            <a:r>
              <a:rPr lang="en-US" altLang="ja-JP" sz="2400" dirty="0">
                <a:latin typeface="+mj-ea"/>
                <a:ea typeface="+mj-ea"/>
              </a:rPr>
              <a:t>0.03mg/kg</a:t>
            </a:r>
            <a:r>
              <a:rPr lang="ja-JP" altLang="ja-JP" sz="2400" dirty="0">
                <a:latin typeface="+mj-ea"/>
                <a:ea typeface="+mj-ea"/>
              </a:rPr>
              <a:t>）の血管内投与を推奨する。</a:t>
            </a:r>
            <a:endParaRPr lang="en-US" altLang="ja-JP" sz="2400" dirty="0">
              <a:latin typeface="+mj-ea"/>
              <a:ea typeface="+mj-ea"/>
            </a:endParaRPr>
          </a:p>
          <a:p>
            <a:pPr hangingPunct="0"/>
            <a:r>
              <a:rPr lang="ja-JP" altLang="ja-JP" sz="2400" dirty="0">
                <a:latin typeface="+mj-ea"/>
                <a:ea typeface="+mj-ea"/>
              </a:rPr>
              <a:t>血管内アクセスができない場合には、静脈内投与よりも</a:t>
            </a:r>
            <a:endParaRPr lang="en-US" altLang="ja-JP" sz="2400" dirty="0">
              <a:latin typeface="+mj-ea"/>
              <a:ea typeface="+mj-ea"/>
            </a:endParaRPr>
          </a:p>
          <a:p>
            <a:pPr hangingPunct="0"/>
            <a:r>
              <a:rPr lang="ja-JP" altLang="ja-JP" sz="2400" dirty="0">
                <a:latin typeface="+mj-ea"/>
                <a:ea typeface="+mj-ea"/>
              </a:rPr>
              <a:t>多量の気管内アドレナリン（</a:t>
            </a:r>
            <a:r>
              <a:rPr lang="en-US" altLang="ja-JP" sz="2400" dirty="0">
                <a:latin typeface="+mj-ea"/>
                <a:ea typeface="+mj-ea"/>
              </a:rPr>
              <a:t>0.05</a:t>
            </a:r>
            <a:r>
              <a:rPr lang="ja-JP" altLang="ja-JP" sz="2400" dirty="0">
                <a:latin typeface="+mj-ea"/>
                <a:ea typeface="+mj-ea"/>
              </a:rPr>
              <a:t>～</a:t>
            </a:r>
            <a:r>
              <a:rPr lang="en-US" altLang="ja-JP" sz="2400" dirty="0">
                <a:latin typeface="+mj-ea"/>
                <a:ea typeface="+mj-ea"/>
              </a:rPr>
              <a:t>0.1mg/kg</a:t>
            </a:r>
            <a:r>
              <a:rPr lang="ja-JP" altLang="ja-JP" sz="2400" dirty="0">
                <a:latin typeface="+mj-ea"/>
                <a:ea typeface="+mj-ea"/>
              </a:rPr>
              <a:t>）を投与することを推奨する。</a:t>
            </a:r>
            <a:endParaRPr lang="en-US" altLang="ja-JP" sz="2400" dirty="0">
              <a:latin typeface="+mj-ea"/>
              <a:ea typeface="+mj-ea"/>
            </a:endParaRPr>
          </a:p>
          <a:p>
            <a:endParaRPr lang="en-US" altLang="ja-JP" sz="2400" dirty="0">
              <a:latin typeface="+mj-ea"/>
              <a:ea typeface="+mj-ea"/>
            </a:endParaRPr>
          </a:p>
          <a:p>
            <a:endParaRPr lang="ja-JP" altLang="ja-JP" sz="2400" dirty="0">
              <a:latin typeface="+mj-ea"/>
              <a:ea typeface="+mj-ea"/>
            </a:endParaRPr>
          </a:p>
        </p:txBody>
      </p:sp>
      <p:cxnSp>
        <p:nvCxnSpPr>
          <p:cNvPr id="10" name="直線コネクタ 9"/>
          <p:cNvCxnSpPr/>
          <p:nvPr/>
        </p:nvCxnSpPr>
        <p:spPr>
          <a:xfrm>
            <a:off x="317510" y="1600200"/>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307484" y="6237312"/>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a:extLst>
              <a:ext uri="{FF2B5EF4-FFF2-40B4-BE49-F238E27FC236}">
                <a16:creationId xmlns:a16="http://schemas.microsoft.com/office/drawing/2014/main" id="{6D3E33B2-CF86-4B66-B592-6FC5EA0F332D}"/>
              </a:ext>
            </a:extLst>
          </p:cNvPr>
          <p:cNvSpPr txBox="1"/>
          <p:nvPr/>
        </p:nvSpPr>
        <p:spPr>
          <a:xfrm>
            <a:off x="1261567" y="299814"/>
            <a:ext cx="6803466" cy="1200329"/>
          </a:xfrm>
          <a:prstGeom prst="rect">
            <a:avLst/>
          </a:prstGeom>
          <a:noFill/>
        </p:spPr>
        <p:txBody>
          <a:bodyPr wrap="none" rtlCol="0">
            <a:spAutoFit/>
          </a:bodyPr>
          <a:lstStyle/>
          <a:p>
            <a:r>
              <a:rPr lang="ja-JP" altLang="en-US" sz="3600" dirty="0"/>
              <a:t>新生児蘇生時ためのアドレナリン</a:t>
            </a:r>
            <a:endParaRPr lang="en-US" altLang="ja-JP" sz="3600" dirty="0"/>
          </a:p>
          <a:p>
            <a:pPr algn="ctr"/>
            <a:r>
              <a:rPr lang="ja-JP" altLang="en-US" sz="3600" dirty="0"/>
              <a:t>（</a:t>
            </a:r>
            <a:r>
              <a:rPr lang="en-US" altLang="ja-JP" sz="3600" dirty="0"/>
              <a:t>Sy</a:t>
            </a:r>
            <a:r>
              <a:rPr lang="ja-JP" altLang="en-US" sz="3600" dirty="0"/>
              <a:t>ｓ</a:t>
            </a:r>
            <a:r>
              <a:rPr lang="en-US" altLang="ja-JP" sz="3600" dirty="0"/>
              <a:t>Rev</a:t>
            </a:r>
            <a:r>
              <a:rPr lang="ja-JP" altLang="ja-JP" sz="3600" dirty="0"/>
              <a:t>）</a:t>
            </a:r>
            <a:endParaRPr kumimoji="1" lang="ja-JP" altLang="en-US" sz="3600" dirty="0"/>
          </a:p>
        </p:txBody>
      </p:sp>
      <p:sp>
        <p:nvSpPr>
          <p:cNvPr id="9" name="テキスト ボックス 8">
            <a:extLst>
              <a:ext uri="{FF2B5EF4-FFF2-40B4-BE49-F238E27FC236}">
                <a16:creationId xmlns:a16="http://schemas.microsoft.com/office/drawing/2014/main" id="{BA1F296E-3192-4423-B835-76B181F5CF09}"/>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1030550067"/>
      </p:ext>
    </p:extLst>
  </p:cSld>
  <p:clrMapOvr>
    <a:masterClrMapping/>
  </p:clrMapOvr>
  <mc:AlternateContent xmlns:mc="http://schemas.openxmlformats.org/markup-compatibility/2006" xmlns:p14="http://schemas.microsoft.com/office/powerpoint/2010/main">
    <mc:Choice Requires="p14">
      <p:transition spd="slow" p14:dur="2000" advTm="29125"/>
    </mc:Choice>
    <mc:Fallback xmlns="">
      <p:transition spd="slow" advTm="29125"/>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5">
            <a:extLst>
              <a:ext uri="{FF2B5EF4-FFF2-40B4-BE49-F238E27FC236}">
                <a16:creationId xmlns:a16="http://schemas.microsoft.com/office/drawing/2014/main" id="{A273EE6C-9A84-B546-8F9A-E0FA00D56C55}"/>
              </a:ext>
            </a:extLst>
          </p:cNvPr>
          <p:cNvSpPr>
            <a:spLocks noGrp="1" noChangeArrowheads="1"/>
          </p:cNvSpPr>
          <p:nvPr>
            <p:ph type="body" idx="1"/>
          </p:nvPr>
        </p:nvSpPr>
        <p:spPr>
          <a:xfrm>
            <a:off x="-209550" y="1574800"/>
            <a:ext cx="3867150" cy="823913"/>
          </a:xfrm>
        </p:spPr>
        <p:txBody>
          <a:bodyPr/>
          <a:lstStyle/>
          <a:p>
            <a:pPr algn="ctr"/>
            <a:r>
              <a:rPr lang="en-US" altLang="ja-JP" sz="3200" dirty="0">
                <a:latin typeface="ＭＳ Ｐゴシック" panose="020B0600070205080204" pitchFamily="34" charset="-128"/>
                <a:ea typeface="ＭＳ Ｐゴシック" panose="020B0600070205080204" pitchFamily="34" charset="-128"/>
              </a:rPr>
              <a:t>TR 2015</a:t>
            </a:r>
          </a:p>
        </p:txBody>
      </p:sp>
      <p:sp>
        <p:nvSpPr>
          <p:cNvPr id="7" name="Content Placeholder 6">
            <a:extLst>
              <a:ext uri="{FF2B5EF4-FFF2-40B4-BE49-F238E27FC236}">
                <a16:creationId xmlns:a16="http://schemas.microsoft.com/office/drawing/2014/main" id="{AA64D18F-A4CA-9D49-9519-194DC22E7FBC}"/>
              </a:ext>
            </a:extLst>
          </p:cNvPr>
          <p:cNvSpPr>
            <a:spLocks noGrp="1"/>
          </p:cNvSpPr>
          <p:nvPr>
            <p:ph sz="half" idx="2"/>
          </p:nvPr>
        </p:nvSpPr>
        <p:spPr>
          <a:xfrm>
            <a:off x="349250" y="2389188"/>
            <a:ext cx="3435350" cy="4156075"/>
          </a:xfrm>
        </p:spPr>
        <p:txBody>
          <a:bodyPr>
            <a:normAutofit/>
          </a:bodyPr>
          <a:lstStyle/>
          <a:p>
            <a:pPr marL="0">
              <a:lnSpc>
                <a:spcPct val="107000"/>
              </a:lnSpc>
              <a:spcBef>
                <a:spcPct val="0"/>
              </a:spcBef>
            </a:pPr>
            <a:r>
              <a:rPr lang="en-US" altLang="ja-JP" sz="1300" i="1" dirty="0">
                <a:ea typeface="游明朝" panose="02020400000000000000" pitchFamily="18" charset="-128"/>
                <a:cs typeface="Arial" panose="020B0604020202020204" pitchFamily="34" charset="0"/>
              </a:rPr>
              <a:t>If adequate ventilation and chest compressions</a:t>
            </a:r>
            <a:r>
              <a:rPr lang="ja-JP" altLang="en-US" sz="1300" i="1">
                <a:ea typeface="游明朝" panose="02020400000000000000" pitchFamily="18" charset="-128"/>
                <a:cs typeface="Arial" panose="020B0604020202020204" pitchFamily="34" charset="0"/>
              </a:rPr>
              <a:t> </a:t>
            </a:r>
            <a:r>
              <a:rPr lang="en-US" altLang="ja-JP" sz="1300" i="1" dirty="0">
                <a:ea typeface="游明朝" panose="02020400000000000000" pitchFamily="18" charset="-128"/>
                <a:cs typeface="Arial" panose="020B0604020202020204" pitchFamily="34" charset="0"/>
              </a:rPr>
              <a:t>have failed to increase the heart rate to 60 beats per</a:t>
            </a:r>
            <a:r>
              <a:rPr lang="ja-JP" altLang="en-US" sz="1300" i="1">
                <a:ea typeface="游明朝" panose="02020400000000000000" pitchFamily="18" charset="-128"/>
                <a:cs typeface="Arial" panose="020B0604020202020204" pitchFamily="34" charset="0"/>
              </a:rPr>
              <a:t> </a:t>
            </a:r>
            <a:r>
              <a:rPr lang="en-US" altLang="ja-JP" sz="1300" i="1" dirty="0">
                <a:ea typeface="游明朝" panose="02020400000000000000" pitchFamily="18" charset="-128"/>
                <a:cs typeface="Arial" panose="020B0604020202020204" pitchFamily="34" charset="0"/>
              </a:rPr>
              <a:t>minute, then it is</a:t>
            </a:r>
            <a:r>
              <a:rPr lang="ja-JP" altLang="en-US" sz="1300" i="1">
                <a:latin typeface="游明朝" panose="02020400000000000000" pitchFamily="18" charset="-128"/>
                <a:ea typeface="游明朝" panose="02020400000000000000" pitchFamily="18" charset="-128"/>
                <a:cs typeface="Arial" panose="020B0604020202020204" pitchFamily="34" charset="0"/>
              </a:rPr>
              <a:t> </a:t>
            </a:r>
            <a:r>
              <a:rPr lang="en-US" altLang="ja-JP" sz="1300" i="1" dirty="0">
                <a:ea typeface="游明朝" panose="02020400000000000000" pitchFamily="18" charset="-128"/>
                <a:cs typeface="Arial" panose="020B0604020202020204" pitchFamily="34" charset="0"/>
              </a:rPr>
              <a:t>reasonable to use epinephrine</a:t>
            </a:r>
            <a:r>
              <a:rPr lang="ja-JP" altLang="en-US" sz="1300" i="1">
                <a:ea typeface="游明朝" panose="02020400000000000000" pitchFamily="18" charset="-128"/>
                <a:cs typeface="Arial" panose="020B0604020202020204" pitchFamily="34" charset="0"/>
              </a:rPr>
              <a:t> </a:t>
            </a:r>
            <a:r>
              <a:rPr lang="en-US" altLang="ja-JP" sz="1300" i="1" dirty="0">
                <a:ea typeface="游明朝" panose="02020400000000000000" pitchFamily="18" charset="-128"/>
                <a:cs typeface="Arial" panose="020B0604020202020204" pitchFamily="34" charset="0"/>
              </a:rPr>
              <a:t>despite </a:t>
            </a:r>
            <a:r>
              <a:rPr lang="en-US" altLang="ja-JP" sz="1300" i="1" dirty="0">
                <a:solidFill>
                  <a:srgbClr val="FF0000"/>
                </a:solidFill>
                <a:ea typeface="游明朝" panose="02020400000000000000" pitchFamily="18" charset="-128"/>
                <a:cs typeface="Arial" panose="020B0604020202020204" pitchFamily="34" charset="0"/>
              </a:rPr>
              <a:t>the lack of human neonatal</a:t>
            </a:r>
            <a:r>
              <a:rPr lang="ja-JP" altLang="en-US" sz="1300" i="1">
                <a:solidFill>
                  <a:srgbClr val="FF0000"/>
                </a:solidFill>
                <a:latin typeface="游明朝" panose="02020400000000000000" pitchFamily="18" charset="-128"/>
                <a:ea typeface="游明朝" panose="02020400000000000000" pitchFamily="18" charset="-128"/>
                <a:cs typeface="Arial" panose="020B0604020202020204" pitchFamily="34" charset="0"/>
              </a:rPr>
              <a:t> </a:t>
            </a:r>
            <a:r>
              <a:rPr lang="en-US" altLang="ja-JP" sz="1300" i="1" dirty="0">
                <a:solidFill>
                  <a:srgbClr val="FF0000"/>
                </a:solidFill>
                <a:ea typeface="游明朝" panose="02020400000000000000" pitchFamily="18" charset="-128"/>
                <a:cs typeface="Arial" panose="020B0604020202020204" pitchFamily="34" charset="0"/>
              </a:rPr>
              <a:t>data</a:t>
            </a:r>
            <a:r>
              <a:rPr lang="en-US" altLang="ja-JP" sz="1300" i="1" dirty="0">
                <a:ea typeface="游明朝" panose="02020400000000000000" pitchFamily="18" charset="-128"/>
                <a:cs typeface="Arial" panose="020B0604020202020204" pitchFamily="34" charset="0"/>
              </a:rPr>
              <a:t>. </a:t>
            </a:r>
          </a:p>
          <a:p>
            <a:pPr marL="0">
              <a:lnSpc>
                <a:spcPct val="107000"/>
              </a:lnSpc>
              <a:spcBef>
                <a:spcPct val="0"/>
              </a:spcBef>
            </a:pPr>
            <a:r>
              <a:rPr lang="en-US" altLang="ja-JP" sz="1300" i="1" dirty="0">
                <a:ea typeface="游明朝" panose="02020400000000000000" pitchFamily="18" charset="-128"/>
                <a:cs typeface="Arial" panose="020B0604020202020204" pitchFamily="34" charset="0"/>
              </a:rPr>
              <a:t>If epinephrine is indicated, a dose of </a:t>
            </a:r>
            <a:r>
              <a:rPr lang="en-US" altLang="ja-JP" sz="1300" i="1" dirty="0">
                <a:solidFill>
                  <a:srgbClr val="FF0000"/>
                </a:solidFill>
                <a:ea typeface="游明朝" panose="02020400000000000000" pitchFamily="18" charset="-128"/>
                <a:cs typeface="Arial" panose="020B0604020202020204" pitchFamily="34" charset="0"/>
              </a:rPr>
              <a:t>0.01 to 0.03 mg/kg</a:t>
            </a:r>
            <a:r>
              <a:rPr lang="en-US" altLang="ja-JP" sz="1300" dirty="0">
                <a:solidFill>
                  <a:srgbClr val="FF0000"/>
                </a:solidFill>
                <a:latin typeface="游明朝" panose="02020400000000000000" pitchFamily="18" charset="-128"/>
                <a:ea typeface="游明朝" panose="02020400000000000000" pitchFamily="18" charset="-128"/>
                <a:cs typeface="Arial" panose="020B0604020202020204" pitchFamily="34" charset="0"/>
              </a:rPr>
              <a:t> </a:t>
            </a:r>
            <a:r>
              <a:rPr lang="en-US" altLang="ja-JP" sz="1300" i="1" dirty="0">
                <a:ea typeface="游明朝" panose="02020400000000000000" pitchFamily="18" charset="-128"/>
                <a:cs typeface="Arial" panose="020B0604020202020204" pitchFamily="34" charset="0"/>
              </a:rPr>
              <a:t>should be administered intravenously as soon as possible. </a:t>
            </a:r>
          </a:p>
          <a:p>
            <a:pPr marL="0">
              <a:lnSpc>
                <a:spcPct val="107000"/>
              </a:lnSpc>
              <a:spcBef>
                <a:spcPct val="0"/>
              </a:spcBef>
            </a:pPr>
            <a:r>
              <a:rPr lang="en-US" altLang="ja-JP" sz="1300" i="1" dirty="0">
                <a:ea typeface="游明朝" panose="02020400000000000000" pitchFamily="18" charset="-128"/>
                <a:cs typeface="Arial" panose="020B0604020202020204" pitchFamily="34" charset="0"/>
              </a:rPr>
              <a:t>If adequate ventilation and chest compressions have failed to increase the heart rate to &gt;60 beats per minute and intravenous access is not available, then it is reasonable to administer endotracheal epinephrine. If epinephrine is administered by the </a:t>
            </a:r>
            <a:r>
              <a:rPr lang="en-US" altLang="ja-JP" sz="1300" i="1" dirty="0">
                <a:solidFill>
                  <a:srgbClr val="FF0000"/>
                </a:solidFill>
                <a:ea typeface="游明朝" panose="02020400000000000000" pitchFamily="18" charset="-128"/>
                <a:cs typeface="Arial" panose="020B0604020202020204" pitchFamily="34" charset="0"/>
              </a:rPr>
              <a:t>endotracheal route</a:t>
            </a:r>
            <a:r>
              <a:rPr lang="en-US" altLang="ja-JP" sz="1300" i="1" dirty="0">
                <a:ea typeface="游明朝" panose="02020400000000000000" pitchFamily="18" charset="-128"/>
                <a:cs typeface="Arial" panose="020B0604020202020204" pitchFamily="34" charset="0"/>
              </a:rPr>
              <a:t>, it is likely that </a:t>
            </a:r>
            <a:r>
              <a:rPr lang="en-US" altLang="ja-JP" sz="1300" i="1" dirty="0">
                <a:solidFill>
                  <a:srgbClr val="FF0000"/>
                </a:solidFill>
                <a:ea typeface="游明朝" panose="02020400000000000000" pitchFamily="18" charset="-128"/>
                <a:cs typeface="Arial" panose="020B0604020202020204" pitchFamily="34" charset="0"/>
              </a:rPr>
              <a:t>a larger dose (0.05 mg/kg to 0.1 mg/kg) </a:t>
            </a:r>
            <a:r>
              <a:rPr lang="en-US" altLang="ja-JP" sz="1300" i="1" dirty="0">
                <a:ea typeface="游明朝" panose="02020400000000000000" pitchFamily="18" charset="-128"/>
                <a:cs typeface="Arial" panose="020B0604020202020204" pitchFamily="34" charset="0"/>
              </a:rPr>
              <a:t>will be required to achieve an effect similar to that of the 0.01 mg/kg intravenous dose. Higher intravenous doses cannot be recommended and may be harmful.”</a:t>
            </a:r>
            <a:endParaRPr lang="en-US" altLang="ja-JP" sz="1300" dirty="0">
              <a:ea typeface="游明朝" panose="02020400000000000000" pitchFamily="18" charset="-128"/>
              <a:cs typeface="Arial" panose="020B0604020202020204" pitchFamily="34" charset="0"/>
            </a:endParaRPr>
          </a:p>
        </p:txBody>
      </p:sp>
      <p:sp>
        <p:nvSpPr>
          <p:cNvPr id="23556" name="Text Placeholder 7">
            <a:extLst>
              <a:ext uri="{FF2B5EF4-FFF2-40B4-BE49-F238E27FC236}">
                <a16:creationId xmlns:a16="http://schemas.microsoft.com/office/drawing/2014/main" id="{026E2693-F605-3444-BB0C-E515FF704AB6}"/>
              </a:ext>
            </a:extLst>
          </p:cNvPr>
          <p:cNvSpPr>
            <a:spLocks noGrp="1" noChangeArrowheads="1"/>
          </p:cNvSpPr>
          <p:nvPr>
            <p:ph type="body" sz="quarter" idx="3"/>
          </p:nvPr>
        </p:nvSpPr>
        <p:spPr>
          <a:xfrm>
            <a:off x="4162425" y="1574800"/>
            <a:ext cx="3887788" cy="823913"/>
          </a:xfrm>
        </p:spPr>
        <p:txBody>
          <a:bodyPr/>
          <a:lstStyle/>
          <a:p>
            <a:pPr algn="ctr"/>
            <a:r>
              <a:rPr lang="en-US" altLang="ja-JP" sz="3200" dirty="0">
                <a:latin typeface="ＭＳ Ｐゴシック" panose="020B0600070205080204" pitchFamily="34" charset="-128"/>
                <a:ea typeface="ＭＳ Ｐゴシック" panose="020B0600070205080204" pitchFamily="34" charset="-128"/>
              </a:rPr>
              <a:t>TR 2020</a:t>
            </a:r>
          </a:p>
        </p:txBody>
      </p:sp>
      <p:sp>
        <p:nvSpPr>
          <p:cNvPr id="23557" name="Content Placeholder 8">
            <a:extLst>
              <a:ext uri="{FF2B5EF4-FFF2-40B4-BE49-F238E27FC236}">
                <a16:creationId xmlns:a16="http://schemas.microsoft.com/office/drawing/2014/main" id="{77BB732D-1181-6E4A-9545-3B12EBD29247}"/>
              </a:ext>
            </a:extLst>
          </p:cNvPr>
          <p:cNvSpPr>
            <a:spLocks noGrp="1" noChangeArrowheads="1"/>
          </p:cNvSpPr>
          <p:nvPr>
            <p:ph sz="quarter" idx="4"/>
          </p:nvPr>
        </p:nvSpPr>
        <p:spPr>
          <a:xfrm>
            <a:off x="3894138" y="2389188"/>
            <a:ext cx="5249862" cy="4156075"/>
          </a:xfrm>
        </p:spPr>
        <p:txBody>
          <a:bodyPr/>
          <a:lstStyle/>
          <a:p>
            <a:pPr marL="0">
              <a:lnSpc>
                <a:spcPct val="107000"/>
              </a:lnSpc>
              <a:spcBef>
                <a:spcPct val="0"/>
              </a:spcBef>
            </a:pPr>
            <a:r>
              <a:rPr lang="en-US" altLang="ja-JP" sz="1600" dirty="0">
                <a:ea typeface="游明朝" panose="02020400000000000000" pitchFamily="18" charset="-128"/>
                <a:cs typeface="Arial" panose="020B0604020202020204" pitchFamily="34" charset="0"/>
              </a:rPr>
              <a:t>Suggestion: </a:t>
            </a:r>
            <a:r>
              <a:rPr lang="en-US" altLang="ja-JP" sz="1600" dirty="0">
                <a:solidFill>
                  <a:srgbClr val="FF0000"/>
                </a:solidFill>
                <a:ea typeface="游明朝" panose="02020400000000000000" pitchFamily="18" charset="-128"/>
                <a:cs typeface="Arial" panose="020B0604020202020204" pitchFamily="34" charset="0"/>
              </a:rPr>
              <a:t>Intravascular epinephrine (adrenaline) (0.01–0.03 mg/kg), every 3 to 5 minutes</a:t>
            </a:r>
            <a:r>
              <a:rPr lang="en-US" altLang="ja-JP" sz="1600" dirty="0">
                <a:ea typeface="游明朝" panose="02020400000000000000" pitchFamily="18" charset="-128"/>
                <a:cs typeface="Arial" panose="020B0604020202020204" pitchFamily="34" charset="0"/>
              </a:rPr>
              <a:t>.</a:t>
            </a:r>
          </a:p>
          <a:p>
            <a:pPr marL="0">
              <a:lnSpc>
                <a:spcPct val="107000"/>
              </a:lnSpc>
              <a:spcBef>
                <a:spcPct val="0"/>
              </a:spcBef>
            </a:pPr>
            <a:r>
              <a:rPr lang="en-US" altLang="ja-JP" sz="1600" dirty="0">
                <a:ea typeface="游明朝" panose="02020400000000000000" pitchFamily="18" charset="-128"/>
                <a:cs typeface="Arial" panose="020B0604020202020204" pitchFamily="34" charset="0"/>
              </a:rPr>
              <a:t>If IV is not yet available, </a:t>
            </a:r>
            <a:r>
              <a:rPr lang="en-US" altLang="ja-JP" sz="1600" dirty="0">
                <a:solidFill>
                  <a:srgbClr val="FF0000"/>
                </a:solidFill>
                <a:ea typeface="游明朝" panose="02020400000000000000" pitchFamily="18" charset="-128"/>
                <a:cs typeface="Arial" panose="020B0604020202020204" pitchFamily="34" charset="0"/>
              </a:rPr>
              <a:t>endotracheal epinephrine (adrenaline) at a larger dose (0.05–0.1 mg/kg). </a:t>
            </a:r>
          </a:p>
          <a:p>
            <a:pPr marL="0">
              <a:lnSpc>
                <a:spcPct val="107000"/>
              </a:lnSpc>
              <a:spcBef>
                <a:spcPct val="0"/>
              </a:spcBef>
            </a:pPr>
            <a:endParaRPr lang="en-US" altLang="ja-JP" sz="1600" b="1" dirty="0">
              <a:solidFill>
                <a:srgbClr val="FF0000"/>
              </a:solidFill>
              <a:ea typeface="游明朝" panose="02020400000000000000" pitchFamily="18" charset="-128"/>
              <a:cs typeface="Arial" panose="020B0604020202020204" pitchFamily="34" charset="0"/>
            </a:endParaRPr>
          </a:p>
          <a:p>
            <a:pPr marL="0">
              <a:lnSpc>
                <a:spcPct val="107000"/>
              </a:lnSpc>
              <a:spcBef>
                <a:spcPct val="0"/>
              </a:spcBef>
            </a:pPr>
            <a:r>
              <a:rPr lang="en-US" altLang="ja-JP" sz="1800" b="1" dirty="0">
                <a:solidFill>
                  <a:srgbClr val="FF0000"/>
                </a:solidFill>
                <a:ea typeface="游明朝" panose="02020400000000000000" pitchFamily="18" charset="-128"/>
                <a:cs typeface="Arial" panose="020B0604020202020204" pitchFamily="34" charset="0"/>
              </a:rPr>
              <a:t>The administration of endotracheal epinephrine (adrenaline) should not delay attempts to establish vascular access</a:t>
            </a:r>
            <a:r>
              <a:rPr lang="en-US" altLang="ja-JP" sz="1800" dirty="0">
                <a:ea typeface="游明朝" panose="02020400000000000000" pitchFamily="18" charset="-128"/>
                <a:cs typeface="Arial" panose="020B0604020202020204" pitchFamily="34" charset="0"/>
              </a:rPr>
              <a:t>.</a:t>
            </a:r>
          </a:p>
          <a:p>
            <a:pPr marL="0">
              <a:lnSpc>
                <a:spcPct val="107000"/>
              </a:lnSpc>
              <a:spcBef>
                <a:spcPct val="0"/>
              </a:spcBef>
            </a:pPr>
            <a:endParaRPr lang="en-US" altLang="ja-JP" sz="1600" dirty="0">
              <a:ea typeface="游明朝" panose="02020400000000000000" pitchFamily="18" charset="-128"/>
              <a:cs typeface="Arial" panose="020B0604020202020204" pitchFamily="34" charset="0"/>
            </a:endParaRPr>
          </a:p>
          <a:p>
            <a:pPr marL="0">
              <a:lnSpc>
                <a:spcPct val="107000"/>
              </a:lnSpc>
              <a:spcBef>
                <a:spcPct val="0"/>
              </a:spcBef>
            </a:pPr>
            <a:r>
              <a:rPr lang="en-US" altLang="ja-JP" sz="1600" dirty="0">
                <a:ea typeface="游明朝" panose="02020400000000000000" pitchFamily="18" charset="-128"/>
                <a:cs typeface="Arial" panose="020B0604020202020204" pitchFamily="34" charset="0"/>
              </a:rPr>
              <a:t>If the response to endotracheal epinephrine (adrenaline) is inadequate, we suggest that </a:t>
            </a:r>
            <a:r>
              <a:rPr lang="en-US" altLang="ja-JP" sz="1800" b="1" dirty="0">
                <a:solidFill>
                  <a:srgbClr val="FF0000"/>
                </a:solidFill>
                <a:ea typeface="游明朝" panose="02020400000000000000" pitchFamily="18" charset="-128"/>
                <a:cs typeface="Arial" panose="020B0604020202020204" pitchFamily="34" charset="0"/>
              </a:rPr>
              <a:t>an intravascular dose be given as soon as vascular access is obtained, regardless of the interval after any initial endotracheal dose</a:t>
            </a:r>
            <a:r>
              <a:rPr lang="en-US" altLang="ja-JP" sz="1600" dirty="0">
                <a:ea typeface="游明朝" panose="02020400000000000000" pitchFamily="18" charset="-128"/>
                <a:cs typeface="Arial" panose="020B0604020202020204" pitchFamily="34" charset="0"/>
              </a:rPr>
              <a:t>.</a:t>
            </a:r>
            <a:endParaRPr lang="en-US" altLang="ja-JP" sz="1600" dirty="0">
              <a:ea typeface="ＭＳ Ｐゴシック" panose="020B0600070205080204" pitchFamily="34" charset="-128"/>
              <a:cs typeface="Arial" panose="020B0604020202020204" pitchFamily="34" charset="0"/>
            </a:endParaRPr>
          </a:p>
        </p:txBody>
      </p:sp>
      <p:sp>
        <p:nvSpPr>
          <p:cNvPr id="2" name="TextBox 1">
            <a:extLst>
              <a:ext uri="{FF2B5EF4-FFF2-40B4-BE49-F238E27FC236}">
                <a16:creationId xmlns:a16="http://schemas.microsoft.com/office/drawing/2014/main" id="{40E0B4FF-D243-9348-8EC1-03E0AFED8A3B}"/>
              </a:ext>
            </a:extLst>
          </p:cNvPr>
          <p:cNvSpPr txBox="1"/>
          <p:nvPr/>
        </p:nvSpPr>
        <p:spPr>
          <a:xfrm>
            <a:off x="1438275" y="1028700"/>
            <a:ext cx="6235700" cy="78422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eaLnBrk="1" fontAlgn="auto" hangingPunct="1">
              <a:spcBef>
                <a:spcPts val="0"/>
              </a:spcBef>
              <a:spcAft>
                <a:spcPts val="0"/>
              </a:spcAft>
              <a:defRPr/>
            </a:pPr>
            <a:r>
              <a:rPr lang="ja-JP" altLang="en-US" sz="2000" dirty="0">
                <a:latin typeface="ＭＳ Ｐゴシック" panose="020B0600070205080204" pitchFamily="50" charset="-128"/>
                <a:ea typeface="ＭＳ Ｐゴシック" panose="020B0600070205080204" pitchFamily="50" charset="-128"/>
                <a:cs typeface="Arial" panose="020B0604020202020204" pitchFamily="34" charset="0"/>
              </a:rPr>
              <a:t>人の新生児のデータはあるが不十分。推奨はほぼ同じ。</a:t>
            </a:r>
            <a:endParaRPr lang="en-US" altLang="ja-JP" sz="200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eaLnBrk="1" fontAlgn="auto" hangingPunct="1">
              <a:spcBef>
                <a:spcPts val="600"/>
              </a:spcBef>
              <a:spcAft>
                <a:spcPts val="0"/>
              </a:spcAft>
              <a:defRPr/>
            </a:pPr>
            <a:r>
              <a:rPr lang="ja-JP" altLang="en-US" sz="2000" dirty="0">
                <a:latin typeface="ＭＳ Ｐゴシック" panose="020B0600070205080204" pitchFamily="50" charset="-128"/>
                <a:ea typeface="ＭＳ Ｐゴシック" panose="020B0600070205080204" pitchFamily="50" charset="-128"/>
                <a:cs typeface="Arial" panose="020B0604020202020204" pitchFamily="34" charset="0"/>
              </a:rPr>
              <a:t>アドレナリン静脈内投与の早期投与が強調された。</a:t>
            </a:r>
            <a:endParaRPr lang="en-US" sz="20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10" name="Picture 2">
            <a:extLst>
              <a:ext uri="{FF2B5EF4-FFF2-40B4-BE49-F238E27FC236}">
                <a16:creationId xmlns:a16="http://schemas.microsoft.com/office/drawing/2014/main" id="{C1696BDA-BB42-4460-B125-D01AA51014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直線コネクタ 10">
            <a:extLst>
              <a:ext uri="{FF2B5EF4-FFF2-40B4-BE49-F238E27FC236}">
                <a16:creationId xmlns:a16="http://schemas.microsoft.com/office/drawing/2014/main" id="{2BF24739-D142-49C8-AC0E-DBD1FA9A5825}"/>
              </a:ext>
            </a:extLst>
          </p:cNvPr>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6AE070B1-ABE0-47B8-BC89-98A640CD8F32}"/>
              </a:ext>
            </a:extLst>
          </p:cNvPr>
          <p:cNvCxnSpPr/>
          <p:nvPr/>
        </p:nvCxnSpPr>
        <p:spPr>
          <a:xfrm>
            <a:off x="313966" y="940330"/>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テキスト ボックス 13">
            <a:extLst>
              <a:ext uri="{FF2B5EF4-FFF2-40B4-BE49-F238E27FC236}">
                <a16:creationId xmlns:a16="http://schemas.microsoft.com/office/drawing/2014/main" id="{3F27B958-B88F-442A-B31C-0901F14B7E76}"/>
              </a:ext>
            </a:extLst>
          </p:cNvPr>
          <p:cNvSpPr txBox="1"/>
          <p:nvPr/>
        </p:nvSpPr>
        <p:spPr>
          <a:xfrm>
            <a:off x="1011118" y="224532"/>
            <a:ext cx="7510582" cy="1077218"/>
          </a:xfrm>
          <a:prstGeom prst="rect">
            <a:avLst/>
          </a:prstGeom>
          <a:noFill/>
        </p:spPr>
        <p:txBody>
          <a:bodyPr wrap="none" rtlCol="0">
            <a:spAutoFit/>
          </a:bodyPr>
          <a:lstStyle/>
          <a:p>
            <a:r>
              <a:rPr lang="ja-JP" altLang="en-US" sz="3200" dirty="0"/>
              <a:t>新生児蘇生時ためのアドレナリン（</a:t>
            </a:r>
            <a:r>
              <a:rPr lang="en-US" altLang="ja-JP" sz="3200" dirty="0"/>
              <a:t>Sy</a:t>
            </a:r>
            <a:r>
              <a:rPr lang="ja-JP" altLang="en-US" sz="3200" dirty="0"/>
              <a:t>ｓ</a:t>
            </a:r>
            <a:r>
              <a:rPr lang="en-US" altLang="ja-JP" sz="3200" dirty="0"/>
              <a:t>Rev</a:t>
            </a:r>
            <a:r>
              <a:rPr lang="ja-JP" altLang="ja-JP" sz="3200" dirty="0"/>
              <a:t>）</a:t>
            </a:r>
            <a:endParaRPr kumimoji="1" lang="ja-JP" altLang="en-US" sz="3200" dirty="0"/>
          </a:p>
          <a:p>
            <a:endParaRPr lang="en-US" altLang="ja-JP" sz="3200" dirty="0"/>
          </a:p>
        </p:txBody>
      </p:sp>
      <p:sp>
        <p:nvSpPr>
          <p:cNvPr id="15" name="テキスト ボックス 14">
            <a:extLst>
              <a:ext uri="{FF2B5EF4-FFF2-40B4-BE49-F238E27FC236}">
                <a16:creationId xmlns:a16="http://schemas.microsoft.com/office/drawing/2014/main" id="{5D2340DD-ECE9-45CA-BFE5-417E19F9DEB4}"/>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3628932485"/>
      </p:ext>
    </p:extLst>
  </p:cSld>
  <p:clrMapOvr>
    <a:masterClrMapping/>
  </p:clrMapOvr>
  <mc:AlternateContent xmlns:mc="http://schemas.openxmlformats.org/markup-compatibility/2006" xmlns:p14="http://schemas.microsoft.com/office/powerpoint/2010/main">
    <mc:Choice Requires="p14">
      <p:transition spd="slow" p14:dur="2000" advTm="91760"/>
    </mc:Choice>
    <mc:Fallback xmlns="">
      <p:transition spd="slow" advTm="9176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a:spLocks noGrp="1"/>
          </p:cNvSpPr>
          <p:nvPr>
            <p:ph type="ctrTitle"/>
          </p:nvPr>
        </p:nvSpPr>
        <p:spPr>
          <a:xfrm>
            <a:off x="683568" y="188641"/>
            <a:ext cx="7676396" cy="792088"/>
          </a:xfrm>
        </p:spPr>
        <p:txBody>
          <a:bodyPr>
            <a:normAutofit/>
          </a:bodyPr>
          <a:lstStyle/>
          <a:p>
            <a:r>
              <a:rPr lang="ja-JP" altLang="en-US" sz="4000" dirty="0">
                <a:solidFill>
                  <a:srgbClr val="000000"/>
                </a:solidFill>
                <a:latin typeface="ＭＳ Ｐゴシック"/>
                <a:cs typeface="ＭＳ Ｐゴシック"/>
              </a:rPr>
              <a:t>20</a:t>
            </a:r>
            <a:r>
              <a:rPr lang="en-US" altLang="ja-JP" sz="4000" dirty="0">
                <a:solidFill>
                  <a:srgbClr val="000000"/>
                </a:solidFill>
                <a:latin typeface="ＭＳ Ｐゴシック"/>
                <a:cs typeface="ＭＳ Ｐゴシック"/>
              </a:rPr>
              <a:t>20</a:t>
            </a:r>
            <a:r>
              <a:rPr lang="ja-JP" altLang="en-US" sz="4000" dirty="0">
                <a:solidFill>
                  <a:srgbClr val="000000"/>
                </a:solidFill>
                <a:latin typeface="ＭＳ Ｐゴシック"/>
                <a:cs typeface="ＭＳ Ｐゴシック"/>
              </a:rPr>
              <a:t>年版アルゴリズム変更点</a:t>
            </a:r>
            <a:endParaRPr lang="ja-JP" altLang="en-US" sz="4000" dirty="0">
              <a:latin typeface="Calibri" charset="0"/>
              <a:ea typeface="ＭＳ Ｐゴシック" charset="0"/>
            </a:endParaRPr>
          </a:p>
        </p:txBody>
      </p:sp>
      <p:sp>
        <p:nvSpPr>
          <p:cNvPr id="8" name="テキスト ボックス 7"/>
          <p:cNvSpPr txBox="1"/>
          <p:nvPr/>
        </p:nvSpPr>
        <p:spPr>
          <a:xfrm>
            <a:off x="1677269" y="2236902"/>
            <a:ext cx="184730" cy="646332"/>
          </a:xfrm>
          <a:prstGeom prst="rect">
            <a:avLst/>
          </a:prstGeom>
          <a:noFill/>
        </p:spPr>
        <p:txBody>
          <a:bodyPr wrap="none" rtlCol="0">
            <a:spAutoFit/>
          </a:bodyPr>
          <a:lstStyle/>
          <a:p>
            <a:endParaRPr kumimoji="1" lang="ja-JP" altLang="en-US" sz="3600" dirty="0"/>
          </a:p>
        </p:txBody>
      </p:sp>
      <p:sp>
        <p:nvSpPr>
          <p:cNvPr id="2" name="テキスト ボックス 1">
            <a:extLst>
              <a:ext uri="{FF2B5EF4-FFF2-40B4-BE49-F238E27FC236}">
                <a16:creationId xmlns:a16="http://schemas.microsoft.com/office/drawing/2014/main" id="{0161284F-6DA3-B448-A6F3-F2EC73B04E07}"/>
              </a:ext>
            </a:extLst>
          </p:cNvPr>
          <p:cNvSpPr txBox="1"/>
          <p:nvPr/>
        </p:nvSpPr>
        <p:spPr>
          <a:xfrm>
            <a:off x="159574" y="1386556"/>
            <a:ext cx="8129148" cy="5293757"/>
          </a:xfrm>
          <a:prstGeom prst="rect">
            <a:avLst/>
          </a:prstGeom>
          <a:noFill/>
        </p:spPr>
        <p:txBody>
          <a:bodyPr wrap="none" rtlCol="0">
            <a:spAutoFit/>
          </a:bodyPr>
          <a:lstStyle/>
          <a:p>
            <a:pPr lvl="0"/>
            <a:r>
              <a:rPr lang="en-US" altLang="ja-JP" sz="2000" dirty="0">
                <a:solidFill>
                  <a:schemeClr val="bg1">
                    <a:lumMod val="75000"/>
                  </a:schemeClr>
                </a:solidFill>
                <a:latin typeface="+mj-ea"/>
                <a:ea typeface="+mj-ea"/>
              </a:rPr>
              <a:t>ⅰ</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新生児蘇生法の本質である救命の流れの強調</a:t>
            </a:r>
            <a:endParaRPr lang="en-US" altLang="ja-JP" sz="2000" dirty="0">
              <a:solidFill>
                <a:schemeClr val="bg1">
                  <a:lumMod val="75000"/>
                </a:schemeClr>
              </a:solidFill>
              <a:latin typeface="+mj-ea"/>
              <a:ea typeface="+mj-ea"/>
            </a:endParaRPr>
          </a:p>
          <a:p>
            <a:pPr lvl="0"/>
            <a:r>
              <a:rPr lang="en-US" altLang="ja-JP" sz="2000" dirty="0">
                <a:solidFill>
                  <a:schemeClr val="bg1">
                    <a:lumMod val="75000"/>
                  </a:schemeClr>
                </a:solidFill>
                <a:latin typeface="+mj-ea"/>
                <a:ea typeface="+mj-ea"/>
              </a:rPr>
              <a:t>ⅱ</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出生前のステップとしてブリーフィングの表記の追加</a:t>
            </a:r>
          </a:p>
          <a:p>
            <a:pPr lvl="0"/>
            <a:r>
              <a:rPr lang="en-US" altLang="ja-JP" sz="2000" dirty="0">
                <a:solidFill>
                  <a:schemeClr val="bg1">
                    <a:lumMod val="75000"/>
                  </a:schemeClr>
                </a:solidFill>
                <a:latin typeface="+mj-ea"/>
                <a:ea typeface="+mj-ea"/>
              </a:rPr>
              <a:t>ⅲ</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人工呼吸に引き続く胸骨圧迫時の</a:t>
            </a:r>
            <a:r>
              <a:rPr lang="en-US" altLang="ja-JP" sz="2000" dirty="0">
                <a:solidFill>
                  <a:schemeClr val="bg1">
                    <a:lumMod val="75000"/>
                  </a:schemeClr>
                </a:solidFill>
                <a:latin typeface="+mj-ea"/>
                <a:ea typeface="+mj-ea"/>
              </a:rPr>
              <a:t>『</a:t>
            </a:r>
            <a:r>
              <a:rPr lang="ja-JP" altLang="en-US" sz="2000" dirty="0">
                <a:solidFill>
                  <a:schemeClr val="bg1">
                    <a:lumMod val="75000"/>
                  </a:schemeClr>
                </a:solidFill>
                <a:latin typeface="+mj-ea"/>
                <a:ea typeface="+mj-ea"/>
              </a:rPr>
              <a:t>＋酸素</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の表記の追加</a:t>
            </a:r>
          </a:p>
          <a:p>
            <a:pPr lvl="0"/>
            <a:r>
              <a:rPr lang="en-US" altLang="ja-JP" sz="2000" dirty="0">
                <a:solidFill>
                  <a:schemeClr val="bg1">
                    <a:lumMod val="75000"/>
                  </a:schemeClr>
                </a:solidFill>
                <a:latin typeface="+mj-ea"/>
                <a:ea typeface="+mj-ea"/>
              </a:rPr>
              <a:t>ⅳ</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アドレナリン投与の優先順位から独立した表記</a:t>
            </a:r>
            <a:r>
              <a:rPr lang="ja-JP" altLang="en-US" sz="2000" dirty="0">
                <a:solidFill>
                  <a:schemeClr val="bg1">
                    <a:lumMod val="75000"/>
                  </a:schemeClr>
                </a:solidFill>
                <a:latin typeface="+mj-ea"/>
                <a:ea typeface="+mj-ea"/>
              </a:rPr>
              <a:t>へ変更</a:t>
            </a:r>
            <a:endParaRPr lang="ja-JP" altLang="ja-JP" sz="2000" dirty="0">
              <a:solidFill>
                <a:schemeClr val="bg1">
                  <a:lumMod val="75000"/>
                </a:schemeClr>
              </a:solidFill>
              <a:latin typeface="+mj-ea"/>
              <a:ea typeface="+mj-ea"/>
            </a:endParaRPr>
          </a:p>
          <a:p>
            <a:pPr lvl="0"/>
            <a:r>
              <a:rPr lang="en-US" altLang="ja-JP" sz="2000" dirty="0">
                <a:solidFill>
                  <a:srgbClr val="FF0000"/>
                </a:solidFill>
                <a:latin typeface="+mj-ea"/>
                <a:ea typeface="+mj-ea"/>
              </a:rPr>
              <a:t>ⅴ</a:t>
            </a:r>
            <a:r>
              <a:rPr lang="ja-JP" altLang="en-US" sz="2000" dirty="0">
                <a:solidFill>
                  <a:srgbClr val="FF0000"/>
                </a:solidFill>
                <a:latin typeface="+mj-ea"/>
                <a:ea typeface="+mj-ea"/>
              </a:rPr>
              <a:t>．</a:t>
            </a:r>
            <a:r>
              <a:rPr lang="ja-JP" altLang="ja-JP" sz="2000" dirty="0">
                <a:solidFill>
                  <a:srgbClr val="FF0000"/>
                </a:solidFill>
                <a:latin typeface="+mj-ea"/>
                <a:ea typeface="+mj-ea"/>
              </a:rPr>
              <a:t>努力呼吸またはチアノーゼの</a:t>
            </a:r>
            <a:r>
              <a:rPr lang="en-US" altLang="ja-JP" sz="2000" dirty="0">
                <a:solidFill>
                  <a:srgbClr val="FF0000"/>
                </a:solidFill>
                <a:latin typeface="+mj-ea"/>
                <a:ea typeface="+mj-ea"/>
              </a:rPr>
              <a:t>『</a:t>
            </a:r>
            <a:r>
              <a:rPr lang="ja-JP" altLang="ja-JP" sz="2000" dirty="0">
                <a:solidFill>
                  <a:srgbClr val="FF0000"/>
                </a:solidFill>
                <a:latin typeface="+mj-ea"/>
                <a:ea typeface="+mj-ea"/>
              </a:rPr>
              <a:t>共にあり</a:t>
            </a:r>
            <a:r>
              <a:rPr lang="en-US" altLang="ja-JP" sz="2000" dirty="0">
                <a:solidFill>
                  <a:srgbClr val="FF0000"/>
                </a:solidFill>
                <a:latin typeface="+mj-ea"/>
                <a:ea typeface="+mj-ea"/>
              </a:rPr>
              <a:t>』</a:t>
            </a:r>
            <a:r>
              <a:rPr lang="ja-JP" altLang="ja-JP" sz="2000" dirty="0">
                <a:solidFill>
                  <a:srgbClr val="FF0000"/>
                </a:solidFill>
                <a:latin typeface="+mj-ea"/>
                <a:ea typeface="+mj-ea"/>
              </a:rPr>
              <a:t>から</a:t>
            </a:r>
            <a:r>
              <a:rPr lang="en-US" altLang="ja-JP" sz="2000" dirty="0">
                <a:solidFill>
                  <a:srgbClr val="FF0000"/>
                </a:solidFill>
                <a:latin typeface="+mj-ea"/>
                <a:ea typeface="+mj-ea"/>
              </a:rPr>
              <a:t>『</a:t>
            </a:r>
            <a:r>
              <a:rPr lang="ja-JP" altLang="ja-JP" sz="2000" dirty="0">
                <a:solidFill>
                  <a:srgbClr val="FF0000"/>
                </a:solidFill>
                <a:latin typeface="+mj-ea"/>
                <a:ea typeface="+mj-ea"/>
              </a:rPr>
              <a:t>どちらかあり</a:t>
            </a:r>
            <a:r>
              <a:rPr lang="en-US" altLang="ja-JP" sz="2000" dirty="0">
                <a:solidFill>
                  <a:srgbClr val="FF0000"/>
                </a:solidFill>
                <a:latin typeface="+mj-ea"/>
                <a:ea typeface="+mj-ea"/>
              </a:rPr>
              <a:t>』</a:t>
            </a:r>
          </a:p>
          <a:p>
            <a:pPr lvl="0"/>
            <a:r>
              <a:rPr lang="ja-JP" altLang="en-US" sz="2000" dirty="0">
                <a:solidFill>
                  <a:srgbClr val="FF0000"/>
                </a:solidFill>
                <a:latin typeface="+mj-ea"/>
                <a:ea typeface="+mj-ea"/>
              </a:rPr>
              <a:t>　　 </a:t>
            </a:r>
            <a:r>
              <a:rPr lang="ja-JP" altLang="ja-JP" sz="2000" dirty="0">
                <a:solidFill>
                  <a:srgbClr val="FF0000"/>
                </a:solidFill>
                <a:latin typeface="+mj-ea"/>
                <a:ea typeface="+mj-ea"/>
              </a:rPr>
              <a:t>で安定化の流れに進むように変更</a:t>
            </a:r>
          </a:p>
          <a:p>
            <a:pPr lvl="0"/>
            <a:r>
              <a:rPr lang="en-US" altLang="ja-JP" sz="2000" dirty="0">
                <a:solidFill>
                  <a:schemeClr val="bg1">
                    <a:lumMod val="75000"/>
                  </a:schemeClr>
                </a:solidFill>
                <a:latin typeface="+mj-ea"/>
                <a:ea typeface="+mj-ea"/>
              </a:rPr>
              <a:t>ⅵ</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安定化の流れでは最初の介入は直ちに行うのではなく、</a:t>
            </a:r>
            <a:endParaRPr lang="en-US" altLang="ja-JP" sz="2000" dirty="0">
              <a:solidFill>
                <a:schemeClr val="bg1">
                  <a:lumMod val="75000"/>
                </a:schemeClr>
              </a:solidFill>
              <a:latin typeface="+mj-ea"/>
              <a:ea typeface="+mj-ea"/>
            </a:endParaRPr>
          </a:p>
          <a:p>
            <a:pPr lvl="0"/>
            <a:r>
              <a:rPr lang="ja-JP" altLang="en-US" sz="2000" dirty="0">
                <a:solidFill>
                  <a:schemeClr val="bg1">
                    <a:lumMod val="75000"/>
                  </a:schemeClr>
                </a:solidFill>
                <a:latin typeface="+mj-ea"/>
                <a:ea typeface="+mj-ea"/>
              </a:rPr>
              <a:t>　　　</a:t>
            </a:r>
            <a:r>
              <a:rPr lang="en-US" altLang="ja-JP" sz="2000" dirty="0">
                <a:solidFill>
                  <a:schemeClr val="bg1">
                    <a:lumMod val="75000"/>
                  </a:schemeClr>
                </a:solidFill>
                <a:latin typeface="+mj-ea"/>
                <a:ea typeface="+mj-ea"/>
              </a:rPr>
              <a:t>『SpO2</a:t>
            </a:r>
            <a:r>
              <a:rPr lang="ja-JP" altLang="ja-JP" sz="2000" dirty="0">
                <a:solidFill>
                  <a:schemeClr val="bg1">
                    <a:lumMod val="75000"/>
                  </a:schemeClr>
                </a:solidFill>
                <a:latin typeface="+mj-ea"/>
                <a:ea typeface="+mj-ea"/>
              </a:rPr>
              <a:t>モニタ</a:t>
            </a:r>
            <a:r>
              <a:rPr lang="ja-JP" altLang="en-US" sz="2000" dirty="0">
                <a:solidFill>
                  <a:schemeClr val="bg1">
                    <a:lumMod val="75000"/>
                  </a:schemeClr>
                </a:solidFill>
                <a:latin typeface="+mj-ea"/>
                <a:ea typeface="+mj-ea"/>
              </a:rPr>
              <a:t>を</a:t>
            </a:r>
            <a:r>
              <a:rPr lang="ja-JP" altLang="ja-JP" sz="2000" dirty="0">
                <a:solidFill>
                  <a:schemeClr val="bg1">
                    <a:lumMod val="75000"/>
                  </a:schemeClr>
                </a:solidFill>
                <a:latin typeface="+mj-ea"/>
                <a:ea typeface="+mj-ea"/>
              </a:rPr>
              <a:t>装着し</a:t>
            </a:r>
            <a:r>
              <a:rPr lang="ja-JP" altLang="en-US" sz="2000" dirty="0">
                <a:solidFill>
                  <a:schemeClr val="bg1">
                    <a:lumMod val="75000"/>
                  </a:schemeClr>
                </a:solidFill>
                <a:latin typeface="+mj-ea"/>
                <a:ea typeface="+mj-ea"/>
              </a:rPr>
              <a:t>必要時</a:t>
            </a:r>
            <a:r>
              <a:rPr lang="en-US" altLang="ja-JP" sz="2000" dirty="0">
                <a:solidFill>
                  <a:schemeClr val="bg1">
                    <a:lumMod val="75000"/>
                  </a:schemeClr>
                </a:solidFill>
                <a:latin typeface="+mj-ea"/>
                <a:ea typeface="+mj-ea"/>
              </a:rPr>
              <a:t>CPAP</a:t>
            </a:r>
            <a:r>
              <a:rPr lang="ja-JP" altLang="ja-JP" sz="2000" dirty="0">
                <a:solidFill>
                  <a:schemeClr val="bg1">
                    <a:lumMod val="75000"/>
                  </a:schemeClr>
                </a:solidFill>
                <a:latin typeface="+mj-ea"/>
                <a:ea typeface="+mj-ea"/>
              </a:rPr>
              <a:t>または酸素投与</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に変更</a:t>
            </a:r>
          </a:p>
          <a:p>
            <a:pPr lvl="0"/>
            <a:r>
              <a:rPr lang="en-US" altLang="ja-JP" sz="2000" dirty="0">
                <a:solidFill>
                  <a:schemeClr val="bg1">
                    <a:lumMod val="75000"/>
                  </a:schemeClr>
                </a:solidFill>
                <a:latin typeface="+mj-ea"/>
                <a:ea typeface="+mj-ea"/>
              </a:rPr>
              <a:t>ⅶ</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チアノーゼ</a:t>
            </a:r>
            <a:r>
              <a:rPr lang="ja-JP" altLang="en-US" sz="2000" dirty="0">
                <a:solidFill>
                  <a:schemeClr val="bg1">
                    <a:lumMod val="75000"/>
                  </a:schemeClr>
                </a:solidFill>
                <a:latin typeface="+mj-ea"/>
                <a:ea typeface="+mj-ea"/>
              </a:rPr>
              <a:t>を</a:t>
            </a:r>
            <a:r>
              <a:rPr lang="en-US" altLang="ja-JP" sz="2000" dirty="0">
                <a:solidFill>
                  <a:schemeClr val="bg1">
                    <a:lumMod val="75000"/>
                  </a:schemeClr>
                </a:solidFill>
                <a:latin typeface="+mj-ea"/>
                <a:ea typeface="+mj-ea"/>
              </a:rPr>
              <a:t>『</a:t>
            </a:r>
            <a:r>
              <a:rPr lang="ja-JP" altLang="en-US" sz="2000" dirty="0">
                <a:solidFill>
                  <a:schemeClr val="bg1">
                    <a:lumMod val="75000"/>
                  </a:schemeClr>
                </a:solidFill>
                <a:latin typeface="+mj-ea"/>
                <a:ea typeface="+mj-ea"/>
              </a:rPr>
              <a:t>チアノーゼ（酸素化不良）</a:t>
            </a:r>
            <a:r>
              <a:rPr lang="en-US" altLang="ja-JP" sz="2000" dirty="0">
                <a:solidFill>
                  <a:schemeClr val="bg1">
                    <a:lumMod val="75000"/>
                  </a:schemeClr>
                </a:solidFill>
                <a:latin typeface="+mj-ea"/>
                <a:ea typeface="+mj-ea"/>
              </a:rPr>
              <a:t>』</a:t>
            </a:r>
            <a:r>
              <a:rPr lang="ja-JP" altLang="en-US" sz="2000" dirty="0">
                <a:solidFill>
                  <a:schemeClr val="bg1">
                    <a:lumMod val="75000"/>
                  </a:schemeClr>
                </a:solidFill>
                <a:latin typeface="+mj-ea"/>
                <a:ea typeface="+mj-ea"/>
              </a:rPr>
              <a:t>の表記へ変更</a:t>
            </a:r>
            <a:endParaRPr lang="ja-JP" altLang="ja-JP" sz="2000" dirty="0">
              <a:solidFill>
                <a:schemeClr val="bg1">
                  <a:lumMod val="75000"/>
                </a:schemeClr>
              </a:solidFill>
              <a:latin typeface="+mj-ea"/>
              <a:ea typeface="+mj-ea"/>
            </a:endParaRPr>
          </a:p>
          <a:p>
            <a:pPr lvl="0"/>
            <a:r>
              <a:rPr lang="en-US" altLang="ja-JP" sz="2000" dirty="0">
                <a:solidFill>
                  <a:schemeClr val="bg1">
                    <a:lumMod val="75000"/>
                  </a:schemeClr>
                </a:solidFill>
                <a:latin typeface="+mj-ea"/>
                <a:ea typeface="+mj-ea"/>
              </a:rPr>
              <a:t>ⅷ</a:t>
            </a:r>
            <a:r>
              <a:rPr lang="ja-JP" altLang="en-US" sz="2000" dirty="0">
                <a:solidFill>
                  <a:schemeClr val="bg1">
                    <a:lumMod val="75000"/>
                  </a:schemeClr>
                </a:solidFill>
                <a:latin typeface="+mj-ea"/>
                <a:ea typeface="+mj-ea"/>
              </a:rPr>
              <a:t>．</a:t>
            </a:r>
            <a:r>
              <a:rPr lang="en-US" altLang="ja-JP" sz="2000" dirty="0">
                <a:solidFill>
                  <a:schemeClr val="bg1">
                    <a:lumMod val="75000"/>
                  </a:schemeClr>
                </a:solidFill>
                <a:latin typeface="+mj-ea"/>
                <a:ea typeface="+mj-ea"/>
              </a:rPr>
              <a:t>CPAP</a:t>
            </a:r>
            <a:r>
              <a:rPr lang="ja-JP" altLang="ja-JP" sz="2000" dirty="0">
                <a:solidFill>
                  <a:schemeClr val="bg1">
                    <a:lumMod val="75000"/>
                  </a:schemeClr>
                </a:solidFill>
                <a:latin typeface="+mj-ea"/>
                <a:ea typeface="+mj-ea"/>
              </a:rPr>
              <a:t>またはフリーフロー酸素投与を開始した後</a:t>
            </a:r>
            <a:r>
              <a:rPr lang="ja-JP" altLang="en-US" sz="2000" dirty="0">
                <a:solidFill>
                  <a:schemeClr val="bg1">
                    <a:lumMod val="75000"/>
                  </a:schemeClr>
                </a:solidFill>
                <a:latin typeface="+mj-ea"/>
                <a:ea typeface="+mj-ea"/>
              </a:rPr>
              <a:t>、</a:t>
            </a:r>
            <a:endParaRPr lang="en-US" altLang="ja-JP" sz="2000" dirty="0">
              <a:solidFill>
                <a:schemeClr val="bg1">
                  <a:lumMod val="75000"/>
                </a:schemeClr>
              </a:solidFill>
              <a:latin typeface="+mj-ea"/>
              <a:ea typeface="+mj-ea"/>
            </a:endParaRPr>
          </a:p>
          <a:p>
            <a:pPr lvl="0"/>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新たな評価基準として</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改善傾向あり</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を追加</a:t>
            </a:r>
          </a:p>
          <a:p>
            <a:pPr lvl="0"/>
            <a:r>
              <a:rPr lang="en-US" altLang="ja-JP" sz="2000" dirty="0">
                <a:solidFill>
                  <a:schemeClr val="bg1">
                    <a:lumMod val="75000"/>
                  </a:schemeClr>
                </a:solidFill>
                <a:latin typeface="+mj-ea"/>
                <a:ea typeface="+mj-ea"/>
              </a:rPr>
              <a:t>ⅸ</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介入後の評価で努力呼吸とチアノーゼ</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酸素化不良</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で</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改善傾向なし</a:t>
            </a:r>
            <a:r>
              <a:rPr lang="en-US" altLang="ja-JP" sz="2000" dirty="0">
                <a:solidFill>
                  <a:schemeClr val="bg1">
                    <a:lumMod val="75000"/>
                  </a:schemeClr>
                </a:solidFill>
                <a:latin typeface="+mj-ea"/>
                <a:ea typeface="+mj-ea"/>
              </a:rPr>
              <a:t>』</a:t>
            </a:r>
          </a:p>
          <a:p>
            <a:pPr lvl="0"/>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の場合は原因検索を行いながら対応を検討に変更</a:t>
            </a:r>
          </a:p>
          <a:p>
            <a:pPr lvl="0"/>
            <a:r>
              <a:rPr lang="en-US" altLang="ja-JP" sz="2000" dirty="0">
                <a:solidFill>
                  <a:schemeClr val="bg1">
                    <a:lumMod val="75000"/>
                  </a:schemeClr>
                </a:solidFill>
                <a:latin typeface="+mj-ea"/>
                <a:ea typeface="+mj-ea"/>
              </a:rPr>
              <a:t>ⅹ</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蘇生後のケアは</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注意深く呼吸観察を継続</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のみ</a:t>
            </a:r>
            <a:r>
              <a:rPr lang="ja-JP" altLang="en-US" sz="2000" dirty="0">
                <a:solidFill>
                  <a:schemeClr val="bg1">
                    <a:lumMod val="75000"/>
                  </a:schemeClr>
                </a:solidFill>
                <a:latin typeface="+mj-ea"/>
                <a:ea typeface="+mj-ea"/>
              </a:rPr>
              <a:t>へ</a:t>
            </a:r>
            <a:r>
              <a:rPr lang="ja-JP" altLang="ja-JP" sz="2000" dirty="0">
                <a:solidFill>
                  <a:schemeClr val="bg1">
                    <a:lumMod val="75000"/>
                  </a:schemeClr>
                </a:solidFill>
                <a:latin typeface="+mj-ea"/>
                <a:ea typeface="+mj-ea"/>
              </a:rPr>
              <a:t>変更</a:t>
            </a:r>
          </a:p>
          <a:p>
            <a:pPr lvl="0"/>
            <a:r>
              <a:rPr lang="en-US" altLang="ja-JP" sz="2000" dirty="0">
                <a:solidFill>
                  <a:schemeClr val="bg1">
                    <a:lumMod val="75000"/>
                  </a:schemeClr>
                </a:solidFill>
                <a:latin typeface="+mj-ea"/>
                <a:ea typeface="+mj-ea"/>
              </a:rPr>
              <a:t>ⅺ</a:t>
            </a:r>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注釈</a:t>
            </a:r>
            <a:r>
              <a:rPr lang="en-US" altLang="ja-JP" sz="2000" dirty="0">
                <a:solidFill>
                  <a:schemeClr val="bg1">
                    <a:lumMod val="75000"/>
                  </a:schemeClr>
                </a:solidFill>
                <a:latin typeface="+mj-ea"/>
                <a:ea typeface="+mj-ea"/>
              </a:rPr>
              <a:t> (a)</a:t>
            </a:r>
            <a:r>
              <a:rPr lang="ja-JP" altLang="ja-JP" sz="2000" dirty="0">
                <a:solidFill>
                  <a:schemeClr val="bg1">
                    <a:lumMod val="75000"/>
                  </a:schemeClr>
                </a:solidFill>
                <a:latin typeface="+mj-ea"/>
                <a:ea typeface="+mj-ea"/>
              </a:rPr>
              <a:t>、</a:t>
            </a:r>
            <a:r>
              <a:rPr lang="en-US" altLang="ja-JP" sz="2000" dirty="0">
                <a:solidFill>
                  <a:schemeClr val="bg1">
                    <a:lumMod val="75000"/>
                  </a:schemeClr>
                </a:solidFill>
                <a:latin typeface="+mj-ea"/>
                <a:ea typeface="+mj-ea"/>
              </a:rPr>
              <a:t>(b)</a:t>
            </a:r>
            <a:r>
              <a:rPr lang="ja-JP" altLang="ja-JP" sz="2000" dirty="0">
                <a:solidFill>
                  <a:schemeClr val="bg1">
                    <a:lumMod val="75000"/>
                  </a:schemeClr>
                </a:solidFill>
                <a:latin typeface="+mj-ea"/>
                <a:ea typeface="+mj-ea"/>
              </a:rPr>
              <a:t>の簡略化</a:t>
            </a:r>
          </a:p>
          <a:p>
            <a:r>
              <a:rPr lang="en-US" altLang="ja-JP" sz="2000" dirty="0">
                <a:latin typeface="+mj-ea"/>
                <a:ea typeface="+mj-ea"/>
              </a:rPr>
              <a:t> </a:t>
            </a:r>
            <a:endParaRPr lang="ja-JP" altLang="ja-JP" sz="2000" dirty="0">
              <a:latin typeface="+mj-ea"/>
              <a:ea typeface="+mj-ea"/>
            </a:endParaRPr>
          </a:p>
          <a:p>
            <a:endParaRPr kumimoji="1" lang="ja-JP" altLang="en-US" dirty="0">
              <a:latin typeface="+mj-ea"/>
              <a:ea typeface="+mj-ea"/>
            </a:endParaRPr>
          </a:p>
        </p:txBody>
      </p:sp>
      <p:sp>
        <p:nvSpPr>
          <p:cNvPr id="9" name="テキスト ボックス 8">
            <a:extLst>
              <a:ext uri="{FF2B5EF4-FFF2-40B4-BE49-F238E27FC236}">
                <a16:creationId xmlns:a16="http://schemas.microsoft.com/office/drawing/2014/main" id="{EE7A12DE-EE5E-4651-ADD9-4E01B89E01E0}"/>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1973419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C5A89C-9989-4172-B0B1-FE86EA9259D8}"/>
              </a:ext>
            </a:extLst>
          </p:cNvPr>
          <p:cNvSpPr>
            <a:spLocks noGrp="1"/>
          </p:cNvSpPr>
          <p:nvPr>
            <p:ph type="title"/>
          </p:nvPr>
        </p:nvSpPr>
        <p:spPr/>
        <p:txBody>
          <a:bodyPr/>
          <a:lstStyle/>
          <a:p>
            <a:r>
              <a:rPr kumimoji="1" lang="en-US" altLang="ja-JP" dirty="0"/>
              <a:t>ILCOR resuscitation guidelines</a:t>
            </a:r>
            <a:endParaRPr kumimoji="1" lang="ja-JP" altLang="en-US"/>
          </a:p>
        </p:txBody>
      </p:sp>
      <p:cxnSp>
        <p:nvCxnSpPr>
          <p:cNvPr id="4" name="直線矢印コネクタ 3">
            <a:extLst>
              <a:ext uri="{FF2B5EF4-FFF2-40B4-BE49-F238E27FC236}">
                <a16:creationId xmlns:a16="http://schemas.microsoft.com/office/drawing/2014/main" id="{63E35E81-9F57-4538-BC9E-87CC29BC888D}"/>
              </a:ext>
            </a:extLst>
          </p:cNvPr>
          <p:cNvCxnSpPr>
            <a:cxnSpLocks/>
          </p:cNvCxnSpPr>
          <p:nvPr/>
        </p:nvCxnSpPr>
        <p:spPr>
          <a:xfrm>
            <a:off x="739401" y="1935615"/>
            <a:ext cx="7281583" cy="0"/>
          </a:xfrm>
          <a:prstGeom prst="straightConnector1">
            <a:avLst/>
          </a:prstGeom>
          <a:ln w="635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3D868DB4-61FF-4E3A-B4F2-C39BF51A2C35}"/>
              </a:ext>
            </a:extLst>
          </p:cNvPr>
          <p:cNvSpPr txBox="1"/>
          <p:nvPr/>
        </p:nvSpPr>
        <p:spPr>
          <a:xfrm>
            <a:off x="739396" y="2064797"/>
            <a:ext cx="9417963" cy="646331"/>
          </a:xfrm>
          <a:prstGeom prst="rect">
            <a:avLst/>
          </a:prstGeom>
          <a:noFill/>
        </p:spPr>
        <p:txBody>
          <a:bodyPr wrap="none" rtlCol="0">
            <a:spAutoFit/>
          </a:bodyPr>
          <a:lstStyle/>
          <a:p>
            <a:r>
              <a:rPr lang="en-US" altLang="ja-JP" dirty="0"/>
              <a:t>1992		2005		2010		2015		2020		</a:t>
            </a:r>
          </a:p>
          <a:p>
            <a:r>
              <a:rPr lang="en-US" altLang="ja-JP" dirty="0"/>
              <a:t>1</a:t>
            </a:r>
            <a:r>
              <a:rPr lang="en-US" altLang="ja-JP" baseline="30000" dirty="0"/>
              <a:t>st</a:t>
            </a:r>
            <a:r>
              <a:rPr lang="en-US" altLang="ja-JP" dirty="0"/>
              <a:t> GL 		2</a:t>
            </a:r>
            <a:r>
              <a:rPr lang="en-US" altLang="ja-JP" baseline="30000" dirty="0"/>
              <a:t>nd</a:t>
            </a:r>
            <a:r>
              <a:rPr lang="en-US" altLang="ja-JP" dirty="0"/>
              <a:t> GL		3</a:t>
            </a:r>
            <a:r>
              <a:rPr lang="en-US" altLang="ja-JP" baseline="30000" dirty="0"/>
              <a:t>rd</a:t>
            </a:r>
            <a:r>
              <a:rPr lang="en-US" altLang="ja-JP" dirty="0"/>
              <a:t> GL		4</a:t>
            </a:r>
            <a:r>
              <a:rPr lang="en-US" altLang="ja-JP" baseline="30000" dirty="0"/>
              <a:t>th</a:t>
            </a:r>
            <a:r>
              <a:rPr lang="en-US" altLang="ja-JP" dirty="0"/>
              <a:t> GL		5</a:t>
            </a:r>
            <a:r>
              <a:rPr lang="en-US" altLang="ja-JP" baseline="30000" dirty="0"/>
              <a:t>th</a:t>
            </a:r>
            <a:r>
              <a:rPr lang="en-US" altLang="ja-JP" dirty="0"/>
              <a:t> GL	</a:t>
            </a:r>
            <a:endParaRPr lang="ja-JP" altLang="en-US" dirty="0"/>
          </a:p>
        </p:txBody>
      </p:sp>
      <p:sp>
        <p:nvSpPr>
          <p:cNvPr id="11" name="矢印: 下 10">
            <a:extLst>
              <a:ext uri="{FF2B5EF4-FFF2-40B4-BE49-F238E27FC236}">
                <a16:creationId xmlns:a16="http://schemas.microsoft.com/office/drawing/2014/main" id="{30233ED1-1200-4B23-A2FE-18E79EAF7086}"/>
              </a:ext>
            </a:extLst>
          </p:cNvPr>
          <p:cNvSpPr/>
          <p:nvPr/>
        </p:nvSpPr>
        <p:spPr>
          <a:xfrm rot="10800000">
            <a:off x="2737551" y="2679076"/>
            <a:ext cx="361462" cy="3356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 name="テキスト ボックス 11">
            <a:extLst>
              <a:ext uri="{FF2B5EF4-FFF2-40B4-BE49-F238E27FC236}">
                <a16:creationId xmlns:a16="http://schemas.microsoft.com/office/drawing/2014/main" id="{429CB04A-38AF-4F67-B150-1ABA3F16686F}"/>
              </a:ext>
            </a:extLst>
          </p:cNvPr>
          <p:cNvSpPr txBox="1"/>
          <p:nvPr/>
        </p:nvSpPr>
        <p:spPr>
          <a:xfrm>
            <a:off x="2361327" y="3052953"/>
            <a:ext cx="1050288" cy="300082"/>
          </a:xfrm>
          <a:prstGeom prst="rect">
            <a:avLst/>
          </a:prstGeom>
          <a:noFill/>
        </p:spPr>
        <p:txBody>
          <a:bodyPr wrap="none" rtlCol="0">
            <a:spAutoFit/>
          </a:bodyPr>
          <a:lstStyle/>
          <a:p>
            <a:r>
              <a:rPr lang="ja-JP" altLang="en-US" sz="1350"/>
              <a:t>日本の参加</a:t>
            </a:r>
          </a:p>
        </p:txBody>
      </p:sp>
      <p:sp>
        <p:nvSpPr>
          <p:cNvPr id="13" name="テキスト ボックス 12">
            <a:extLst>
              <a:ext uri="{FF2B5EF4-FFF2-40B4-BE49-F238E27FC236}">
                <a16:creationId xmlns:a16="http://schemas.microsoft.com/office/drawing/2014/main" id="{E3E1E394-C676-47E2-8AFD-1D780D4CC8F4}"/>
              </a:ext>
            </a:extLst>
          </p:cNvPr>
          <p:cNvSpPr txBox="1"/>
          <p:nvPr/>
        </p:nvSpPr>
        <p:spPr>
          <a:xfrm>
            <a:off x="3350904" y="2658414"/>
            <a:ext cx="1186543" cy="715581"/>
          </a:xfrm>
          <a:prstGeom prst="rect">
            <a:avLst/>
          </a:prstGeom>
          <a:noFill/>
        </p:spPr>
        <p:txBody>
          <a:bodyPr wrap="none" rtlCol="0">
            <a:spAutoFit/>
          </a:bodyPr>
          <a:lstStyle/>
          <a:p>
            <a:r>
              <a:rPr lang="ja-JP" altLang="en-US" sz="1350"/>
              <a:t>田村正徳 </a:t>
            </a:r>
            <a:r>
              <a:rPr lang="en-US" altLang="ja-JP" sz="1350" dirty="0"/>
              <a:t>(TF)</a:t>
            </a:r>
          </a:p>
          <a:p>
            <a:r>
              <a:rPr lang="ja-JP" altLang="en-US" sz="1350"/>
              <a:t>森臨太郎 </a:t>
            </a:r>
            <a:r>
              <a:rPr lang="en-US" altLang="ja-JP" sz="1350" dirty="0"/>
              <a:t>(TF)</a:t>
            </a:r>
          </a:p>
          <a:p>
            <a:r>
              <a:rPr lang="ja-JP" altLang="en-US" sz="1350"/>
              <a:t>諫山哲哉</a:t>
            </a:r>
          </a:p>
        </p:txBody>
      </p:sp>
      <p:sp>
        <p:nvSpPr>
          <p:cNvPr id="14" name="テキスト ボックス 13">
            <a:extLst>
              <a:ext uri="{FF2B5EF4-FFF2-40B4-BE49-F238E27FC236}">
                <a16:creationId xmlns:a16="http://schemas.microsoft.com/office/drawing/2014/main" id="{2ADD313B-A427-40F8-9CE7-03675A4AED53}"/>
              </a:ext>
            </a:extLst>
          </p:cNvPr>
          <p:cNvSpPr txBox="1"/>
          <p:nvPr/>
        </p:nvSpPr>
        <p:spPr>
          <a:xfrm>
            <a:off x="4789492" y="2662401"/>
            <a:ext cx="1225015" cy="715581"/>
          </a:xfrm>
          <a:prstGeom prst="rect">
            <a:avLst/>
          </a:prstGeom>
          <a:noFill/>
        </p:spPr>
        <p:txBody>
          <a:bodyPr wrap="none" rtlCol="0">
            <a:spAutoFit/>
          </a:bodyPr>
          <a:lstStyle/>
          <a:p>
            <a:r>
              <a:rPr lang="ja-JP" altLang="en-US" sz="1350"/>
              <a:t>田村正徳 </a:t>
            </a:r>
            <a:r>
              <a:rPr lang="en-US" altLang="ja-JP" sz="1350" dirty="0"/>
              <a:t>(TF)</a:t>
            </a:r>
          </a:p>
          <a:p>
            <a:r>
              <a:rPr lang="ja-JP" altLang="en-US" sz="1350"/>
              <a:t>諫山哲哉</a:t>
            </a:r>
            <a:endParaRPr lang="en-US" altLang="ja-JP" sz="1350" dirty="0"/>
          </a:p>
          <a:p>
            <a:r>
              <a:rPr lang="ja-JP" altLang="en-US" sz="1350"/>
              <a:t>杉浦崇浩</a:t>
            </a:r>
          </a:p>
        </p:txBody>
      </p:sp>
      <p:sp>
        <p:nvSpPr>
          <p:cNvPr id="15" name="テキスト ボックス 14">
            <a:extLst>
              <a:ext uri="{FF2B5EF4-FFF2-40B4-BE49-F238E27FC236}">
                <a16:creationId xmlns:a16="http://schemas.microsoft.com/office/drawing/2014/main" id="{F7A0D7DA-302B-4CAC-8EDC-E415F8953382}"/>
              </a:ext>
            </a:extLst>
          </p:cNvPr>
          <p:cNvSpPr txBox="1"/>
          <p:nvPr/>
        </p:nvSpPr>
        <p:spPr>
          <a:xfrm>
            <a:off x="6103312" y="2665907"/>
            <a:ext cx="1186543" cy="715581"/>
          </a:xfrm>
          <a:prstGeom prst="rect">
            <a:avLst/>
          </a:prstGeom>
          <a:noFill/>
        </p:spPr>
        <p:txBody>
          <a:bodyPr wrap="none" rtlCol="0">
            <a:spAutoFit/>
          </a:bodyPr>
          <a:lstStyle/>
          <a:p>
            <a:r>
              <a:rPr lang="ja-JP" altLang="en-US" sz="1350"/>
              <a:t>細野茂春 </a:t>
            </a:r>
            <a:r>
              <a:rPr lang="en-US" altLang="ja-JP" sz="1350" dirty="0"/>
              <a:t>(TF)</a:t>
            </a:r>
          </a:p>
          <a:p>
            <a:r>
              <a:rPr lang="ja-JP" altLang="en-US" sz="1350"/>
              <a:t>諫山哲哉 </a:t>
            </a:r>
            <a:r>
              <a:rPr lang="en-US" altLang="ja-JP" sz="1350" dirty="0"/>
              <a:t>(TF)</a:t>
            </a:r>
          </a:p>
          <a:p>
            <a:r>
              <a:rPr lang="ja-JP" altLang="en-US" sz="1350"/>
              <a:t>杉浦崇浩</a:t>
            </a:r>
          </a:p>
        </p:txBody>
      </p:sp>
      <p:sp>
        <p:nvSpPr>
          <p:cNvPr id="3" name="矢印: 右 2">
            <a:extLst>
              <a:ext uri="{FF2B5EF4-FFF2-40B4-BE49-F238E27FC236}">
                <a16:creationId xmlns:a16="http://schemas.microsoft.com/office/drawing/2014/main" id="{41DA939A-55DF-4154-AAA1-A6B1A3A30B39}"/>
              </a:ext>
            </a:extLst>
          </p:cNvPr>
          <p:cNvSpPr/>
          <p:nvPr/>
        </p:nvSpPr>
        <p:spPr>
          <a:xfrm>
            <a:off x="2819880" y="3437913"/>
            <a:ext cx="5733961" cy="78581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2000" b="1" dirty="0"/>
              <a:t>Systematic review</a:t>
            </a:r>
            <a:endParaRPr lang="ja-JP" altLang="en-US" sz="2000" b="1"/>
          </a:p>
        </p:txBody>
      </p:sp>
      <p:sp>
        <p:nvSpPr>
          <p:cNvPr id="16" name="矢印: 右 15">
            <a:extLst>
              <a:ext uri="{FF2B5EF4-FFF2-40B4-BE49-F238E27FC236}">
                <a16:creationId xmlns:a16="http://schemas.microsoft.com/office/drawing/2014/main" id="{6ABF6637-438D-429B-A7D1-6B35A29646E1}"/>
              </a:ext>
            </a:extLst>
          </p:cNvPr>
          <p:cNvSpPr/>
          <p:nvPr/>
        </p:nvSpPr>
        <p:spPr>
          <a:xfrm>
            <a:off x="4152550" y="4286864"/>
            <a:ext cx="4401291" cy="785813"/>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2000" b="1" dirty="0"/>
              <a:t>GRADE</a:t>
            </a:r>
            <a:endParaRPr lang="ja-JP" altLang="en-US" sz="2000" b="1"/>
          </a:p>
        </p:txBody>
      </p:sp>
      <p:sp>
        <p:nvSpPr>
          <p:cNvPr id="17" name="矢印: 右 16">
            <a:extLst>
              <a:ext uri="{FF2B5EF4-FFF2-40B4-BE49-F238E27FC236}">
                <a16:creationId xmlns:a16="http://schemas.microsoft.com/office/drawing/2014/main" id="{FED412F0-40DE-40F6-AC72-92D535238B1B}"/>
              </a:ext>
            </a:extLst>
          </p:cNvPr>
          <p:cNvSpPr/>
          <p:nvPr/>
        </p:nvSpPr>
        <p:spPr>
          <a:xfrm>
            <a:off x="5855516" y="5135815"/>
            <a:ext cx="2698326" cy="785813"/>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2000" b="1" dirty="0"/>
              <a:t>CEE</a:t>
            </a:r>
            <a:endParaRPr lang="ja-JP" altLang="en-US" sz="2000" b="1"/>
          </a:p>
        </p:txBody>
      </p:sp>
      <p:sp>
        <p:nvSpPr>
          <p:cNvPr id="18" name="矢印: 下 17">
            <a:extLst>
              <a:ext uri="{FF2B5EF4-FFF2-40B4-BE49-F238E27FC236}">
                <a16:creationId xmlns:a16="http://schemas.microsoft.com/office/drawing/2014/main" id="{49C11542-57D4-4563-9AFB-8D29DB05A2BE}"/>
              </a:ext>
            </a:extLst>
          </p:cNvPr>
          <p:cNvSpPr/>
          <p:nvPr/>
        </p:nvSpPr>
        <p:spPr>
          <a:xfrm rot="10800000">
            <a:off x="1180062" y="2736055"/>
            <a:ext cx="361462" cy="3356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9" name="テキスト ボックス 18">
            <a:extLst>
              <a:ext uri="{FF2B5EF4-FFF2-40B4-BE49-F238E27FC236}">
                <a16:creationId xmlns:a16="http://schemas.microsoft.com/office/drawing/2014/main" id="{8C103C58-92B2-4986-AA35-7BF3E63F5CB5}"/>
              </a:ext>
            </a:extLst>
          </p:cNvPr>
          <p:cNvSpPr txBox="1"/>
          <p:nvPr/>
        </p:nvSpPr>
        <p:spPr>
          <a:xfrm>
            <a:off x="937027" y="3071659"/>
            <a:ext cx="945900" cy="300082"/>
          </a:xfrm>
          <a:prstGeom prst="rect">
            <a:avLst/>
          </a:prstGeom>
          <a:noFill/>
        </p:spPr>
        <p:txBody>
          <a:bodyPr wrap="none" rtlCol="0">
            <a:spAutoFit/>
          </a:bodyPr>
          <a:lstStyle/>
          <a:p>
            <a:r>
              <a:rPr lang="en-US" altLang="ja-JP" sz="1350" dirty="0"/>
              <a:t>ILCOR</a:t>
            </a:r>
            <a:r>
              <a:rPr lang="ja-JP" altLang="en-US" sz="1350"/>
              <a:t>発足</a:t>
            </a:r>
          </a:p>
        </p:txBody>
      </p:sp>
      <p:cxnSp>
        <p:nvCxnSpPr>
          <p:cNvPr id="8" name="Straight Arrow Connector 7">
            <a:extLst>
              <a:ext uri="{FF2B5EF4-FFF2-40B4-BE49-F238E27FC236}">
                <a16:creationId xmlns:a16="http://schemas.microsoft.com/office/drawing/2014/main" id="{97F0C333-BE18-4CC0-8EB9-CF60E0982693}"/>
              </a:ext>
            </a:extLst>
          </p:cNvPr>
          <p:cNvCxnSpPr>
            <a:cxnSpLocks/>
          </p:cNvCxnSpPr>
          <p:nvPr/>
        </p:nvCxnSpPr>
        <p:spPr>
          <a:xfrm>
            <a:off x="7063530" y="3221700"/>
            <a:ext cx="41557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11">
            <a:extLst>
              <a:ext uri="{FF2B5EF4-FFF2-40B4-BE49-F238E27FC236}">
                <a16:creationId xmlns:a16="http://schemas.microsoft.com/office/drawing/2014/main" id="{BD99E93C-6DC1-44E3-872C-3A70DCE7975A}"/>
              </a:ext>
            </a:extLst>
          </p:cNvPr>
          <p:cNvSpPr txBox="1"/>
          <p:nvPr/>
        </p:nvSpPr>
        <p:spPr>
          <a:xfrm>
            <a:off x="7457111" y="3071659"/>
            <a:ext cx="1300721" cy="300082"/>
          </a:xfrm>
          <a:prstGeom prst="rect">
            <a:avLst/>
          </a:prstGeom>
          <a:noFill/>
        </p:spPr>
        <p:txBody>
          <a:bodyPr wrap="square" rtlCol="0">
            <a:spAutoFit/>
          </a:bodyPr>
          <a:lstStyle/>
          <a:p>
            <a:r>
              <a:rPr lang="en-US" altLang="ja-JP" sz="1350" dirty="0"/>
              <a:t>TF</a:t>
            </a:r>
            <a:r>
              <a:rPr lang="ja-JP" altLang="en-US" sz="1350" dirty="0"/>
              <a:t>（ﾀｽｸﾌｫｰｽ）</a:t>
            </a:r>
            <a:endParaRPr lang="en-US" altLang="ja-JP" sz="1350" dirty="0"/>
          </a:p>
        </p:txBody>
      </p:sp>
      <p:sp>
        <p:nvSpPr>
          <p:cNvPr id="21" name="Rectangle 20">
            <a:extLst>
              <a:ext uri="{FF2B5EF4-FFF2-40B4-BE49-F238E27FC236}">
                <a16:creationId xmlns:a16="http://schemas.microsoft.com/office/drawing/2014/main" id="{500DD6C3-B876-44B6-8231-2291B6AD0711}"/>
              </a:ext>
            </a:extLst>
          </p:cNvPr>
          <p:cNvSpPr/>
          <p:nvPr/>
        </p:nvSpPr>
        <p:spPr>
          <a:xfrm>
            <a:off x="200155" y="5028145"/>
            <a:ext cx="4647891" cy="171558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285750" indent="-285750">
              <a:spcBef>
                <a:spcPts val="600"/>
              </a:spcBef>
              <a:spcAft>
                <a:spcPts val="600"/>
              </a:spcAft>
              <a:buFont typeface="Arial" panose="020B0604020202020204" pitchFamily="34" charset="0"/>
              <a:buChar char="•"/>
            </a:pPr>
            <a:r>
              <a:rPr lang="ja-JP" altLang="en-US" sz="1600"/>
              <a:t>連続的にエビデンスをチェックして、必要時に</a:t>
            </a:r>
            <a:r>
              <a:rPr lang="en-US" altLang="ja-JP" sz="1600" dirty="0"/>
              <a:t>SR</a:t>
            </a:r>
            <a:r>
              <a:rPr lang="ja-JP" altLang="en-US" sz="1600"/>
              <a:t>を行い推奨を更新（毎年）</a:t>
            </a:r>
            <a:endParaRPr lang="en-US" altLang="ja-JP" sz="1600" dirty="0"/>
          </a:p>
          <a:p>
            <a:pPr marL="285750" indent="-285750">
              <a:spcBef>
                <a:spcPts val="600"/>
              </a:spcBef>
              <a:spcAft>
                <a:spcPts val="600"/>
              </a:spcAft>
              <a:buFont typeface="Arial" panose="020B0604020202020204" pitchFamily="34" charset="0"/>
              <a:buChar char="•"/>
            </a:pPr>
            <a:r>
              <a:rPr lang="en-US" altLang="ja-JP" sz="1600" dirty="0"/>
              <a:t>2019</a:t>
            </a:r>
            <a:r>
              <a:rPr lang="ja-JP" altLang="en-US" sz="1600"/>
              <a:t>年までは、</a:t>
            </a:r>
            <a:r>
              <a:rPr lang="en-US" altLang="ja-JP" sz="1600" dirty="0"/>
              <a:t>SR</a:t>
            </a:r>
            <a:r>
              <a:rPr lang="ja-JP" altLang="en-US" sz="1600"/>
              <a:t>は専門家集団への依頼</a:t>
            </a:r>
            <a:endParaRPr lang="en-US" altLang="ja-JP" sz="1600" dirty="0"/>
          </a:p>
          <a:p>
            <a:pPr marL="285750" indent="-285750">
              <a:spcBef>
                <a:spcPts val="600"/>
              </a:spcBef>
              <a:spcAft>
                <a:spcPts val="600"/>
              </a:spcAft>
              <a:buFont typeface="Arial" panose="020B0604020202020204" pitchFamily="34" charset="0"/>
              <a:buChar char="•"/>
            </a:pPr>
            <a:r>
              <a:rPr lang="en-US" altLang="ja-JP" sz="1600" dirty="0">
                <a:solidFill>
                  <a:schemeClr val="tx1"/>
                </a:solidFill>
              </a:rPr>
              <a:t>2019</a:t>
            </a:r>
            <a:r>
              <a:rPr lang="ja-JP" altLang="en-US" sz="1600">
                <a:solidFill>
                  <a:schemeClr val="tx1"/>
                </a:solidFill>
              </a:rPr>
              <a:t>年から、タスクフォースや他の協力者による</a:t>
            </a:r>
            <a:r>
              <a:rPr lang="en-US" altLang="ja-JP" sz="1600" dirty="0">
                <a:solidFill>
                  <a:schemeClr val="tx1"/>
                </a:solidFill>
              </a:rPr>
              <a:t>SR</a:t>
            </a:r>
            <a:r>
              <a:rPr lang="ja-JP" altLang="en-US" sz="1600">
                <a:solidFill>
                  <a:schemeClr val="tx1"/>
                </a:solidFill>
              </a:rPr>
              <a:t>、</a:t>
            </a:r>
            <a:r>
              <a:rPr lang="en-US" altLang="ja-JP" sz="1600" dirty="0">
                <a:solidFill>
                  <a:schemeClr val="tx1"/>
                </a:solidFill>
              </a:rPr>
              <a:t>Scoping Review, Evidence Update</a:t>
            </a:r>
            <a:r>
              <a:rPr lang="ja-JP" altLang="en-US" sz="1600">
                <a:solidFill>
                  <a:schemeClr val="tx1"/>
                </a:solidFill>
              </a:rPr>
              <a:t>が追加</a:t>
            </a:r>
            <a:endParaRPr lang="en-US" altLang="ja-JP" sz="1600" dirty="0">
              <a:solidFill>
                <a:schemeClr val="tx1"/>
              </a:solidFill>
            </a:endParaRPr>
          </a:p>
        </p:txBody>
      </p:sp>
      <p:sp>
        <p:nvSpPr>
          <p:cNvPr id="23" name="四角形: 角を丸くする 5">
            <a:extLst>
              <a:ext uri="{FF2B5EF4-FFF2-40B4-BE49-F238E27FC236}">
                <a16:creationId xmlns:a16="http://schemas.microsoft.com/office/drawing/2014/main" id="{36EB7745-294A-4F64-BFC8-0AD3BEC0D792}"/>
              </a:ext>
            </a:extLst>
          </p:cNvPr>
          <p:cNvSpPr/>
          <p:nvPr/>
        </p:nvSpPr>
        <p:spPr>
          <a:xfrm>
            <a:off x="161304" y="4510107"/>
            <a:ext cx="3755092" cy="54945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ja-JP" dirty="0"/>
              <a:t>CEE (</a:t>
            </a:r>
            <a:r>
              <a:rPr kumimoji="1" lang="en-US" altLang="ja-JP" dirty="0"/>
              <a:t>Continuous Evidence Evaluation</a:t>
            </a:r>
            <a:r>
              <a:rPr lang="en-US" altLang="ja-JP" dirty="0"/>
              <a:t>)</a:t>
            </a:r>
          </a:p>
          <a:p>
            <a:pPr algn="ctr"/>
            <a:r>
              <a:rPr lang="ja-JP" altLang="en-US" dirty="0"/>
              <a:t>（連続的エビデンス評価）</a:t>
            </a:r>
            <a:endParaRPr lang="en-US" altLang="ja-JP" dirty="0"/>
          </a:p>
        </p:txBody>
      </p:sp>
      <p:pic>
        <p:nvPicPr>
          <p:cNvPr id="5" name="図 2">
            <a:extLst>
              <a:ext uri="{FF2B5EF4-FFF2-40B4-BE49-F238E27FC236}">
                <a16:creationId xmlns:a16="http://schemas.microsoft.com/office/drawing/2014/main" id="{290113F9-4C45-48D5-AF86-2EB284FE59B9}"/>
              </a:ext>
            </a:extLst>
          </p:cNvPr>
          <p:cNvPicPr>
            <a:picLocks noChangeAspect="1"/>
          </p:cNvPicPr>
          <p:nvPr/>
        </p:nvPicPr>
        <p:blipFill>
          <a:blip r:embed="rId3"/>
          <a:stretch>
            <a:fillRect/>
          </a:stretch>
        </p:blipFill>
        <p:spPr>
          <a:xfrm>
            <a:off x="7805461" y="332666"/>
            <a:ext cx="1019361" cy="987638"/>
          </a:xfrm>
          <a:prstGeom prst="rect">
            <a:avLst/>
          </a:prstGeom>
        </p:spPr>
      </p:pic>
      <p:pic>
        <p:nvPicPr>
          <p:cNvPr id="22" name="Picture 2">
            <a:extLst>
              <a:ext uri="{FF2B5EF4-FFF2-40B4-BE49-F238E27FC236}">
                <a16:creationId xmlns:a16="http://schemas.microsoft.com/office/drawing/2014/main" id="{DC35AF8B-C71C-ED4A-9039-B042F4A837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テキスト ボックス 23">
            <a:extLst>
              <a:ext uri="{FF2B5EF4-FFF2-40B4-BE49-F238E27FC236}">
                <a16:creationId xmlns:a16="http://schemas.microsoft.com/office/drawing/2014/main" id="{541E2902-0B6C-4B32-9EC6-A028CEA42AC8}"/>
              </a:ext>
            </a:extLst>
          </p:cNvPr>
          <p:cNvSpPr txBox="1"/>
          <p:nvPr/>
        </p:nvSpPr>
        <p:spPr>
          <a:xfrm>
            <a:off x="4477023" y="6583362"/>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532635796"/>
      </p:ext>
    </p:extLst>
  </p:cSld>
  <p:clrMapOvr>
    <a:masterClrMapping/>
  </p:clrMapOvr>
  <mc:AlternateContent xmlns:mc="http://schemas.openxmlformats.org/markup-compatibility/2006" xmlns:p14="http://schemas.microsoft.com/office/powerpoint/2010/main">
    <mc:Choice Requires="p14">
      <p:transition spd="slow" p14:dur="2000" advTm="137640"/>
    </mc:Choice>
    <mc:Fallback xmlns="">
      <p:transition spd="slow" advTm="13764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469212" y="-95752"/>
            <a:ext cx="749793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3600" dirty="0"/>
              <a:t>呼吸の安定化のアルゴリズム</a:t>
            </a:r>
          </a:p>
        </p:txBody>
      </p:sp>
      <p:grpSp>
        <p:nvGrpSpPr>
          <p:cNvPr id="7" name="図形グループ 6"/>
          <p:cNvGrpSpPr/>
          <p:nvPr/>
        </p:nvGrpSpPr>
        <p:grpSpPr>
          <a:xfrm>
            <a:off x="5004048" y="1412776"/>
            <a:ext cx="4010185" cy="4766203"/>
            <a:chOff x="4910661" y="1693332"/>
            <a:chExt cx="4010185" cy="4766203"/>
          </a:xfrm>
        </p:grpSpPr>
        <p:pic>
          <p:nvPicPr>
            <p:cNvPr id="8" name="図 7" descr="呼吸障害安定化の流れ2015.tif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9219" y="1947343"/>
              <a:ext cx="3991627" cy="4393661"/>
            </a:xfrm>
            <a:prstGeom prst="rect">
              <a:avLst/>
            </a:prstGeom>
          </p:spPr>
        </p:pic>
        <p:sp>
          <p:nvSpPr>
            <p:cNvPr id="9" name="正方形/長方形 8"/>
            <p:cNvSpPr/>
            <p:nvPr/>
          </p:nvSpPr>
          <p:spPr>
            <a:xfrm>
              <a:off x="7603068" y="1693332"/>
              <a:ext cx="1182313" cy="105225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910661" y="3026300"/>
              <a:ext cx="1371599" cy="343323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910661" y="1930395"/>
              <a:ext cx="372539" cy="52612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12" name="図形グループ 11"/>
          <p:cNvGrpSpPr/>
          <p:nvPr/>
        </p:nvGrpSpPr>
        <p:grpSpPr>
          <a:xfrm>
            <a:off x="179513" y="1268760"/>
            <a:ext cx="4824536" cy="5184571"/>
            <a:chOff x="0" y="1417638"/>
            <a:chExt cx="4929219" cy="5440362"/>
          </a:xfrm>
        </p:grpSpPr>
        <p:grpSp>
          <p:nvGrpSpPr>
            <p:cNvPr id="13" name="図形グループ 12"/>
            <p:cNvGrpSpPr/>
            <p:nvPr/>
          </p:nvGrpSpPr>
          <p:grpSpPr>
            <a:xfrm>
              <a:off x="0" y="1417638"/>
              <a:ext cx="4929219" cy="5304894"/>
              <a:chOff x="0" y="1417638"/>
              <a:chExt cx="4929219" cy="5304894"/>
            </a:xfrm>
          </p:grpSpPr>
          <p:sp>
            <p:nvSpPr>
              <p:cNvPr id="17" name="正方形/長方形 16"/>
              <p:cNvSpPr/>
              <p:nvPr/>
            </p:nvSpPr>
            <p:spPr>
              <a:xfrm>
                <a:off x="0" y="2907769"/>
                <a:ext cx="1576418" cy="381476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8" name="図形グループ 17"/>
              <p:cNvGrpSpPr/>
              <p:nvPr/>
            </p:nvGrpSpPr>
            <p:grpSpPr>
              <a:xfrm>
                <a:off x="84668" y="1417638"/>
                <a:ext cx="4844551" cy="5169429"/>
                <a:chOff x="152400" y="1417638"/>
                <a:chExt cx="4844551" cy="5169429"/>
              </a:xfrm>
            </p:grpSpPr>
            <p:pic>
              <p:nvPicPr>
                <p:cNvPr id="20" name="図 19" descr="呼吸障害案摘果の流れ2010.tif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1693333"/>
                  <a:ext cx="4844551" cy="4893734"/>
                </a:xfrm>
                <a:prstGeom prst="rect">
                  <a:avLst/>
                </a:prstGeom>
              </p:spPr>
            </p:pic>
            <p:sp>
              <p:nvSpPr>
                <p:cNvPr id="21" name="正方形/長方形 20"/>
                <p:cNvSpPr/>
                <p:nvPr/>
              </p:nvSpPr>
              <p:spPr>
                <a:xfrm>
                  <a:off x="3420533" y="1417638"/>
                  <a:ext cx="1576418" cy="122396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52401" y="1862677"/>
                  <a:ext cx="304800" cy="27093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9" name="正方形/長方形 18"/>
              <p:cNvSpPr/>
              <p:nvPr/>
            </p:nvSpPr>
            <p:spPr>
              <a:xfrm>
                <a:off x="93134" y="1896531"/>
                <a:ext cx="279402" cy="42809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4" name="円/楕円 13"/>
            <p:cNvSpPr/>
            <p:nvPr/>
          </p:nvSpPr>
          <p:spPr>
            <a:xfrm>
              <a:off x="2595604" y="4707860"/>
              <a:ext cx="1030375" cy="50405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2609353" y="3073822"/>
              <a:ext cx="1044197" cy="504056"/>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2335" y="2907769"/>
              <a:ext cx="1483284" cy="395023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3" name="円/楕円 22"/>
          <p:cNvSpPr/>
          <p:nvPr/>
        </p:nvSpPr>
        <p:spPr>
          <a:xfrm>
            <a:off x="7139300" y="2980104"/>
            <a:ext cx="745068" cy="32172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7139300" y="4454285"/>
            <a:ext cx="745068" cy="32172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5" name="直線矢印コネクタ 24"/>
          <p:cNvCxnSpPr/>
          <p:nvPr/>
        </p:nvCxnSpPr>
        <p:spPr>
          <a:xfrm>
            <a:off x="3903010" y="3140968"/>
            <a:ext cx="3052233"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a:cxnSpLocks/>
          </p:cNvCxnSpPr>
          <p:nvPr/>
        </p:nvCxnSpPr>
        <p:spPr>
          <a:xfrm>
            <a:off x="3903010" y="4615150"/>
            <a:ext cx="3052233"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テキスト ボックス 1">
            <a:extLst>
              <a:ext uri="{FF2B5EF4-FFF2-40B4-BE49-F238E27FC236}">
                <a16:creationId xmlns:a16="http://schemas.microsoft.com/office/drawing/2014/main" id="{EC539741-4260-F244-A494-DB2739E171DB}"/>
              </a:ext>
            </a:extLst>
          </p:cNvPr>
          <p:cNvSpPr txBox="1"/>
          <p:nvPr/>
        </p:nvSpPr>
        <p:spPr>
          <a:xfrm>
            <a:off x="568981" y="1097434"/>
            <a:ext cx="813043" cy="369332"/>
          </a:xfrm>
          <a:prstGeom prst="rect">
            <a:avLst/>
          </a:prstGeom>
          <a:noFill/>
        </p:spPr>
        <p:txBody>
          <a:bodyPr wrap="none" rtlCol="0">
            <a:spAutoFit/>
          </a:bodyPr>
          <a:lstStyle/>
          <a:p>
            <a:r>
              <a:rPr kumimoji="1" lang="ja-JP" altLang="en-US" dirty="0"/>
              <a:t>２０１０</a:t>
            </a:r>
          </a:p>
        </p:txBody>
      </p:sp>
      <p:sp>
        <p:nvSpPr>
          <p:cNvPr id="3" name="テキスト ボックス 2">
            <a:extLst>
              <a:ext uri="{FF2B5EF4-FFF2-40B4-BE49-F238E27FC236}">
                <a16:creationId xmlns:a16="http://schemas.microsoft.com/office/drawing/2014/main" id="{24CF1FE4-8C1B-3644-A1DB-8F53C1701F96}"/>
              </a:ext>
            </a:extLst>
          </p:cNvPr>
          <p:cNvSpPr txBox="1"/>
          <p:nvPr/>
        </p:nvSpPr>
        <p:spPr>
          <a:xfrm>
            <a:off x="4625453" y="1087367"/>
            <a:ext cx="813043" cy="369332"/>
          </a:xfrm>
          <a:prstGeom prst="rect">
            <a:avLst/>
          </a:prstGeom>
          <a:noFill/>
        </p:spPr>
        <p:txBody>
          <a:bodyPr wrap="none" rtlCol="0">
            <a:spAutoFit/>
          </a:bodyPr>
          <a:lstStyle/>
          <a:p>
            <a:r>
              <a:rPr kumimoji="1" lang="ja-JP" altLang="en-US" dirty="0"/>
              <a:t>２０１５</a:t>
            </a:r>
          </a:p>
        </p:txBody>
      </p:sp>
      <p:sp>
        <p:nvSpPr>
          <p:cNvPr id="28" name="テキスト ボックス 27">
            <a:extLst>
              <a:ext uri="{FF2B5EF4-FFF2-40B4-BE49-F238E27FC236}">
                <a16:creationId xmlns:a16="http://schemas.microsoft.com/office/drawing/2014/main" id="{ED81BF36-9977-457B-B1D0-8C56B7C8AE68}"/>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1708016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674FBB70-05DA-448C-B9AE-3491F088D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4881" y="1589629"/>
            <a:ext cx="3041191" cy="4684776"/>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grpSp>
        <p:nvGrpSpPr>
          <p:cNvPr id="25" name="図形グループ 24"/>
          <p:cNvGrpSpPr/>
          <p:nvPr/>
        </p:nvGrpSpPr>
        <p:grpSpPr>
          <a:xfrm>
            <a:off x="419658" y="1360569"/>
            <a:ext cx="4128219" cy="4913835"/>
            <a:chOff x="4910661" y="1693332"/>
            <a:chExt cx="4010185" cy="4766203"/>
          </a:xfrm>
        </p:grpSpPr>
        <p:pic>
          <p:nvPicPr>
            <p:cNvPr id="26" name="図 25" descr="呼吸障害安定化の流れ2015.tif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9219" y="1947343"/>
              <a:ext cx="3991627" cy="4393661"/>
            </a:xfrm>
            <a:prstGeom prst="rect">
              <a:avLst/>
            </a:prstGeom>
          </p:spPr>
        </p:pic>
        <p:sp>
          <p:nvSpPr>
            <p:cNvPr id="27" name="正方形/長方形 26"/>
            <p:cNvSpPr/>
            <p:nvPr/>
          </p:nvSpPr>
          <p:spPr>
            <a:xfrm>
              <a:off x="7603068" y="1693332"/>
              <a:ext cx="1182313" cy="105225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910661" y="3026300"/>
              <a:ext cx="1371599" cy="343323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4910661" y="1930395"/>
              <a:ext cx="372539" cy="52612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 name="円/楕円 2">
            <a:extLst>
              <a:ext uri="{FF2B5EF4-FFF2-40B4-BE49-F238E27FC236}">
                <a16:creationId xmlns:a16="http://schemas.microsoft.com/office/drawing/2014/main" id="{1460F4DF-C0CC-8341-9573-E04263D28A1E}"/>
              </a:ext>
            </a:extLst>
          </p:cNvPr>
          <p:cNvSpPr/>
          <p:nvPr/>
        </p:nvSpPr>
        <p:spPr>
          <a:xfrm>
            <a:off x="6346447" y="2382152"/>
            <a:ext cx="1008112" cy="509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a:extLst>
              <a:ext uri="{FF2B5EF4-FFF2-40B4-BE49-F238E27FC236}">
                <a16:creationId xmlns:a16="http://schemas.microsoft.com/office/drawing/2014/main" id="{DDA19646-6C46-C64A-A315-50E0B80786E0}"/>
              </a:ext>
            </a:extLst>
          </p:cNvPr>
          <p:cNvSpPr/>
          <p:nvPr/>
        </p:nvSpPr>
        <p:spPr>
          <a:xfrm>
            <a:off x="2542215" y="2904565"/>
            <a:ext cx="864096" cy="4698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DE6765E1-B1C9-C44A-935C-DB3DCADB3B60}"/>
              </a:ext>
            </a:extLst>
          </p:cNvPr>
          <p:cNvSpPr txBox="1"/>
          <p:nvPr/>
        </p:nvSpPr>
        <p:spPr>
          <a:xfrm>
            <a:off x="579699" y="1064196"/>
            <a:ext cx="813043" cy="369332"/>
          </a:xfrm>
          <a:prstGeom prst="rect">
            <a:avLst/>
          </a:prstGeom>
          <a:noFill/>
        </p:spPr>
        <p:txBody>
          <a:bodyPr wrap="none" rtlCol="0">
            <a:spAutoFit/>
          </a:bodyPr>
          <a:lstStyle/>
          <a:p>
            <a:r>
              <a:rPr kumimoji="1" lang="ja-JP" altLang="en-US" dirty="0"/>
              <a:t>２０１５</a:t>
            </a:r>
          </a:p>
        </p:txBody>
      </p:sp>
      <p:sp>
        <p:nvSpPr>
          <p:cNvPr id="8" name="テキスト ボックス 7">
            <a:extLst>
              <a:ext uri="{FF2B5EF4-FFF2-40B4-BE49-F238E27FC236}">
                <a16:creationId xmlns:a16="http://schemas.microsoft.com/office/drawing/2014/main" id="{F612632C-3FB0-D44F-AE66-F9797A3D5343}"/>
              </a:ext>
            </a:extLst>
          </p:cNvPr>
          <p:cNvSpPr txBox="1"/>
          <p:nvPr/>
        </p:nvSpPr>
        <p:spPr>
          <a:xfrm>
            <a:off x="4765755" y="1064196"/>
            <a:ext cx="813043" cy="369332"/>
          </a:xfrm>
          <a:prstGeom prst="rect">
            <a:avLst/>
          </a:prstGeom>
          <a:noFill/>
        </p:spPr>
        <p:txBody>
          <a:bodyPr wrap="none" rtlCol="0">
            <a:spAutoFit/>
          </a:bodyPr>
          <a:lstStyle/>
          <a:p>
            <a:r>
              <a:rPr kumimoji="1" lang="ja-JP" altLang="en-US" dirty="0"/>
              <a:t>２０２０</a:t>
            </a:r>
          </a:p>
        </p:txBody>
      </p:sp>
      <p:cxnSp>
        <p:nvCxnSpPr>
          <p:cNvPr id="38" name="直線矢印コネクタ 37">
            <a:extLst>
              <a:ext uri="{FF2B5EF4-FFF2-40B4-BE49-F238E27FC236}">
                <a16:creationId xmlns:a16="http://schemas.microsoft.com/office/drawing/2014/main" id="{6C932399-49BA-484A-A5F5-A0CD5905F0D6}"/>
              </a:ext>
            </a:extLst>
          </p:cNvPr>
          <p:cNvCxnSpPr>
            <a:cxnSpLocks/>
            <a:endCxn id="3" idx="2"/>
          </p:cNvCxnSpPr>
          <p:nvPr/>
        </p:nvCxnSpPr>
        <p:spPr>
          <a:xfrm flipV="1">
            <a:off x="3418524" y="2636745"/>
            <a:ext cx="2927923" cy="41069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タイトル 1">
            <a:extLst>
              <a:ext uri="{FF2B5EF4-FFF2-40B4-BE49-F238E27FC236}">
                <a16:creationId xmlns:a16="http://schemas.microsoft.com/office/drawing/2014/main" id="{52E1B62B-A834-4385-BC4F-9883065E1979}"/>
              </a:ext>
            </a:extLst>
          </p:cNvPr>
          <p:cNvSpPr txBox="1">
            <a:spLocks/>
          </p:cNvSpPr>
          <p:nvPr/>
        </p:nvSpPr>
        <p:spPr bwMode="auto">
          <a:xfrm>
            <a:off x="469212" y="-95752"/>
            <a:ext cx="749793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3600" dirty="0"/>
              <a:t>呼吸の安定化のアルゴリズム</a:t>
            </a:r>
          </a:p>
        </p:txBody>
      </p:sp>
      <p:sp>
        <p:nvSpPr>
          <p:cNvPr id="18" name="楕円 17">
            <a:extLst>
              <a:ext uri="{FF2B5EF4-FFF2-40B4-BE49-F238E27FC236}">
                <a16:creationId xmlns:a16="http://schemas.microsoft.com/office/drawing/2014/main" id="{9F6A0EFD-5E04-4F9F-8D5C-E67E179FDF28}"/>
              </a:ext>
            </a:extLst>
          </p:cNvPr>
          <p:cNvSpPr/>
          <p:nvPr/>
        </p:nvSpPr>
        <p:spPr>
          <a:xfrm>
            <a:off x="7751006" y="2220832"/>
            <a:ext cx="560889" cy="5139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rgbClr val="FF0000"/>
                </a:solidFill>
              </a:rPr>
              <a:t>ⅴ</a:t>
            </a:r>
            <a:endParaRPr kumimoji="1" lang="ja-JP" altLang="en-US" sz="2400" b="1" dirty="0">
              <a:solidFill>
                <a:srgbClr val="FF0000"/>
              </a:solidFill>
            </a:endParaRPr>
          </a:p>
        </p:txBody>
      </p:sp>
      <p:sp>
        <p:nvSpPr>
          <p:cNvPr id="19" name="テキスト ボックス 18">
            <a:extLst>
              <a:ext uri="{FF2B5EF4-FFF2-40B4-BE49-F238E27FC236}">
                <a16:creationId xmlns:a16="http://schemas.microsoft.com/office/drawing/2014/main" id="{D8523F6B-7054-4764-9DA4-491004FDEAE5}"/>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1434205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CBE7D6CD-259C-4C87-BA08-F9D1F33622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5296" y="1024159"/>
            <a:ext cx="3714750" cy="539115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7" name="サブタイトル 2"/>
          <p:cNvSpPr>
            <a:spLocks noGrp="1"/>
          </p:cNvSpPr>
          <p:nvPr>
            <p:ph type="subTitle" idx="1"/>
          </p:nvPr>
        </p:nvSpPr>
        <p:spPr>
          <a:xfrm>
            <a:off x="395536" y="1781636"/>
            <a:ext cx="8269100" cy="4167644"/>
          </a:xfrm>
        </p:spPr>
        <p:txBody>
          <a:bodyPr rtlCol="0">
            <a:normAutofit/>
          </a:bodyPr>
          <a:lstStyle/>
          <a:p>
            <a:pPr algn="l"/>
            <a:r>
              <a:rPr lang="en-US" altLang="en-US" dirty="0"/>
              <a:t>　</a:t>
            </a:r>
            <a:r>
              <a:rPr lang="ja-JP" altLang="en-US" sz="4200">
                <a:solidFill>
                  <a:srgbClr val="000000"/>
                </a:solidFill>
              </a:rPr>
              <a:t>　</a:t>
            </a:r>
            <a:endParaRPr lang="ja-JP" altLang="en-US" sz="4200" dirty="0">
              <a:solidFill>
                <a:srgbClr val="000000"/>
              </a:solidFill>
            </a:endParaRPr>
          </a:p>
        </p:txBody>
      </p:sp>
      <p:sp>
        <p:nvSpPr>
          <p:cNvPr id="9" name="テキスト ボックス 8">
            <a:extLst>
              <a:ext uri="{FF2B5EF4-FFF2-40B4-BE49-F238E27FC236}">
                <a16:creationId xmlns:a16="http://schemas.microsoft.com/office/drawing/2014/main" id="{639870ED-FF4D-8843-A25A-89118ECB73CC}"/>
              </a:ext>
            </a:extLst>
          </p:cNvPr>
          <p:cNvSpPr txBox="1"/>
          <p:nvPr/>
        </p:nvSpPr>
        <p:spPr>
          <a:xfrm>
            <a:off x="4932041" y="724960"/>
            <a:ext cx="1239442" cy="369332"/>
          </a:xfrm>
          <a:prstGeom prst="rect">
            <a:avLst/>
          </a:prstGeom>
          <a:noFill/>
        </p:spPr>
        <p:txBody>
          <a:bodyPr wrap="none" rtlCol="0">
            <a:spAutoFit/>
          </a:bodyPr>
          <a:lstStyle/>
          <a:p>
            <a:r>
              <a:rPr kumimoji="1" lang="en-US" altLang="ja-JP" dirty="0"/>
              <a:t>CoSTR2020</a:t>
            </a:r>
            <a:endParaRPr kumimoji="1" lang="ja-JP" altLang="en-US" dirty="0"/>
          </a:p>
        </p:txBody>
      </p:sp>
      <p:pic>
        <p:nvPicPr>
          <p:cNvPr id="3" name="図 2">
            <a:extLst>
              <a:ext uri="{FF2B5EF4-FFF2-40B4-BE49-F238E27FC236}">
                <a16:creationId xmlns:a16="http://schemas.microsoft.com/office/drawing/2014/main" id="{5AC731EB-FB30-4968-B338-CB41602FC87D}"/>
              </a:ext>
            </a:extLst>
          </p:cNvPr>
          <p:cNvPicPr>
            <a:picLocks noChangeAspect="1"/>
          </p:cNvPicPr>
          <p:nvPr/>
        </p:nvPicPr>
        <p:blipFill>
          <a:blip r:embed="rId5"/>
          <a:stretch>
            <a:fillRect/>
          </a:stretch>
        </p:blipFill>
        <p:spPr>
          <a:xfrm>
            <a:off x="479364" y="852965"/>
            <a:ext cx="4176464" cy="5568618"/>
          </a:xfrm>
          <a:prstGeom prst="rect">
            <a:avLst/>
          </a:prstGeom>
          <a:ln>
            <a:solidFill>
              <a:schemeClr val="tx1"/>
            </a:solidFill>
          </a:ln>
        </p:spPr>
      </p:pic>
      <p:sp>
        <p:nvSpPr>
          <p:cNvPr id="14" name="円/楕円 9">
            <a:extLst>
              <a:ext uri="{FF2B5EF4-FFF2-40B4-BE49-F238E27FC236}">
                <a16:creationId xmlns:a16="http://schemas.microsoft.com/office/drawing/2014/main" id="{59FA37E2-D110-43EF-9A59-8E92CD662FA6}"/>
              </a:ext>
            </a:extLst>
          </p:cNvPr>
          <p:cNvSpPr/>
          <p:nvPr/>
        </p:nvSpPr>
        <p:spPr>
          <a:xfrm>
            <a:off x="6983776" y="2735554"/>
            <a:ext cx="504056" cy="288032"/>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円/楕円 22">
            <a:extLst>
              <a:ext uri="{FF2B5EF4-FFF2-40B4-BE49-F238E27FC236}">
                <a16:creationId xmlns:a16="http://schemas.microsoft.com/office/drawing/2014/main" id="{8C827DA2-5E10-4D9F-82B7-547D894CAB2D}"/>
              </a:ext>
            </a:extLst>
          </p:cNvPr>
          <p:cNvSpPr/>
          <p:nvPr/>
        </p:nvSpPr>
        <p:spPr>
          <a:xfrm>
            <a:off x="3419872" y="3329602"/>
            <a:ext cx="745068" cy="32172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タイトル 1">
            <a:extLst>
              <a:ext uri="{FF2B5EF4-FFF2-40B4-BE49-F238E27FC236}">
                <a16:creationId xmlns:a16="http://schemas.microsoft.com/office/drawing/2014/main" id="{705F5834-79C4-4674-A322-FB21C00102DD}"/>
              </a:ext>
            </a:extLst>
          </p:cNvPr>
          <p:cNvSpPr txBox="1">
            <a:spLocks/>
          </p:cNvSpPr>
          <p:nvPr/>
        </p:nvSpPr>
        <p:spPr bwMode="auto">
          <a:xfrm>
            <a:off x="469212" y="-95752"/>
            <a:ext cx="749793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3600" dirty="0"/>
              <a:t>呼吸の安定化のアルゴリズム</a:t>
            </a:r>
          </a:p>
        </p:txBody>
      </p:sp>
      <p:sp>
        <p:nvSpPr>
          <p:cNvPr id="13" name="テキスト ボックス 12">
            <a:extLst>
              <a:ext uri="{FF2B5EF4-FFF2-40B4-BE49-F238E27FC236}">
                <a16:creationId xmlns:a16="http://schemas.microsoft.com/office/drawing/2014/main" id="{5870042F-4BB2-4BA8-8116-3401D3F558FF}"/>
              </a:ext>
            </a:extLst>
          </p:cNvPr>
          <p:cNvSpPr txBox="1"/>
          <p:nvPr/>
        </p:nvSpPr>
        <p:spPr>
          <a:xfrm>
            <a:off x="6751313" y="6377525"/>
            <a:ext cx="1922321" cy="215444"/>
          </a:xfrm>
          <a:prstGeom prst="rect">
            <a:avLst/>
          </a:prstGeom>
          <a:noFill/>
        </p:spPr>
        <p:txBody>
          <a:bodyPr wrap="none" rtlCol="0">
            <a:spAutoFit/>
          </a:bodyPr>
          <a:lstStyle/>
          <a:p>
            <a:r>
              <a:rPr lang="fr-FR" altLang="ja-JP" sz="800" dirty="0"/>
              <a:t>Wyckoff, et al. Circulation. 2020;142:S185</a:t>
            </a:r>
            <a:endParaRPr kumimoji="1" lang="ja-JP" altLang="en-US" sz="800" dirty="0"/>
          </a:p>
        </p:txBody>
      </p:sp>
      <p:sp>
        <p:nvSpPr>
          <p:cNvPr id="16" name="テキスト ボックス 15">
            <a:extLst>
              <a:ext uri="{FF2B5EF4-FFF2-40B4-BE49-F238E27FC236}">
                <a16:creationId xmlns:a16="http://schemas.microsoft.com/office/drawing/2014/main" id="{DBED7E04-E096-4B3C-B72F-909A75AD98F0}"/>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4028306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a:spLocks noGrp="1"/>
          </p:cNvSpPr>
          <p:nvPr>
            <p:ph type="ctrTitle"/>
          </p:nvPr>
        </p:nvSpPr>
        <p:spPr>
          <a:xfrm>
            <a:off x="683568" y="188641"/>
            <a:ext cx="7676396" cy="792088"/>
          </a:xfrm>
        </p:spPr>
        <p:txBody>
          <a:bodyPr>
            <a:normAutofit/>
          </a:bodyPr>
          <a:lstStyle/>
          <a:p>
            <a:r>
              <a:rPr lang="ja-JP" altLang="en-US" sz="4000" dirty="0">
                <a:solidFill>
                  <a:srgbClr val="000000"/>
                </a:solidFill>
                <a:latin typeface="ＭＳ Ｐゴシック"/>
                <a:cs typeface="ＭＳ Ｐゴシック"/>
              </a:rPr>
              <a:t>20</a:t>
            </a:r>
            <a:r>
              <a:rPr lang="en-US" altLang="ja-JP" sz="4000" dirty="0">
                <a:solidFill>
                  <a:srgbClr val="000000"/>
                </a:solidFill>
                <a:latin typeface="ＭＳ Ｐゴシック"/>
                <a:cs typeface="ＭＳ Ｐゴシック"/>
              </a:rPr>
              <a:t>20</a:t>
            </a:r>
            <a:r>
              <a:rPr lang="ja-JP" altLang="en-US" sz="4000" dirty="0">
                <a:solidFill>
                  <a:srgbClr val="000000"/>
                </a:solidFill>
                <a:latin typeface="ＭＳ Ｐゴシック"/>
                <a:cs typeface="ＭＳ Ｐゴシック"/>
              </a:rPr>
              <a:t>年版アルゴリズム変更点</a:t>
            </a:r>
            <a:endParaRPr lang="ja-JP" altLang="en-US" sz="4000" dirty="0">
              <a:latin typeface="Calibri" charset="0"/>
              <a:ea typeface="ＭＳ Ｐゴシック" charset="0"/>
            </a:endParaRPr>
          </a:p>
        </p:txBody>
      </p:sp>
      <p:sp>
        <p:nvSpPr>
          <p:cNvPr id="8" name="テキスト ボックス 7"/>
          <p:cNvSpPr txBox="1"/>
          <p:nvPr/>
        </p:nvSpPr>
        <p:spPr>
          <a:xfrm>
            <a:off x="1677269" y="2236902"/>
            <a:ext cx="184730" cy="646332"/>
          </a:xfrm>
          <a:prstGeom prst="rect">
            <a:avLst/>
          </a:prstGeom>
          <a:noFill/>
        </p:spPr>
        <p:txBody>
          <a:bodyPr wrap="none" rtlCol="0">
            <a:spAutoFit/>
          </a:bodyPr>
          <a:lstStyle/>
          <a:p>
            <a:endParaRPr kumimoji="1" lang="ja-JP" altLang="en-US" sz="3600" dirty="0"/>
          </a:p>
        </p:txBody>
      </p:sp>
      <p:sp>
        <p:nvSpPr>
          <p:cNvPr id="2" name="テキスト ボックス 1">
            <a:extLst>
              <a:ext uri="{FF2B5EF4-FFF2-40B4-BE49-F238E27FC236}">
                <a16:creationId xmlns:a16="http://schemas.microsoft.com/office/drawing/2014/main" id="{0161284F-6DA3-B448-A6F3-F2EC73B04E07}"/>
              </a:ext>
            </a:extLst>
          </p:cNvPr>
          <p:cNvSpPr txBox="1"/>
          <p:nvPr/>
        </p:nvSpPr>
        <p:spPr>
          <a:xfrm>
            <a:off x="159574" y="1386556"/>
            <a:ext cx="8129148" cy="5293757"/>
          </a:xfrm>
          <a:prstGeom prst="rect">
            <a:avLst/>
          </a:prstGeom>
          <a:noFill/>
        </p:spPr>
        <p:txBody>
          <a:bodyPr wrap="none" rtlCol="0">
            <a:spAutoFit/>
          </a:bodyPr>
          <a:lstStyle/>
          <a:p>
            <a:pPr lvl="0"/>
            <a:r>
              <a:rPr lang="en-US" altLang="ja-JP" sz="2000" dirty="0">
                <a:solidFill>
                  <a:schemeClr val="bg1">
                    <a:lumMod val="75000"/>
                  </a:schemeClr>
                </a:solidFill>
                <a:latin typeface="+mj-ea"/>
                <a:ea typeface="+mj-ea"/>
              </a:rPr>
              <a:t>ⅰ</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新生児蘇生法の本質である救命の流れの強調</a:t>
            </a:r>
            <a:endParaRPr lang="en-US" altLang="ja-JP" sz="2000" dirty="0">
              <a:solidFill>
                <a:schemeClr val="bg1">
                  <a:lumMod val="75000"/>
                </a:schemeClr>
              </a:solidFill>
              <a:latin typeface="+mj-ea"/>
              <a:ea typeface="+mj-ea"/>
            </a:endParaRPr>
          </a:p>
          <a:p>
            <a:pPr lvl="0"/>
            <a:r>
              <a:rPr lang="en-US" altLang="ja-JP" sz="2000" dirty="0">
                <a:solidFill>
                  <a:schemeClr val="bg1">
                    <a:lumMod val="75000"/>
                  </a:schemeClr>
                </a:solidFill>
                <a:latin typeface="+mj-ea"/>
                <a:ea typeface="+mj-ea"/>
              </a:rPr>
              <a:t>ⅱ</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出生前のステップとしてブリーフィングの表記の追加</a:t>
            </a:r>
          </a:p>
          <a:p>
            <a:pPr lvl="0"/>
            <a:r>
              <a:rPr lang="en-US" altLang="ja-JP" sz="2000" dirty="0">
                <a:solidFill>
                  <a:schemeClr val="bg1">
                    <a:lumMod val="75000"/>
                  </a:schemeClr>
                </a:solidFill>
                <a:latin typeface="+mj-ea"/>
                <a:ea typeface="+mj-ea"/>
              </a:rPr>
              <a:t>ⅲ</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人工呼吸に引き続く胸骨圧迫時の</a:t>
            </a:r>
            <a:r>
              <a:rPr lang="en-US" altLang="ja-JP" sz="2000" dirty="0">
                <a:solidFill>
                  <a:schemeClr val="bg1">
                    <a:lumMod val="75000"/>
                  </a:schemeClr>
                </a:solidFill>
                <a:latin typeface="+mj-ea"/>
                <a:ea typeface="+mj-ea"/>
              </a:rPr>
              <a:t>『</a:t>
            </a:r>
            <a:r>
              <a:rPr lang="ja-JP" altLang="en-US" sz="2000" dirty="0">
                <a:solidFill>
                  <a:schemeClr val="bg1">
                    <a:lumMod val="75000"/>
                  </a:schemeClr>
                </a:solidFill>
                <a:latin typeface="+mj-ea"/>
                <a:ea typeface="+mj-ea"/>
              </a:rPr>
              <a:t>＋酸素</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の表記の追加</a:t>
            </a:r>
          </a:p>
          <a:p>
            <a:pPr lvl="0"/>
            <a:r>
              <a:rPr lang="en-US" altLang="ja-JP" sz="2000" dirty="0">
                <a:solidFill>
                  <a:schemeClr val="bg1">
                    <a:lumMod val="75000"/>
                  </a:schemeClr>
                </a:solidFill>
                <a:latin typeface="+mj-ea"/>
                <a:ea typeface="+mj-ea"/>
              </a:rPr>
              <a:t>ⅳ</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アドレナリン投与の優先順位から独立した表記</a:t>
            </a:r>
            <a:r>
              <a:rPr lang="ja-JP" altLang="en-US" sz="2000" dirty="0">
                <a:solidFill>
                  <a:schemeClr val="bg1">
                    <a:lumMod val="75000"/>
                  </a:schemeClr>
                </a:solidFill>
                <a:latin typeface="+mj-ea"/>
                <a:ea typeface="+mj-ea"/>
              </a:rPr>
              <a:t>へ変更</a:t>
            </a:r>
            <a:endParaRPr lang="ja-JP" altLang="ja-JP" sz="2000" dirty="0">
              <a:solidFill>
                <a:schemeClr val="bg1">
                  <a:lumMod val="75000"/>
                </a:schemeClr>
              </a:solidFill>
              <a:latin typeface="+mj-ea"/>
              <a:ea typeface="+mj-ea"/>
            </a:endParaRPr>
          </a:p>
          <a:p>
            <a:pPr lvl="0"/>
            <a:r>
              <a:rPr lang="en-US" altLang="ja-JP" sz="2000" dirty="0">
                <a:solidFill>
                  <a:schemeClr val="bg1">
                    <a:lumMod val="75000"/>
                  </a:schemeClr>
                </a:solidFill>
                <a:latin typeface="+mj-ea"/>
                <a:ea typeface="+mj-ea"/>
              </a:rPr>
              <a:t>ⅴ</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努力呼吸またはチアノーゼの</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共にあり</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から</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どちらかあり</a:t>
            </a:r>
            <a:r>
              <a:rPr lang="en-US" altLang="ja-JP" sz="2000" dirty="0">
                <a:solidFill>
                  <a:schemeClr val="bg1">
                    <a:lumMod val="75000"/>
                  </a:schemeClr>
                </a:solidFill>
                <a:latin typeface="+mj-ea"/>
                <a:ea typeface="+mj-ea"/>
              </a:rPr>
              <a:t>』</a:t>
            </a:r>
          </a:p>
          <a:p>
            <a:pPr lvl="0"/>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で安定化の流れに進むように変更</a:t>
            </a:r>
          </a:p>
          <a:p>
            <a:pPr lvl="0"/>
            <a:r>
              <a:rPr lang="en-US" altLang="ja-JP" sz="2000" dirty="0">
                <a:solidFill>
                  <a:srgbClr val="FF0000"/>
                </a:solidFill>
                <a:latin typeface="+mj-ea"/>
                <a:ea typeface="+mj-ea"/>
              </a:rPr>
              <a:t>ⅵ</a:t>
            </a:r>
            <a:r>
              <a:rPr lang="ja-JP" altLang="en-US" sz="2000" dirty="0">
                <a:solidFill>
                  <a:srgbClr val="FF0000"/>
                </a:solidFill>
                <a:latin typeface="+mj-ea"/>
                <a:ea typeface="+mj-ea"/>
              </a:rPr>
              <a:t>．</a:t>
            </a:r>
            <a:r>
              <a:rPr lang="ja-JP" altLang="ja-JP" sz="2000" dirty="0">
                <a:solidFill>
                  <a:srgbClr val="FF0000"/>
                </a:solidFill>
                <a:latin typeface="+mj-ea"/>
                <a:ea typeface="+mj-ea"/>
              </a:rPr>
              <a:t>安定化の流れでは最初の介入は直ちに行うのではなく、</a:t>
            </a:r>
            <a:endParaRPr lang="en-US" altLang="ja-JP" sz="2000" dirty="0">
              <a:solidFill>
                <a:srgbClr val="FF0000"/>
              </a:solidFill>
              <a:latin typeface="+mj-ea"/>
              <a:ea typeface="+mj-ea"/>
            </a:endParaRPr>
          </a:p>
          <a:p>
            <a:pPr lvl="0"/>
            <a:r>
              <a:rPr lang="ja-JP" altLang="en-US" sz="2000" dirty="0">
                <a:solidFill>
                  <a:srgbClr val="FF0000"/>
                </a:solidFill>
                <a:latin typeface="+mj-ea"/>
                <a:ea typeface="+mj-ea"/>
              </a:rPr>
              <a:t>　　　</a:t>
            </a:r>
            <a:r>
              <a:rPr lang="en-US" altLang="ja-JP" sz="2000" dirty="0">
                <a:solidFill>
                  <a:srgbClr val="FF0000"/>
                </a:solidFill>
                <a:latin typeface="+mj-ea"/>
                <a:ea typeface="+mj-ea"/>
              </a:rPr>
              <a:t>『SpO2</a:t>
            </a:r>
            <a:r>
              <a:rPr lang="ja-JP" altLang="ja-JP" sz="2000" dirty="0">
                <a:solidFill>
                  <a:srgbClr val="FF0000"/>
                </a:solidFill>
                <a:latin typeface="+mj-ea"/>
                <a:ea typeface="+mj-ea"/>
              </a:rPr>
              <a:t>モニタ</a:t>
            </a:r>
            <a:r>
              <a:rPr lang="ja-JP" altLang="en-US" sz="2000" dirty="0">
                <a:solidFill>
                  <a:srgbClr val="FF0000"/>
                </a:solidFill>
                <a:latin typeface="+mj-ea"/>
                <a:ea typeface="+mj-ea"/>
              </a:rPr>
              <a:t>を</a:t>
            </a:r>
            <a:r>
              <a:rPr lang="ja-JP" altLang="ja-JP" sz="2000" dirty="0">
                <a:solidFill>
                  <a:srgbClr val="FF0000"/>
                </a:solidFill>
                <a:latin typeface="+mj-ea"/>
                <a:ea typeface="+mj-ea"/>
              </a:rPr>
              <a:t>装着し</a:t>
            </a:r>
            <a:r>
              <a:rPr lang="ja-JP" altLang="en-US" sz="2000" dirty="0">
                <a:solidFill>
                  <a:srgbClr val="FF0000"/>
                </a:solidFill>
                <a:latin typeface="+mj-ea"/>
                <a:ea typeface="+mj-ea"/>
              </a:rPr>
              <a:t>必要時</a:t>
            </a:r>
            <a:r>
              <a:rPr lang="en-US" altLang="ja-JP" sz="2000" dirty="0">
                <a:solidFill>
                  <a:srgbClr val="FF0000"/>
                </a:solidFill>
                <a:latin typeface="+mj-ea"/>
                <a:ea typeface="+mj-ea"/>
              </a:rPr>
              <a:t>CPAP</a:t>
            </a:r>
            <a:r>
              <a:rPr lang="ja-JP" altLang="ja-JP" sz="2000" dirty="0">
                <a:solidFill>
                  <a:srgbClr val="FF0000"/>
                </a:solidFill>
                <a:latin typeface="+mj-ea"/>
                <a:ea typeface="+mj-ea"/>
              </a:rPr>
              <a:t>または酸素投与</a:t>
            </a:r>
            <a:r>
              <a:rPr lang="en-US" altLang="ja-JP" sz="2000" dirty="0">
                <a:solidFill>
                  <a:srgbClr val="FF0000"/>
                </a:solidFill>
                <a:latin typeface="+mj-ea"/>
                <a:ea typeface="+mj-ea"/>
              </a:rPr>
              <a:t>』</a:t>
            </a:r>
            <a:r>
              <a:rPr lang="ja-JP" altLang="ja-JP" sz="2000" dirty="0">
                <a:solidFill>
                  <a:srgbClr val="FF0000"/>
                </a:solidFill>
                <a:latin typeface="+mj-ea"/>
                <a:ea typeface="+mj-ea"/>
              </a:rPr>
              <a:t>に変更</a:t>
            </a:r>
          </a:p>
          <a:p>
            <a:pPr lvl="0"/>
            <a:r>
              <a:rPr lang="en-US" altLang="ja-JP" sz="2000" dirty="0">
                <a:solidFill>
                  <a:schemeClr val="bg1">
                    <a:lumMod val="75000"/>
                  </a:schemeClr>
                </a:solidFill>
                <a:latin typeface="+mj-ea"/>
                <a:ea typeface="+mj-ea"/>
              </a:rPr>
              <a:t>ⅶ</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チアノーゼ</a:t>
            </a:r>
            <a:r>
              <a:rPr lang="ja-JP" altLang="en-US" sz="2000" dirty="0">
                <a:solidFill>
                  <a:schemeClr val="bg1">
                    <a:lumMod val="75000"/>
                  </a:schemeClr>
                </a:solidFill>
                <a:latin typeface="+mj-ea"/>
                <a:ea typeface="+mj-ea"/>
              </a:rPr>
              <a:t>を</a:t>
            </a:r>
            <a:r>
              <a:rPr lang="en-US" altLang="ja-JP" sz="2000" dirty="0">
                <a:solidFill>
                  <a:schemeClr val="bg1">
                    <a:lumMod val="75000"/>
                  </a:schemeClr>
                </a:solidFill>
                <a:latin typeface="+mj-ea"/>
                <a:ea typeface="+mj-ea"/>
              </a:rPr>
              <a:t>『</a:t>
            </a:r>
            <a:r>
              <a:rPr lang="ja-JP" altLang="en-US" sz="2000" dirty="0">
                <a:solidFill>
                  <a:schemeClr val="bg1">
                    <a:lumMod val="75000"/>
                  </a:schemeClr>
                </a:solidFill>
                <a:latin typeface="+mj-ea"/>
                <a:ea typeface="+mj-ea"/>
              </a:rPr>
              <a:t>チアノーゼ（酸素化不良）</a:t>
            </a:r>
            <a:r>
              <a:rPr lang="en-US" altLang="ja-JP" sz="2000" dirty="0">
                <a:solidFill>
                  <a:schemeClr val="bg1">
                    <a:lumMod val="75000"/>
                  </a:schemeClr>
                </a:solidFill>
                <a:latin typeface="+mj-ea"/>
                <a:ea typeface="+mj-ea"/>
              </a:rPr>
              <a:t>』</a:t>
            </a:r>
            <a:r>
              <a:rPr lang="ja-JP" altLang="en-US" sz="2000" dirty="0">
                <a:solidFill>
                  <a:schemeClr val="bg1">
                    <a:lumMod val="75000"/>
                  </a:schemeClr>
                </a:solidFill>
                <a:latin typeface="+mj-ea"/>
                <a:ea typeface="+mj-ea"/>
              </a:rPr>
              <a:t>の表記へ変更</a:t>
            </a:r>
            <a:endParaRPr lang="ja-JP" altLang="ja-JP" sz="2000" dirty="0">
              <a:solidFill>
                <a:schemeClr val="bg1">
                  <a:lumMod val="75000"/>
                </a:schemeClr>
              </a:solidFill>
              <a:latin typeface="+mj-ea"/>
              <a:ea typeface="+mj-ea"/>
            </a:endParaRPr>
          </a:p>
          <a:p>
            <a:pPr lvl="0"/>
            <a:r>
              <a:rPr lang="en-US" altLang="ja-JP" sz="2000" dirty="0">
                <a:solidFill>
                  <a:schemeClr val="bg1">
                    <a:lumMod val="75000"/>
                  </a:schemeClr>
                </a:solidFill>
                <a:latin typeface="+mj-ea"/>
                <a:ea typeface="+mj-ea"/>
              </a:rPr>
              <a:t>ⅷ</a:t>
            </a:r>
            <a:r>
              <a:rPr lang="ja-JP" altLang="en-US" sz="2000" dirty="0">
                <a:solidFill>
                  <a:schemeClr val="bg1">
                    <a:lumMod val="75000"/>
                  </a:schemeClr>
                </a:solidFill>
                <a:latin typeface="+mj-ea"/>
                <a:ea typeface="+mj-ea"/>
              </a:rPr>
              <a:t>．</a:t>
            </a:r>
            <a:r>
              <a:rPr lang="en-US" altLang="ja-JP" sz="2000" dirty="0">
                <a:solidFill>
                  <a:schemeClr val="bg1">
                    <a:lumMod val="75000"/>
                  </a:schemeClr>
                </a:solidFill>
                <a:latin typeface="+mj-ea"/>
                <a:ea typeface="+mj-ea"/>
              </a:rPr>
              <a:t>CPAP</a:t>
            </a:r>
            <a:r>
              <a:rPr lang="ja-JP" altLang="ja-JP" sz="2000" dirty="0">
                <a:solidFill>
                  <a:schemeClr val="bg1">
                    <a:lumMod val="75000"/>
                  </a:schemeClr>
                </a:solidFill>
                <a:latin typeface="+mj-ea"/>
                <a:ea typeface="+mj-ea"/>
              </a:rPr>
              <a:t>またはフリーフロー酸素投与を開始した後</a:t>
            </a:r>
            <a:r>
              <a:rPr lang="ja-JP" altLang="en-US" sz="2000" dirty="0">
                <a:solidFill>
                  <a:schemeClr val="bg1">
                    <a:lumMod val="75000"/>
                  </a:schemeClr>
                </a:solidFill>
                <a:latin typeface="+mj-ea"/>
                <a:ea typeface="+mj-ea"/>
              </a:rPr>
              <a:t>、</a:t>
            </a:r>
            <a:endParaRPr lang="en-US" altLang="ja-JP" sz="2000" dirty="0">
              <a:solidFill>
                <a:schemeClr val="bg1">
                  <a:lumMod val="75000"/>
                </a:schemeClr>
              </a:solidFill>
              <a:latin typeface="+mj-ea"/>
              <a:ea typeface="+mj-ea"/>
            </a:endParaRPr>
          </a:p>
          <a:p>
            <a:pPr lvl="0"/>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新たな評価基準として</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改善傾向あり</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を追加</a:t>
            </a:r>
          </a:p>
          <a:p>
            <a:pPr lvl="0"/>
            <a:r>
              <a:rPr lang="en-US" altLang="ja-JP" sz="2000" dirty="0">
                <a:solidFill>
                  <a:schemeClr val="bg1">
                    <a:lumMod val="75000"/>
                  </a:schemeClr>
                </a:solidFill>
                <a:latin typeface="+mj-ea"/>
                <a:ea typeface="+mj-ea"/>
              </a:rPr>
              <a:t>ⅸ</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介入後の評価で努力呼吸とチアノーゼ</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酸素化不良</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で</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改善傾向なし</a:t>
            </a:r>
            <a:r>
              <a:rPr lang="en-US" altLang="ja-JP" sz="2000" dirty="0">
                <a:solidFill>
                  <a:schemeClr val="bg1">
                    <a:lumMod val="75000"/>
                  </a:schemeClr>
                </a:solidFill>
                <a:latin typeface="+mj-ea"/>
                <a:ea typeface="+mj-ea"/>
              </a:rPr>
              <a:t>』</a:t>
            </a:r>
          </a:p>
          <a:p>
            <a:pPr lvl="0"/>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の場合は原因検索を行いながら対応を検討に変更</a:t>
            </a:r>
          </a:p>
          <a:p>
            <a:pPr lvl="0"/>
            <a:r>
              <a:rPr lang="en-US" altLang="ja-JP" sz="2000" dirty="0">
                <a:solidFill>
                  <a:schemeClr val="bg1">
                    <a:lumMod val="75000"/>
                  </a:schemeClr>
                </a:solidFill>
                <a:latin typeface="+mj-ea"/>
                <a:ea typeface="+mj-ea"/>
              </a:rPr>
              <a:t>ⅹ</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蘇生後のケアは</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注意深く呼吸観察を継続</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のみ</a:t>
            </a:r>
            <a:r>
              <a:rPr lang="ja-JP" altLang="en-US" sz="2000" dirty="0">
                <a:solidFill>
                  <a:schemeClr val="bg1">
                    <a:lumMod val="75000"/>
                  </a:schemeClr>
                </a:solidFill>
                <a:latin typeface="+mj-ea"/>
                <a:ea typeface="+mj-ea"/>
              </a:rPr>
              <a:t>へ</a:t>
            </a:r>
            <a:r>
              <a:rPr lang="ja-JP" altLang="ja-JP" sz="2000" dirty="0">
                <a:solidFill>
                  <a:schemeClr val="bg1">
                    <a:lumMod val="75000"/>
                  </a:schemeClr>
                </a:solidFill>
                <a:latin typeface="+mj-ea"/>
                <a:ea typeface="+mj-ea"/>
              </a:rPr>
              <a:t>変更</a:t>
            </a:r>
          </a:p>
          <a:p>
            <a:pPr lvl="0"/>
            <a:r>
              <a:rPr lang="en-US" altLang="ja-JP" sz="2000" dirty="0">
                <a:solidFill>
                  <a:schemeClr val="bg1">
                    <a:lumMod val="75000"/>
                  </a:schemeClr>
                </a:solidFill>
                <a:latin typeface="+mj-ea"/>
                <a:ea typeface="+mj-ea"/>
              </a:rPr>
              <a:t>ⅺ</a:t>
            </a:r>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注釈</a:t>
            </a:r>
            <a:r>
              <a:rPr lang="en-US" altLang="ja-JP" sz="2000" dirty="0">
                <a:solidFill>
                  <a:schemeClr val="bg1">
                    <a:lumMod val="75000"/>
                  </a:schemeClr>
                </a:solidFill>
                <a:latin typeface="+mj-ea"/>
                <a:ea typeface="+mj-ea"/>
              </a:rPr>
              <a:t> (a)</a:t>
            </a:r>
            <a:r>
              <a:rPr lang="ja-JP" altLang="ja-JP" sz="2000" dirty="0">
                <a:solidFill>
                  <a:schemeClr val="bg1">
                    <a:lumMod val="75000"/>
                  </a:schemeClr>
                </a:solidFill>
                <a:latin typeface="+mj-ea"/>
                <a:ea typeface="+mj-ea"/>
              </a:rPr>
              <a:t>、</a:t>
            </a:r>
            <a:r>
              <a:rPr lang="en-US" altLang="ja-JP" sz="2000" dirty="0">
                <a:solidFill>
                  <a:schemeClr val="bg1">
                    <a:lumMod val="75000"/>
                  </a:schemeClr>
                </a:solidFill>
                <a:latin typeface="+mj-ea"/>
                <a:ea typeface="+mj-ea"/>
              </a:rPr>
              <a:t>(b)</a:t>
            </a:r>
            <a:r>
              <a:rPr lang="ja-JP" altLang="ja-JP" sz="2000" dirty="0">
                <a:solidFill>
                  <a:schemeClr val="bg1">
                    <a:lumMod val="75000"/>
                  </a:schemeClr>
                </a:solidFill>
                <a:latin typeface="+mj-ea"/>
                <a:ea typeface="+mj-ea"/>
              </a:rPr>
              <a:t>の簡略化</a:t>
            </a:r>
          </a:p>
          <a:p>
            <a:r>
              <a:rPr lang="en-US" altLang="ja-JP" sz="2000" dirty="0">
                <a:latin typeface="+mj-ea"/>
                <a:ea typeface="+mj-ea"/>
              </a:rPr>
              <a:t> </a:t>
            </a:r>
            <a:endParaRPr lang="ja-JP" altLang="ja-JP" sz="2000" dirty="0">
              <a:latin typeface="+mj-ea"/>
              <a:ea typeface="+mj-ea"/>
            </a:endParaRPr>
          </a:p>
          <a:p>
            <a:endParaRPr kumimoji="1" lang="ja-JP" altLang="en-US" dirty="0">
              <a:latin typeface="+mj-ea"/>
              <a:ea typeface="+mj-ea"/>
            </a:endParaRPr>
          </a:p>
        </p:txBody>
      </p:sp>
      <p:sp>
        <p:nvSpPr>
          <p:cNvPr id="9" name="テキスト ボックス 8">
            <a:extLst>
              <a:ext uri="{FF2B5EF4-FFF2-40B4-BE49-F238E27FC236}">
                <a16:creationId xmlns:a16="http://schemas.microsoft.com/office/drawing/2014/main" id="{D5029C23-BAF4-473B-B8AB-2C2E9645DD7F}"/>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1969228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grpSp>
        <p:nvGrpSpPr>
          <p:cNvPr id="25" name="図形グループ 24"/>
          <p:cNvGrpSpPr/>
          <p:nvPr/>
        </p:nvGrpSpPr>
        <p:grpSpPr>
          <a:xfrm>
            <a:off x="291252" y="1318831"/>
            <a:ext cx="4311323" cy="5079238"/>
            <a:chOff x="4910661" y="1693332"/>
            <a:chExt cx="4010185" cy="4766203"/>
          </a:xfrm>
        </p:grpSpPr>
        <p:pic>
          <p:nvPicPr>
            <p:cNvPr id="26" name="図 25" descr="呼吸障害安定化の流れ2015.tif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9219" y="1947343"/>
              <a:ext cx="3991627" cy="4393661"/>
            </a:xfrm>
            <a:prstGeom prst="rect">
              <a:avLst/>
            </a:prstGeom>
          </p:spPr>
        </p:pic>
        <p:sp>
          <p:nvSpPr>
            <p:cNvPr id="27" name="正方形/長方形 26"/>
            <p:cNvSpPr/>
            <p:nvPr/>
          </p:nvSpPr>
          <p:spPr>
            <a:xfrm>
              <a:off x="7603068" y="1693332"/>
              <a:ext cx="1182313" cy="105225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910661" y="3026300"/>
              <a:ext cx="1371599" cy="343323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4910661" y="1930395"/>
              <a:ext cx="372539" cy="52612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7" name="テキスト ボックス 6">
            <a:extLst>
              <a:ext uri="{FF2B5EF4-FFF2-40B4-BE49-F238E27FC236}">
                <a16:creationId xmlns:a16="http://schemas.microsoft.com/office/drawing/2014/main" id="{DE6765E1-B1C9-C44A-935C-DB3DCADB3B60}"/>
              </a:ext>
            </a:extLst>
          </p:cNvPr>
          <p:cNvSpPr txBox="1"/>
          <p:nvPr/>
        </p:nvSpPr>
        <p:spPr>
          <a:xfrm>
            <a:off x="622028" y="1019003"/>
            <a:ext cx="813043" cy="369332"/>
          </a:xfrm>
          <a:prstGeom prst="rect">
            <a:avLst/>
          </a:prstGeom>
          <a:noFill/>
        </p:spPr>
        <p:txBody>
          <a:bodyPr wrap="none" rtlCol="0">
            <a:spAutoFit/>
          </a:bodyPr>
          <a:lstStyle/>
          <a:p>
            <a:r>
              <a:rPr kumimoji="1" lang="ja-JP" altLang="en-US" dirty="0"/>
              <a:t>２０１５</a:t>
            </a:r>
          </a:p>
        </p:txBody>
      </p:sp>
      <p:sp>
        <p:nvSpPr>
          <p:cNvPr id="8" name="テキスト ボックス 7">
            <a:extLst>
              <a:ext uri="{FF2B5EF4-FFF2-40B4-BE49-F238E27FC236}">
                <a16:creationId xmlns:a16="http://schemas.microsoft.com/office/drawing/2014/main" id="{F612632C-3FB0-D44F-AE66-F9797A3D5343}"/>
              </a:ext>
            </a:extLst>
          </p:cNvPr>
          <p:cNvSpPr txBox="1"/>
          <p:nvPr/>
        </p:nvSpPr>
        <p:spPr>
          <a:xfrm>
            <a:off x="4628367" y="1019003"/>
            <a:ext cx="813043" cy="369332"/>
          </a:xfrm>
          <a:prstGeom prst="rect">
            <a:avLst/>
          </a:prstGeom>
          <a:noFill/>
        </p:spPr>
        <p:txBody>
          <a:bodyPr wrap="none" rtlCol="0">
            <a:spAutoFit/>
          </a:bodyPr>
          <a:lstStyle/>
          <a:p>
            <a:r>
              <a:rPr kumimoji="1" lang="ja-JP" altLang="en-US" dirty="0"/>
              <a:t>２０２０</a:t>
            </a:r>
          </a:p>
        </p:txBody>
      </p:sp>
      <p:sp>
        <p:nvSpPr>
          <p:cNvPr id="2" name="タイトル 1">
            <a:extLst>
              <a:ext uri="{FF2B5EF4-FFF2-40B4-BE49-F238E27FC236}">
                <a16:creationId xmlns:a16="http://schemas.microsoft.com/office/drawing/2014/main" id="{579BB585-DF60-45A8-9E7E-7959AA407567}"/>
              </a:ext>
            </a:extLst>
          </p:cNvPr>
          <p:cNvSpPr txBox="1">
            <a:spLocks/>
          </p:cNvSpPr>
          <p:nvPr/>
        </p:nvSpPr>
        <p:spPr bwMode="auto">
          <a:xfrm>
            <a:off x="864748" y="-87147"/>
            <a:ext cx="8279252" cy="124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pPr lvl="0" algn="l"/>
            <a:r>
              <a:rPr lang="ja-JP" altLang="ja-JP" sz="2800" dirty="0">
                <a:latin typeface="+mj-ea"/>
                <a:ea typeface="+mj-ea"/>
              </a:rPr>
              <a:t>安定化の流れ</a:t>
            </a:r>
            <a:r>
              <a:rPr lang="ja-JP" altLang="en-US" sz="2800" dirty="0">
                <a:latin typeface="+mj-ea"/>
                <a:ea typeface="+mj-ea"/>
              </a:rPr>
              <a:t>：</a:t>
            </a:r>
            <a:r>
              <a:rPr lang="en-US" altLang="ja-JP" sz="2800" dirty="0">
                <a:latin typeface="+mj-ea"/>
                <a:ea typeface="+mj-ea"/>
              </a:rPr>
              <a:t>『SpO2</a:t>
            </a:r>
            <a:r>
              <a:rPr lang="ja-JP" altLang="ja-JP" sz="2800" dirty="0">
                <a:latin typeface="+mj-ea"/>
                <a:ea typeface="+mj-ea"/>
              </a:rPr>
              <a:t>モニタ</a:t>
            </a:r>
            <a:r>
              <a:rPr lang="ja-JP" altLang="en-US" sz="2800" dirty="0">
                <a:latin typeface="+mj-ea"/>
                <a:ea typeface="+mj-ea"/>
              </a:rPr>
              <a:t>を</a:t>
            </a:r>
            <a:r>
              <a:rPr lang="ja-JP" altLang="ja-JP" sz="2800" dirty="0">
                <a:latin typeface="+mj-ea"/>
                <a:ea typeface="+mj-ea"/>
              </a:rPr>
              <a:t>装着し</a:t>
            </a:r>
            <a:r>
              <a:rPr lang="ja-JP" altLang="en-US" sz="2800" dirty="0">
                <a:latin typeface="+mj-ea"/>
                <a:ea typeface="+mj-ea"/>
              </a:rPr>
              <a:t>必要時</a:t>
            </a:r>
            <a:r>
              <a:rPr lang="en-US" altLang="ja-JP" sz="2800" dirty="0">
                <a:latin typeface="+mj-ea"/>
                <a:ea typeface="+mj-ea"/>
              </a:rPr>
              <a:t>CPAP</a:t>
            </a:r>
            <a:r>
              <a:rPr lang="ja-JP" altLang="ja-JP" sz="2800" dirty="0">
                <a:latin typeface="+mj-ea"/>
                <a:ea typeface="+mj-ea"/>
              </a:rPr>
              <a:t>または酸素投与</a:t>
            </a:r>
            <a:r>
              <a:rPr lang="en-US" altLang="ja-JP" sz="2800" dirty="0">
                <a:latin typeface="+mj-ea"/>
                <a:ea typeface="+mj-ea"/>
              </a:rPr>
              <a:t>』</a:t>
            </a:r>
            <a:r>
              <a:rPr lang="ja-JP" altLang="ja-JP" sz="2800" dirty="0">
                <a:latin typeface="+mj-ea"/>
                <a:ea typeface="+mj-ea"/>
              </a:rPr>
              <a:t>に変更</a:t>
            </a:r>
          </a:p>
        </p:txBody>
      </p:sp>
      <p:pic>
        <p:nvPicPr>
          <p:cNvPr id="3" name="図 2">
            <a:extLst>
              <a:ext uri="{FF2B5EF4-FFF2-40B4-BE49-F238E27FC236}">
                <a16:creationId xmlns:a16="http://schemas.microsoft.com/office/drawing/2014/main" id="{E5F6FF38-9855-466A-AF96-3EE029B737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9144" y="1353947"/>
            <a:ext cx="3213255" cy="4949830"/>
          </a:xfrm>
          <a:prstGeom prst="rect">
            <a:avLst/>
          </a:prstGeom>
        </p:spPr>
      </p:pic>
      <p:sp>
        <p:nvSpPr>
          <p:cNvPr id="10" name="円/楕円 2">
            <a:extLst>
              <a:ext uri="{FF2B5EF4-FFF2-40B4-BE49-F238E27FC236}">
                <a16:creationId xmlns:a16="http://schemas.microsoft.com/office/drawing/2014/main" id="{484FD667-0E45-4A6C-BD1F-DC56173949DD}"/>
              </a:ext>
            </a:extLst>
          </p:cNvPr>
          <p:cNvSpPr/>
          <p:nvPr/>
        </p:nvSpPr>
        <p:spPr>
          <a:xfrm>
            <a:off x="5260600" y="2503090"/>
            <a:ext cx="2001475" cy="8621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D37554DF-FBEF-49DA-AEB8-A5443D50C2EB}"/>
              </a:ext>
            </a:extLst>
          </p:cNvPr>
          <p:cNvSpPr/>
          <p:nvPr/>
        </p:nvSpPr>
        <p:spPr>
          <a:xfrm>
            <a:off x="4801871" y="2225353"/>
            <a:ext cx="560889" cy="5139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rgbClr val="FF0000"/>
                </a:solidFill>
              </a:rPr>
              <a:t>ⅵ</a:t>
            </a:r>
            <a:endParaRPr kumimoji="1" lang="ja-JP" altLang="en-US" sz="2400" b="1" dirty="0">
              <a:solidFill>
                <a:srgbClr val="FF0000"/>
              </a:solidFill>
            </a:endParaRPr>
          </a:p>
        </p:txBody>
      </p:sp>
      <p:sp>
        <p:nvSpPr>
          <p:cNvPr id="17" name="テキスト ボックス 16">
            <a:extLst>
              <a:ext uri="{FF2B5EF4-FFF2-40B4-BE49-F238E27FC236}">
                <a16:creationId xmlns:a16="http://schemas.microsoft.com/office/drawing/2014/main" id="{197D99B7-D662-4C15-8AF5-B702E30B11DC}"/>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2520050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a:spLocks noGrp="1"/>
          </p:cNvSpPr>
          <p:nvPr>
            <p:ph type="ctrTitle"/>
          </p:nvPr>
        </p:nvSpPr>
        <p:spPr>
          <a:xfrm>
            <a:off x="683568" y="188641"/>
            <a:ext cx="7676396" cy="792088"/>
          </a:xfrm>
        </p:spPr>
        <p:txBody>
          <a:bodyPr>
            <a:normAutofit/>
          </a:bodyPr>
          <a:lstStyle/>
          <a:p>
            <a:r>
              <a:rPr lang="ja-JP" altLang="en-US" sz="4000" dirty="0">
                <a:solidFill>
                  <a:srgbClr val="000000"/>
                </a:solidFill>
                <a:latin typeface="ＭＳ Ｐゴシック"/>
                <a:cs typeface="ＭＳ Ｐゴシック"/>
              </a:rPr>
              <a:t>20</a:t>
            </a:r>
            <a:r>
              <a:rPr lang="en-US" altLang="ja-JP" sz="4000" dirty="0">
                <a:solidFill>
                  <a:srgbClr val="000000"/>
                </a:solidFill>
                <a:latin typeface="ＭＳ Ｐゴシック"/>
                <a:cs typeface="ＭＳ Ｐゴシック"/>
              </a:rPr>
              <a:t>20</a:t>
            </a:r>
            <a:r>
              <a:rPr lang="ja-JP" altLang="en-US" sz="4000" dirty="0">
                <a:solidFill>
                  <a:srgbClr val="000000"/>
                </a:solidFill>
                <a:latin typeface="ＭＳ Ｐゴシック"/>
                <a:cs typeface="ＭＳ Ｐゴシック"/>
              </a:rPr>
              <a:t>年版アルゴリズム変更点</a:t>
            </a:r>
            <a:endParaRPr lang="ja-JP" altLang="en-US" sz="4000" dirty="0">
              <a:latin typeface="Calibri" charset="0"/>
              <a:ea typeface="ＭＳ Ｐゴシック" charset="0"/>
            </a:endParaRPr>
          </a:p>
        </p:txBody>
      </p:sp>
      <p:sp>
        <p:nvSpPr>
          <p:cNvPr id="8" name="テキスト ボックス 7"/>
          <p:cNvSpPr txBox="1"/>
          <p:nvPr/>
        </p:nvSpPr>
        <p:spPr>
          <a:xfrm>
            <a:off x="1677269" y="2236902"/>
            <a:ext cx="184730" cy="646332"/>
          </a:xfrm>
          <a:prstGeom prst="rect">
            <a:avLst/>
          </a:prstGeom>
          <a:noFill/>
        </p:spPr>
        <p:txBody>
          <a:bodyPr wrap="none" rtlCol="0">
            <a:spAutoFit/>
          </a:bodyPr>
          <a:lstStyle/>
          <a:p>
            <a:endParaRPr kumimoji="1" lang="ja-JP" altLang="en-US" sz="3600" dirty="0"/>
          </a:p>
        </p:txBody>
      </p:sp>
      <p:sp>
        <p:nvSpPr>
          <p:cNvPr id="2" name="テキスト ボックス 1">
            <a:extLst>
              <a:ext uri="{FF2B5EF4-FFF2-40B4-BE49-F238E27FC236}">
                <a16:creationId xmlns:a16="http://schemas.microsoft.com/office/drawing/2014/main" id="{0161284F-6DA3-B448-A6F3-F2EC73B04E07}"/>
              </a:ext>
            </a:extLst>
          </p:cNvPr>
          <p:cNvSpPr txBox="1"/>
          <p:nvPr/>
        </p:nvSpPr>
        <p:spPr>
          <a:xfrm>
            <a:off x="159574" y="1386556"/>
            <a:ext cx="8129148" cy="5293757"/>
          </a:xfrm>
          <a:prstGeom prst="rect">
            <a:avLst/>
          </a:prstGeom>
          <a:noFill/>
        </p:spPr>
        <p:txBody>
          <a:bodyPr wrap="none" rtlCol="0">
            <a:spAutoFit/>
          </a:bodyPr>
          <a:lstStyle/>
          <a:p>
            <a:pPr lvl="0"/>
            <a:r>
              <a:rPr lang="en-US" altLang="ja-JP" sz="2000" dirty="0">
                <a:solidFill>
                  <a:schemeClr val="bg1">
                    <a:lumMod val="75000"/>
                  </a:schemeClr>
                </a:solidFill>
                <a:latin typeface="+mj-ea"/>
                <a:ea typeface="+mj-ea"/>
              </a:rPr>
              <a:t>ⅰ</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新生児蘇生法の本質である救命の流れの強調</a:t>
            </a:r>
            <a:endParaRPr lang="en-US" altLang="ja-JP" sz="2000" dirty="0">
              <a:solidFill>
                <a:schemeClr val="bg1">
                  <a:lumMod val="75000"/>
                </a:schemeClr>
              </a:solidFill>
              <a:latin typeface="+mj-ea"/>
              <a:ea typeface="+mj-ea"/>
            </a:endParaRPr>
          </a:p>
          <a:p>
            <a:pPr lvl="0"/>
            <a:r>
              <a:rPr lang="en-US" altLang="ja-JP" sz="2000" dirty="0">
                <a:solidFill>
                  <a:schemeClr val="bg1">
                    <a:lumMod val="75000"/>
                  </a:schemeClr>
                </a:solidFill>
                <a:latin typeface="+mj-ea"/>
                <a:ea typeface="+mj-ea"/>
              </a:rPr>
              <a:t>ⅱ</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出生前のステップとしてブリーフィングの表記の追加</a:t>
            </a:r>
          </a:p>
          <a:p>
            <a:pPr lvl="0"/>
            <a:r>
              <a:rPr lang="en-US" altLang="ja-JP" sz="2000" dirty="0">
                <a:solidFill>
                  <a:schemeClr val="bg1">
                    <a:lumMod val="75000"/>
                  </a:schemeClr>
                </a:solidFill>
                <a:latin typeface="+mj-ea"/>
                <a:ea typeface="+mj-ea"/>
              </a:rPr>
              <a:t>ⅲ</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人工呼吸に引き続く胸骨圧迫時の</a:t>
            </a:r>
            <a:r>
              <a:rPr lang="en-US" altLang="ja-JP" sz="2000" dirty="0">
                <a:solidFill>
                  <a:schemeClr val="bg1">
                    <a:lumMod val="75000"/>
                  </a:schemeClr>
                </a:solidFill>
                <a:latin typeface="+mj-ea"/>
                <a:ea typeface="+mj-ea"/>
              </a:rPr>
              <a:t>『</a:t>
            </a:r>
            <a:r>
              <a:rPr lang="ja-JP" altLang="en-US" sz="2000" dirty="0">
                <a:solidFill>
                  <a:schemeClr val="bg1">
                    <a:lumMod val="75000"/>
                  </a:schemeClr>
                </a:solidFill>
                <a:latin typeface="+mj-ea"/>
                <a:ea typeface="+mj-ea"/>
              </a:rPr>
              <a:t>＋酸素</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の表記の追加</a:t>
            </a:r>
          </a:p>
          <a:p>
            <a:pPr lvl="0"/>
            <a:r>
              <a:rPr lang="en-US" altLang="ja-JP" sz="2000" dirty="0">
                <a:solidFill>
                  <a:schemeClr val="bg1">
                    <a:lumMod val="75000"/>
                  </a:schemeClr>
                </a:solidFill>
                <a:latin typeface="+mj-ea"/>
                <a:ea typeface="+mj-ea"/>
              </a:rPr>
              <a:t>ⅳ</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アドレナリン投与の優先順位から独立した表記</a:t>
            </a:r>
            <a:r>
              <a:rPr lang="ja-JP" altLang="en-US" sz="2000" dirty="0">
                <a:solidFill>
                  <a:schemeClr val="bg1">
                    <a:lumMod val="75000"/>
                  </a:schemeClr>
                </a:solidFill>
                <a:latin typeface="+mj-ea"/>
                <a:ea typeface="+mj-ea"/>
              </a:rPr>
              <a:t>へ変更</a:t>
            </a:r>
            <a:endParaRPr lang="ja-JP" altLang="ja-JP" sz="2000" dirty="0">
              <a:solidFill>
                <a:schemeClr val="bg1">
                  <a:lumMod val="75000"/>
                </a:schemeClr>
              </a:solidFill>
              <a:latin typeface="+mj-ea"/>
              <a:ea typeface="+mj-ea"/>
            </a:endParaRPr>
          </a:p>
          <a:p>
            <a:pPr lvl="0"/>
            <a:r>
              <a:rPr lang="en-US" altLang="ja-JP" sz="2000" dirty="0">
                <a:solidFill>
                  <a:schemeClr val="bg1">
                    <a:lumMod val="75000"/>
                  </a:schemeClr>
                </a:solidFill>
                <a:latin typeface="+mj-ea"/>
                <a:ea typeface="+mj-ea"/>
              </a:rPr>
              <a:t>ⅴ</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努力呼吸またはチアノーゼの</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共にあり</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から</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どちらかあり</a:t>
            </a:r>
            <a:r>
              <a:rPr lang="en-US" altLang="ja-JP" sz="2000" dirty="0">
                <a:solidFill>
                  <a:schemeClr val="bg1">
                    <a:lumMod val="75000"/>
                  </a:schemeClr>
                </a:solidFill>
                <a:latin typeface="+mj-ea"/>
                <a:ea typeface="+mj-ea"/>
              </a:rPr>
              <a:t>』</a:t>
            </a:r>
          </a:p>
          <a:p>
            <a:pPr lvl="0"/>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で安定化の流れに進むように変更</a:t>
            </a:r>
          </a:p>
          <a:p>
            <a:pPr lvl="0"/>
            <a:r>
              <a:rPr lang="en-US" altLang="ja-JP" sz="2000" dirty="0">
                <a:solidFill>
                  <a:schemeClr val="bg1">
                    <a:lumMod val="75000"/>
                  </a:schemeClr>
                </a:solidFill>
                <a:latin typeface="+mj-ea"/>
                <a:ea typeface="+mj-ea"/>
              </a:rPr>
              <a:t>ⅵ</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安定化の流れでは最初の介入は直ちに行うのではなく、</a:t>
            </a:r>
            <a:endParaRPr lang="en-US" altLang="ja-JP" sz="2000" dirty="0">
              <a:solidFill>
                <a:schemeClr val="bg1">
                  <a:lumMod val="75000"/>
                </a:schemeClr>
              </a:solidFill>
              <a:latin typeface="+mj-ea"/>
              <a:ea typeface="+mj-ea"/>
            </a:endParaRPr>
          </a:p>
          <a:p>
            <a:pPr lvl="0"/>
            <a:r>
              <a:rPr lang="ja-JP" altLang="en-US" sz="2000" dirty="0">
                <a:solidFill>
                  <a:schemeClr val="bg1">
                    <a:lumMod val="75000"/>
                  </a:schemeClr>
                </a:solidFill>
                <a:latin typeface="+mj-ea"/>
                <a:ea typeface="+mj-ea"/>
              </a:rPr>
              <a:t>　　 </a:t>
            </a:r>
            <a:r>
              <a:rPr lang="en-US" altLang="ja-JP" sz="2000" dirty="0">
                <a:solidFill>
                  <a:schemeClr val="bg1">
                    <a:lumMod val="75000"/>
                  </a:schemeClr>
                </a:solidFill>
                <a:latin typeface="+mj-ea"/>
                <a:ea typeface="+mj-ea"/>
              </a:rPr>
              <a:t>『SpO2</a:t>
            </a:r>
            <a:r>
              <a:rPr lang="ja-JP" altLang="ja-JP" sz="2000" dirty="0">
                <a:solidFill>
                  <a:schemeClr val="bg1">
                    <a:lumMod val="75000"/>
                  </a:schemeClr>
                </a:solidFill>
                <a:latin typeface="+mj-ea"/>
                <a:ea typeface="+mj-ea"/>
              </a:rPr>
              <a:t>モニタ</a:t>
            </a:r>
            <a:r>
              <a:rPr lang="ja-JP" altLang="en-US" sz="2000" dirty="0">
                <a:solidFill>
                  <a:schemeClr val="bg1">
                    <a:lumMod val="75000"/>
                  </a:schemeClr>
                </a:solidFill>
                <a:latin typeface="+mj-ea"/>
                <a:ea typeface="+mj-ea"/>
              </a:rPr>
              <a:t>を</a:t>
            </a:r>
            <a:r>
              <a:rPr lang="ja-JP" altLang="ja-JP" sz="2000" dirty="0">
                <a:solidFill>
                  <a:schemeClr val="bg1">
                    <a:lumMod val="75000"/>
                  </a:schemeClr>
                </a:solidFill>
                <a:latin typeface="+mj-ea"/>
                <a:ea typeface="+mj-ea"/>
              </a:rPr>
              <a:t>装着し</a:t>
            </a:r>
            <a:r>
              <a:rPr lang="ja-JP" altLang="en-US" sz="2000" dirty="0">
                <a:solidFill>
                  <a:schemeClr val="bg1">
                    <a:lumMod val="75000"/>
                  </a:schemeClr>
                </a:solidFill>
                <a:latin typeface="+mj-ea"/>
                <a:ea typeface="+mj-ea"/>
              </a:rPr>
              <a:t>必要時</a:t>
            </a:r>
            <a:r>
              <a:rPr lang="en-US" altLang="ja-JP" sz="2000" dirty="0">
                <a:solidFill>
                  <a:schemeClr val="bg1">
                    <a:lumMod val="75000"/>
                  </a:schemeClr>
                </a:solidFill>
                <a:latin typeface="+mj-ea"/>
                <a:ea typeface="+mj-ea"/>
              </a:rPr>
              <a:t>CPAP</a:t>
            </a:r>
            <a:r>
              <a:rPr lang="ja-JP" altLang="ja-JP" sz="2000" dirty="0">
                <a:solidFill>
                  <a:schemeClr val="bg1">
                    <a:lumMod val="75000"/>
                  </a:schemeClr>
                </a:solidFill>
                <a:latin typeface="+mj-ea"/>
                <a:ea typeface="+mj-ea"/>
              </a:rPr>
              <a:t>または酸素投与</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に変更</a:t>
            </a:r>
          </a:p>
          <a:p>
            <a:pPr lvl="0"/>
            <a:r>
              <a:rPr lang="en-US" altLang="ja-JP" sz="2000" dirty="0">
                <a:solidFill>
                  <a:srgbClr val="FF0000"/>
                </a:solidFill>
                <a:latin typeface="+mj-ea"/>
                <a:ea typeface="+mj-ea"/>
              </a:rPr>
              <a:t>ⅶ</a:t>
            </a:r>
            <a:r>
              <a:rPr lang="ja-JP" altLang="en-US" sz="2000" dirty="0">
                <a:solidFill>
                  <a:srgbClr val="FF0000"/>
                </a:solidFill>
                <a:latin typeface="+mj-ea"/>
                <a:ea typeface="+mj-ea"/>
              </a:rPr>
              <a:t>．</a:t>
            </a:r>
            <a:r>
              <a:rPr lang="ja-JP" altLang="ja-JP" sz="2000" dirty="0">
                <a:solidFill>
                  <a:srgbClr val="FF0000"/>
                </a:solidFill>
                <a:latin typeface="+mj-ea"/>
                <a:ea typeface="+mj-ea"/>
              </a:rPr>
              <a:t>チアノーゼ</a:t>
            </a:r>
            <a:r>
              <a:rPr lang="ja-JP" altLang="en-US" sz="2000" dirty="0">
                <a:solidFill>
                  <a:srgbClr val="FF0000"/>
                </a:solidFill>
                <a:latin typeface="+mj-ea"/>
                <a:ea typeface="+mj-ea"/>
              </a:rPr>
              <a:t>を</a:t>
            </a:r>
            <a:r>
              <a:rPr lang="en-US" altLang="ja-JP" sz="2000" dirty="0">
                <a:solidFill>
                  <a:srgbClr val="FF0000"/>
                </a:solidFill>
                <a:latin typeface="+mj-ea"/>
                <a:ea typeface="+mj-ea"/>
              </a:rPr>
              <a:t>『</a:t>
            </a:r>
            <a:r>
              <a:rPr lang="ja-JP" altLang="en-US" sz="2000" dirty="0">
                <a:solidFill>
                  <a:srgbClr val="FF0000"/>
                </a:solidFill>
                <a:latin typeface="+mj-ea"/>
                <a:ea typeface="+mj-ea"/>
              </a:rPr>
              <a:t>チアノーゼ（酸素化不良）</a:t>
            </a:r>
            <a:r>
              <a:rPr lang="en-US" altLang="ja-JP" sz="2000" dirty="0">
                <a:solidFill>
                  <a:srgbClr val="FF0000"/>
                </a:solidFill>
                <a:latin typeface="+mj-ea"/>
                <a:ea typeface="+mj-ea"/>
              </a:rPr>
              <a:t>』</a:t>
            </a:r>
            <a:r>
              <a:rPr lang="ja-JP" altLang="en-US" sz="2000" dirty="0">
                <a:solidFill>
                  <a:srgbClr val="FF0000"/>
                </a:solidFill>
                <a:latin typeface="+mj-ea"/>
                <a:ea typeface="+mj-ea"/>
              </a:rPr>
              <a:t>の表記へ変更</a:t>
            </a:r>
            <a:endParaRPr lang="ja-JP" altLang="ja-JP" sz="2000" dirty="0">
              <a:solidFill>
                <a:srgbClr val="FF0000"/>
              </a:solidFill>
              <a:latin typeface="+mj-ea"/>
              <a:ea typeface="+mj-ea"/>
            </a:endParaRPr>
          </a:p>
          <a:p>
            <a:pPr lvl="0"/>
            <a:r>
              <a:rPr lang="en-US" altLang="ja-JP" sz="2000" dirty="0">
                <a:solidFill>
                  <a:schemeClr val="bg1">
                    <a:lumMod val="75000"/>
                  </a:schemeClr>
                </a:solidFill>
                <a:latin typeface="+mj-ea"/>
                <a:ea typeface="+mj-ea"/>
              </a:rPr>
              <a:t>ⅷ</a:t>
            </a:r>
            <a:r>
              <a:rPr lang="ja-JP" altLang="en-US" sz="2000" dirty="0">
                <a:solidFill>
                  <a:schemeClr val="bg1">
                    <a:lumMod val="75000"/>
                  </a:schemeClr>
                </a:solidFill>
                <a:latin typeface="+mj-ea"/>
                <a:ea typeface="+mj-ea"/>
              </a:rPr>
              <a:t>．</a:t>
            </a:r>
            <a:r>
              <a:rPr lang="en-US" altLang="ja-JP" sz="2000" dirty="0">
                <a:solidFill>
                  <a:schemeClr val="bg1">
                    <a:lumMod val="75000"/>
                  </a:schemeClr>
                </a:solidFill>
                <a:latin typeface="+mj-ea"/>
                <a:ea typeface="+mj-ea"/>
              </a:rPr>
              <a:t>CPAP</a:t>
            </a:r>
            <a:r>
              <a:rPr lang="ja-JP" altLang="ja-JP" sz="2000" dirty="0">
                <a:solidFill>
                  <a:schemeClr val="bg1">
                    <a:lumMod val="75000"/>
                  </a:schemeClr>
                </a:solidFill>
                <a:latin typeface="+mj-ea"/>
                <a:ea typeface="+mj-ea"/>
              </a:rPr>
              <a:t>またはフリーフロー酸素投与を開始した後</a:t>
            </a:r>
            <a:r>
              <a:rPr lang="ja-JP" altLang="en-US" sz="2000" dirty="0">
                <a:solidFill>
                  <a:schemeClr val="bg1">
                    <a:lumMod val="75000"/>
                  </a:schemeClr>
                </a:solidFill>
                <a:latin typeface="+mj-ea"/>
                <a:ea typeface="+mj-ea"/>
              </a:rPr>
              <a:t>、</a:t>
            </a:r>
            <a:endParaRPr lang="en-US" altLang="ja-JP" sz="2000" dirty="0">
              <a:solidFill>
                <a:schemeClr val="bg1">
                  <a:lumMod val="75000"/>
                </a:schemeClr>
              </a:solidFill>
              <a:latin typeface="+mj-ea"/>
              <a:ea typeface="+mj-ea"/>
            </a:endParaRPr>
          </a:p>
          <a:p>
            <a:pPr lvl="0"/>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新たな評価基準として</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改善傾向あり</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を追加</a:t>
            </a:r>
          </a:p>
          <a:p>
            <a:pPr lvl="0"/>
            <a:r>
              <a:rPr lang="en-US" altLang="ja-JP" sz="2000" dirty="0">
                <a:solidFill>
                  <a:schemeClr val="bg1">
                    <a:lumMod val="75000"/>
                  </a:schemeClr>
                </a:solidFill>
                <a:latin typeface="+mj-ea"/>
                <a:ea typeface="+mj-ea"/>
              </a:rPr>
              <a:t>ⅸ</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介入後の評価で努力呼吸とチアノーゼ</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酸素化不良</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で</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改善傾向なし</a:t>
            </a:r>
            <a:r>
              <a:rPr lang="en-US" altLang="ja-JP" sz="2000" dirty="0">
                <a:solidFill>
                  <a:schemeClr val="bg1">
                    <a:lumMod val="75000"/>
                  </a:schemeClr>
                </a:solidFill>
                <a:latin typeface="+mj-ea"/>
                <a:ea typeface="+mj-ea"/>
              </a:rPr>
              <a:t>』</a:t>
            </a:r>
          </a:p>
          <a:p>
            <a:pPr lvl="0"/>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の場合は原因検索を行いながら対応を検討に変更</a:t>
            </a:r>
          </a:p>
          <a:p>
            <a:pPr lvl="0"/>
            <a:r>
              <a:rPr lang="en-US" altLang="ja-JP" sz="2000" dirty="0">
                <a:solidFill>
                  <a:schemeClr val="bg1">
                    <a:lumMod val="75000"/>
                  </a:schemeClr>
                </a:solidFill>
                <a:latin typeface="+mj-ea"/>
                <a:ea typeface="+mj-ea"/>
              </a:rPr>
              <a:t>ⅹ</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蘇生後のケアは</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注意深く呼吸観察を継続</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のみ</a:t>
            </a:r>
            <a:r>
              <a:rPr lang="ja-JP" altLang="en-US" sz="2000" dirty="0">
                <a:solidFill>
                  <a:schemeClr val="bg1">
                    <a:lumMod val="75000"/>
                  </a:schemeClr>
                </a:solidFill>
                <a:latin typeface="+mj-ea"/>
                <a:ea typeface="+mj-ea"/>
              </a:rPr>
              <a:t>へ</a:t>
            </a:r>
            <a:r>
              <a:rPr lang="ja-JP" altLang="ja-JP" sz="2000" dirty="0">
                <a:solidFill>
                  <a:schemeClr val="bg1">
                    <a:lumMod val="75000"/>
                  </a:schemeClr>
                </a:solidFill>
                <a:latin typeface="+mj-ea"/>
                <a:ea typeface="+mj-ea"/>
              </a:rPr>
              <a:t>変更</a:t>
            </a:r>
          </a:p>
          <a:p>
            <a:pPr lvl="0"/>
            <a:r>
              <a:rPr lang="en-US" altLang="ja-JP" sz="2000" dirty="0">
                <a:solidFill>
                  <a:schemeClr val="bg1">
                    <a:lumMod val="75000"/>
                  </a:schemeClr>
                </a:solidFill>
                <a:latin typeface="+mj-ea"/>
                <a:ea typeface="+mj-ea"/>
              </a:rPr>
              <a:t>ⅺ</a:t>
            </a:r>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注釈</a:t>
            </a:r>
            <a:r>
              <a:rPr lang="en-US" altLang="ja-JP" sz="2000" dirty="0">
                <a:solidFill>
                  <a:schemeClr val="bg1">
                    <a:lumMod val="75000"/>
                  </a:schemeClr>
                </a:solidFill>
                <a:latin typeface="+mj-ea"/>
                <a:ea typeface="+mj-ea"/>
              </a:rPr>
              <a:t> (a)</a:t>
            </a:r>
            <a:r>
              <a:rPr lang="ja-JP" altLang="ja-JP" sz="2000" dirty="0">
                <a:solidFill>
                  <a:schemeClr val="bg1">
                    <a:lumMod val="75000"/>
                  </a:schemeClr>
                </a:solidFill>
                <a:latin typeface="+mj-ea"/>
                <a:ea typeface="+mj-ea"/>
              </a:rPr>
              <a:t>、</a:t>
            </a:r>
            <a:r>
              <a:rPr lang="en-US" altLang="ja-JP" sz="2000" dirty="0">
                <a:solidFill>
                  <a:schemeClr val="bg1">
                    <a:lumMod val="75000"/>
                  </a:schemeClr>
                </a:solidFill>
                <a:latin typeface="+mj-ea"/>
                <a:ea typeface="+mj-ea"/>
              </a:rPr>
              <a:t>(b)</a:t>
            </a:r>
            <a:r>
              <a:rPr lang="ja-JP" altLang="ja-JP" sz="2000" dirty="0">
                <a:solidFill>
                  <a:schemeClr val="bg1">
                    <a:lumMod val="75000"/>
                  </a:schemeClr>
                </a:solidFill>
                <a:latin typeface="+mj-ea"/>
                <a:ea typeface="+mj-ea"/>
              </a:rPr>
              <a:t>の簡略化</a:t>
            </a:r>
          </a:p>
          <a:p>
            <a:r>
              <a:rPr lang="en-US" altLang="ja-JP" sz="2000" dirty="0">
                <a:latin typeface="+mj-ea"/>
                <a:ea typeface="+mj-ea"/>
              </a:rPr>
              <a:t> </a:t>
            </a:r>
            <a:endParaRPr lang="ja-JP" altLang="ja-JP" sz="2000" dirty="0">
              <a:latin typeface="+mj-ea"/>
              <a:ea typeface="+mj-ea"/>
            </a:endParaRPr>
          </a:p>
          <a:p>
            <a:endParaRPr kumimoji="1" lang="ja-JP" altLang="en-US" dirty="0">
              <a:latin typeface="+mj-ea"/>
              <a:ea typeface="+mj-ea"/>
            </a:endParaRPr>
          </a:p>
        </p:txBody>
      </p:sp>
      <p:sp>
        <p:nvSpPr>
          <p:cNvPr id="9" name="テキスト ボックス 8">
            <a:extLst>
              <a:ext uri="{FF2B5EF4-FFF2-40B4-BE49-F238E27FC236}">
                <a16:creationId xmlns:a16="http://schemas.microsoft.com/office/drawing/2014/main" id="{B3746129-B77A-4AC9-BDD6-B360EDB2AE09}"/>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2033648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345396C-A516-4F98-B30B-4C7AF05FF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413331"/>
            <a:ext cx="3111317" cy="4792801"/>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grpSp>
        <p:nvGrpSpPr>
          <p:cNvPr id="25" name="図形グループ 24"/>
          <p:cNvGrpSpPr/>
          <p:nvPr/>
        </p:nvGrpSpPr>
        <p:grpSpPr>
          <a:xfrm>
            <a:off x="414184" y="1336595"/>
            <a:ext cx="4128219" cy="4933816"/>
            <a:chOff x="4910661" y="1693332"/>
            <a:chExt cx="4010185" cy="4766203"/>
          </a:xfrm>
        </p:grpSpPr>
        <p:pic>
          <p:nvPicPr>
            <p:cNvPr id="26" name="図 25" descr="呼吸障害安定化の流れ2015.tif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9219" y="1947343"/>
              <a:ext cx="3991627" cy="4393661"/>
            </a:xfrm>
            <a:prstGeom prst="rect">
              <a:avLst/>
            </a:prstGeom>
          </p:spPr>
        </p:pic>
        <p:sp>
          <p:nvSpPr>
            <p:cNvPr id="27" name="正方形/長方形 26"/>
            <p:cNvSpPr/>
            <p:nvPr/>
          </p:nvSpPr>
          <p:spPr>
            <a:xfrm>
              <a:off x="7603068" y="1693332"/>
              <a:ext cx="1182313" cy="105225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910661" y="3026300"/>
              <a:ext cx="1371599" cy="343323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4910661" y="1930395"/>
              <a:ext cx="372539" cy="52612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7" name="テキスト ボックス 6">
            <a:extLst>
              <a:ext uri="{FF2B5EF4-FFF2-40B4-BE49-F238E27FC236}">
                <a16:creationId xmlns:a16="http://schemas.microsoft.com/office/drawing/2014/main" id="{DE6765E1-B1C9-C44A-935C-DB3DCADB3B60}"/>
              </a:ext>
            </a:extLst>
          </p:cNvPr>
          <p:cNvSpPr txBox="1"/>
          <p:nvPr/>
        </p:nvSpPr>
        <p:spPr>
          <a:xfrm>
            <a:off x="476106" y="1035049"/>
            <a:ext cx="813043" cy="369332"/>
          </a:xfrm>
          <a:prstGeom prst="rect">
            <a:avLst/>
          </a:prstGeom>
          <a:noFill/>
        </p:spPr>
        <p:txBody>
          <a:bodyPr wrap="none" rtlCol="0">
            <a:spAutoFit/>
          </a:bodyPr>
          <a:lstStyle/>
          <a:p>
            <a:r>
              <a:rPr kumimoji="1" lang="ja-JP" altLang="en-US" dirty="0"/>
              <a:t>２０１５</a:t>
            </a:r>
          </a:p>
        </p:txBody>
      </p:sp>
      <p:sp>
        <p:nvSpPr>
          <p:cNvPr id="8" name="テキスト ボックス 7">
            <a:extLst>
              <a:ext uri="{FF2B5EF4-FFF2-40B4-BE49-F238E27FC236}">
                <a16:creationId xmlns:a16="http://schemas.microsoft.com/office/drawing/2014/main" id="{F612632C-3FB0-D44F-AE66-F9797A3D5343}"/>
              </a:ext>
            </a:extLst>
          </p:cNvPr>
          <p:cNvSpPr txBox="1"/>
          <p:nvPr/>
        </p:nvSpPr>
        <p:spPr>
          <a:xfrm>
            <a:off x="4418979" y="1035049"/>
            <a:ext cx="813043" cy="369332"/>
          </a:xfrm>
          <a:prstGeom prst="rect">
            <a:avLst/>
          </a:prstGeom>
          <a:noFill/>
        </p:spPr>
        <p:txBody>
          <a:bodyPr wrap="none" rtlCol="0">
            <a:spAutoFit/>
          </a:bodyPr>
          <a:lstStyle/>
          <a:p>
            <a:r>
              <a:rPr kumimoji="1" lang="ja-JP" altLang="en-US" dirty="0"/>
              <a:t>２０２０</a:t>
            </a:r>
          </a:p>
        </p:txBody>
      </p:sp>
      <p:sp>
        <p:nvSpPr>
          <p:cNvPr id="10" name="円/楕円 2">
            <a:extLst>
              <a:ext uri="{FF2B5EF4-FFF2-40B4-BE49-F238E27FC236}">
                <a16:creationId xmlns:a16="http://schemas.microsoft.com/office/drawing/2014/main" id="{6B5AB663-134C-4E9F-8AF8-B08BE758B2A3}"/>
              </a:ext>
            </a:extLst>
          </p:cNvPr>
          <p:cNvSpPr/>
          <p:nvPr/>
        </p:nvSpPr>
        <p:spPr>
          <a:xfrm>
            <a:off x="5452911" y="1581995"/>
            <a:ext cx="1723312" cy="7155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1">
            <a:extLst>
              <a:ext uri="{FF2B5EF4-FFF2-40B4-BE49-F238E27FC236}">
                <a16:creationId xmlns:a16="http://schemas.microsoft.com/office/drawing/2014/main" id="{CB553849-F965-487B-A0BE-19CA3AB95325}"/>
              </a:ext>
            </a:extLst>
          </p:cNvPr>
          <p:cNvSpPr txBox="1">
            <a:spLocks/>
          </p:cNvSpPr>
          <p:nvPr/>
        </p:nvSpPr>
        <p:spPr bwMode="auto">
          <a:xfrm>
            <a:off x="849661" y="0"/>
            <a:ext cx="827925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pPr algn="l"/>
            <a:r>
              <a:rPr lang="ja-JP" altLang="ja-JP" sz="3200" dirty="0">
                <a:latin typeface="+mj-ea"/>
                <a:ea typeface="+mj-ea"/>
              </a:rPr>
              <a:t>安定化の流れ</a:t>
            </a:r>
            <a:r>
              <a:rPr lang="ja-JP" altLang="en-US" sz="3200" dirty="0">
                <a:latin typeface="+mj-ea"/>
                <a:ea typeface="+mj-ea"/>
              </a:rPr>
              <a:t>： </a:t>
            </a:r>
            <a:endParaRPr lang="en-US" altLang="ja-JP" sz="3200" dirty="0">
              <a:latin typeface="+mj-ea"/>
              <a:ea typeface="+mj-ea"/>
            </a:endParaRPr>
          </a:p>
          <a:p>
            <a:pPr algn="l"/>
            <a:r>
              <a:rPr lang="en-US" altLang="ja-JP" sz="3200" dirty="0">
                <a:latin typeface="+mj-ea"/>
              </a:rPr>
              <a:t>『</a:t>
            </a:r>
            <a:r>
              <a:rPr lang="ja-JP" altLang="en-US" sz="3200" dirty="0">
                <a:latin typeface="+mj-ea"/>
              </a:rPr>
              <a:t>チアノーゼ（酸素化不良）</a:t>
            </a:r>
            <a:r>
              <a:rPr lang="en-US" altLang="ja-JP" sz="3200" dirty="0">
                <a:latin typeface="+mj-ea"/>
              </a:rPr>
              <a:t>』</a:t>
            </a:r>
            <a:r>
              <a:rPr lang="ja-JP" altLang="en-US" sz="3200" dirty="0">
                <a:latin typeface="+mj-ea"/>
              </a:rPr>
              <a:t>の表記へ変更</a:t>
            </a:r>
            <a:endParaRPr lang="ja-JP" altLang="en-US" sz="3200" dirty="0"/>
          </a:p>
        </p:txBody>
      </p:sp>
      <p:sp>
        <p:nvSpPr>
          <p:cNvPr id="17" name="楕円 16">
            <a:extLst>
              <a:ext uri="{FF2B5EF4-FFF2-40B4-BE49-F238E27FC236}">
                <a16:creationId xmlns:a16="http://schemas.microsoft.com/office/drawing/2014/main" id="{1D657444-A701-4760-A5A2-5F1F0FD66692}"/>
              </a:ext>
            </a:extLst>
          </p:cNvPr>
          <p:cNvSpPr/>
          <p:nvPr/>
        </p:nvSpPr>
        <p:spPr>
          <a:xfrm>
            <a:off x="7111344" y="1171905"/>
            <a:ext cx="560889" cy="5139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rgbClr val="FF0000"/>
                </a:solidFill>
              </a:rPr>
              <a:t>ⅶ</a:t>
            </a:r>
            <a:endParaRPr kumimoji="1" lang="ja-JP" altLang="en-US" sz="2400" b="1" dirty="0">
              <a:solidFill>
                <a:srgbClr val="FF0000"/>
              </a:solidFill>
            </a:endParaRPr>
          </a:p>
        </p:txBody>
      </p:sp>
      <p:sp>
        <p:nvSpPr>
          <p:cNvPr id="18" name="円/楕円 2">
            <a:extLst>
              <a:ext uri="{FF2B5EF4-FFF2-40B4-BE49-F238E27FC236}">
                <a16:creationId xmlns:a16="http://schemas.microsoft.com/office/drawing/2014/main" id="{7DA28E1E-D2E1-49CC-B723-C306951A9B78}"/>
              </a:ext>
            </a:extLst>
          </p:cNvPr>
          <p:cNvSpPr/>
          <p:nvPr/>
        </p:nvSpPr>
        <p:spPr>
          <a:xfrm>
            <a:off x="5452911" y="3451966"/>
            <a:ext cx="1723312" cy="7155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2">
            <a:extLst>
              <a:ext uri="{FF2B5EF4-FFF2-40B4-BE49-F238E27FC236}">
                <a16:creationId xmlns:a16="http://schemas.microsoft.com/office/drawing/2014/main" id="{D68E4A19-548E-4CF2-B184-EC54AFE7C27E}"/>
              </a:ext>
            </a:extLst>
          </p:cNvPr>
          <p:cNvSpPr/>
          <p:nvPr/>
        </p:nvSpPr>
        <p:spPr>
          <a:xfrm>
            <a:off x="1825681" y="2385759"/>
            <a:ext cx="1723312" cy="7155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2">
            <a:extLst>
              <a:ext uri="{FF2B5EF4-FFF2-40B4-BE49-F238E27FC236}">
                <a16:creationId xmlns:a16="http://schemas.microsoft.com/office/drawing/2014/main" id="{5FCE76A0-5A0B-4145-B5DD-07DFA15861E4}"/>
              </a:ext>
            </a:extLst>
          </p:cNvPr>
          <p:cNvSpPr/>
          <p:nvPr/>
        </p:nvSpPr>
        <p:spPr>
          <a:xfrm>
            <a:off x="1763688" y="3860424"/>
            <a:ext cx="1723312" cy="7155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F9746C36-CD7D-4C2E-9937-5473AEE45C26}"/>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330056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540568" y="-7879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3600" dirty="0"/>
              <a:t>チアノーゼと酸素化不良</a:t>
            </a:r>
          </a:p>
        </p:txBody>
      </p:sp>
      <p:sp>
        <p:nvSpPr>
          <p:cNvPr id="7" name="コンテンツ プレースホルダー 2"/>
          <p:cNvSpPr txBox="1">
            <a:spLocks/>
          </p:cNvSpPr>
          <p:nvPr/>
        </p:nvSpPr>
        <p:spPr bwMode="auto">
          <a:xfrm>
            <a:off x="296786" y="1064210"/>
            <a:ext cx="8595693" cy="506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2400" dirty="0">
                <a:solidFill>
                  <a:srgbClr val="000000"/>
                </a:solidFill>
              </a:rPr>
              <a:t>チアノーゼは毛細血管中の還元型ヘモグロビン（</a:t>
            </a:r>
            <a:r>
              <a:rPr lang="en-US" altLang="ja-JP" sz="2400" dirty="0">
                <a:solidFill>
                  <a:srgbClr val="000000"/>
                </a:solidFill>
              </a:rPr>
              <a:t>Hb</a:t>
            </a:r>
            <a:r>
              <a:rPr lang="ja-JP" altLang="en-US" sz="2400" dirty="0">
                <a:solidFill>
                  <a:srgbClr val="000000"/>
                </a:solidFill>
              </a:rPr>
              <a:t>）が</a:t>
            </a:r>
            <a:r>
              <a:rPr lang="en-US" altLang="ja-JP" sz="2400" dirty="0">
                <a:solidFill>
                  <a:srgbClr val="000000"/>
                </a:solidFill>
              </a:rPr>
              <a:t>5g/dL</a:t>
            </a:r>
            <a:r>
              <a:rPr lang="ja-JP" altLang="en-US" sz="2400" dirty="0">
                <a:solidFill>
                  <a:srgbClr val="000000"/>
                </a:solidFill>
              </a:rPr>
              <a:t>以上の状態で認識されるが、多血症では認識されやすく、貧血</a:t>
            </a:r>
            <a:r>
              <a:rPr lang="ja-JP" altLang="en-US" sz="2400" dirty="0">
                <a:solidFill>
                  <a:schemeClr val="tx1">
                    <a:lumMod val="95000"/>
                    <a:lumOff val="5000"/>
                  </a:schemeClr>
                </a:solidFill>
              </a:rPr>
              <a:t>で認識されにくい。ヘモグロビ</a:t>
            </a:r>
            <a:r>
              <a:rPr lang="ja-JP" altLang="en-US" sz="2400" dirty="0">
                <a:solidFill>
                  <a:srgbClr val="000000"/>
                </a:solidFill>
              </a:rPr>
              <a:t>ンの量によりチアノーゼが出現する動脈血酸素飽和度は異なる。児の</a:t>
            </a:r>
            <a:r>
              <a:rPr lang="en-US" altLang="ja-JP" sz="2400" dirty="0">
                <a:solidFill>
                  <a:srgbClr val="000000"/>
                </a:solidFill>
              </a:rPr>
              <a:t>Hb</a:t>
            </a:r>
            <a:r>
              <a:rPr lang="ja-JP" altLang="en-US" sz="2400" dirty="0">
                <a:solidFill>
                  <a:srgbClr val="000000"/>
                </a:solidFill>
              </a:rPr>
              <a:t>値を</a:t>
            </a:r>
            <a:r>
              <a:rPr lang="en-US" altLang="ja-JP" sz="2400" dirty="0">
                <a:solidFill>
                  <a:srgbClr val="000000"/>
                </a:solidFill>
              </a:rPr>
              <a:t>15g/</a:t>
            </a:r>
            <a:r>
              <a:rPr lang="ja-JP" altLang="en-US" sz="2400" dirty="0">
                <a:solidFill>
                  <a:srgbClr val="000000"/>
                </a:solidFill>
              </a:rPr>
              <a:t>ｄ</a:t>
            </a:r>
            <a:r>
              <a:rPr lang="en-US" altLang="ja-JP" sz="2400" dirty="0">
                <a:solidFill>
                  <a:srgbClr val="000000"/>
                </a:solidFill>
              </a:rPr>
              <a:t>L</a:t>
            </a:r>
            <a:r>
              <a:rPr lang="ja-JP" altLang="en-US" sz="2400" dirty="0">
                <a:solidFill>
                  <a:srgbClr val="000000"/>
                </a:solidFill>
              </a:rPr>
              <a:t>とした場合、チアノーゼが出現する動脈血酸素飽和度は</a:t>
            </a:r>
            <a:r>
              <a:rPr lang="en-US" altLang="ja-JP" sz="2400" dirty="0">
                <a:solidFill>
                  <a:srgbClr val="000000"/>
                </a:solidFill>
              </a:rPr>
              <a:t>82</a:t>
            </a:r>
            <a:r>
              <a:rPr lang="ja-JP" altLang="en-US" sz="2400" dirty="0">
                <a:solidFill>
                  <a:srgbClr val="000000"/>
                </a:solidFill>
              </a:rPr>
              <a:t>％以下と計算される。</a:t>
            </a:r>
            <a:endParaRPr lang="en-US" altLang="ja-JP" sz="2400" dirty="0">
              <a:solidFill>
                <a:srgbClr val="000000"/>
              </a:solidFill>
            </a:endParaRPr>
          </a:p>
          <a:p>
            <a:pPr algn="l"/>
            <a:endParaRPr lang="en-US" altLang="ja-JP" sz="2400" dirty="0">
              <a:solidFill>
                <a:srgbClr val="000000"/>
              </a:solidFill>
            </a:endParaRPr>
          </a:p>
          <a:p>
            <a:pPr algn="l"/>
            <a:r>
              <a:rPr lang="ja-JP" altLang="en-US" sz="2400" dirty="0">
                <a:solidFill>
                  <a:srgbClr val="000000"/>
                </a:solidFill>
              </a:rPr>
              <a:t>一方、呼吸不全は</a:t>
            </a:r>
            <a:r>
              <a:rPr lang="en-US" altLang="ja-JP" sz="2400" dirty="0">
                <a:solidFill>
                  <a:srgbClr val="000000"/>
                </a:solidFill>
              </a:rPr>
              <a:t>PaO</a:t>
            </a:r>
            <a:r>
              <a:rPr lang="en-US" altLang="ja-JP" sz="2000" dirty="0">
                <a:solidFill>
                  <a:srgbClr val="000000"/>
                </a:solidFill>
              </a:rPr>
              <a:t>2</a:t>
            </a:r>
            <a:r>
              <a:rPr lang="ja-JP" altLang="en-US" sz="2400" dirty="0">
                <a:solidFill>
                  <a:srgbClr val="000000"/>
                </a:solidFill>
              </a:rPr>
              <a:t> </a:t>
            </a:r>
            <a:r>
              <a:rPr lang="en-US" altLang="ja-JP" sz="2400" dirty="0">
                <a:solidFill>
                  <a:srgbClr val="000000"/>
                </a:solidFill>
              </a:rPr>
              <a:t>60mmHg</a:t>
            </a:r>
            <a:r>
              <a:rPr lang="ja-JP" altLang="en-US" sz="2400" dirty="0">
                <a:solidFill>
                  <a:srgbClr val="000000"/>
                </a:solidFill>
              </a:rPr>
              <a:t>以下で概ね</a:t>
            </a:r>
            <a:r>
              <a:rPr lang="en-US" altLang="ja-JP" sz="2400" dirty="0">
                <a:solidFill>
                  <a:srgbClr val="000000"/>
                </a:solidFill>
              </a:rPr>
              <a:t>SpO</a:t>
            </a:r>
            <a:r>
              <a:rPr lang="en-US" altLang="ja-JP" sz="2000" dirty="0">
                <a:solidFill>
                  <a:srgbClr val="000000"/>
                </a:solidFill>
              </a:rPr>
              <a:t>2</a:t>
            </a:r>
            <a:r>
              <a:rPr lang="ja-JP" altLang="en-US" sz="2000" dirty="0">
                <a:solidFill>
                  <a:srgbClr val="000000"/>
                </a:solidFill>
              </a:rPr>
              <a:t> </a:t>
            </a:r>
            <a:r>
              <a:rPr lang="en-US" altLang="ja-JP" sz="2400" dirty="0">
                <a:solidFill>
                  <a:srgbClr val="000000"/>
                </a:solidFill>
              </a:rPr>
              <a:t>90%</a:t>
            </a:r>
            <a:r>
              <a:rPr lang="ja-JP" altLang="en-US" sz="2400" dirty="0">
                <a:solidFill>
                  <a:srgbClr val="000000"/>
                </a:solidFill>
              </a:rPr>
              <a:t>にあたる。</a:t>
            </a:r>
            <a:endParaRPr lang="en-US" altLang="ja-JP" sz="2400" dirty="0">
              <a:solidFill>
                <a:srgbClr val="000000"/>
              </a:solidFill>
            </a:endParaRPr>
          </a:p>
          <a:p>
            <a:pPr algn="l"/>
            <a:r>
              <a:rPr lang="en-US" altLang="ja-JP" sz="2400" dirty="0">
                <a:solidFill>
                  <a:srgbClr val="000000"/>
                </a:solidFill>
              </a:rPr>
              <a:t>NCPR</a:t>
            </a:r>
            <a:r>
              <a:rPr lang="ja-JP" altLang="en-US" sz="2400" dirty="0">
                <a:solidFill>
                  <a:srgbClr val="000000"/>
                </a:solidFill>
              </a:rPr>
              <a:t>では</a:t>
            </a:r>
            <a:r>
              <a:rPr lang="ja-JP" altLang="en-US" sz="2400" dirty="0">
                <a:solidFill>
                  <a:srgbClr val="FF0000"/>
                </a:solidFill>
              </a:rPr>
              <a:t>酸素化不良の定義を生後の経過で定められた</a:t>
            </a:r>
            <a:endParaRPr lang="en-US" altLang="ja-JP" sz="2400" dirty="0">
              <a:solidFill>
                <a:srgbClr val="FF0000"/>
              </a:solidFill>
            </a:endParaRPr>
          </a:p>
          <a:p>
            <a:pPr algn="l"/>
            <a:r>
              <a:rPr lang="en-US" altLang="ja-JP" sz="2400" dirty="0">
                <a:solidFill>
                  <a:srgbClr val="FF0000"/>
                </a:solidFill>
              </a:rPr>
              <a:t>SpO</a:t>
            </a:r>
            <a:r>
              <a:rPr lang="en-US" altLang="ja-JP" sz="2000" dirty="0">
                <a:solidFill>
                  <a:srgbClr val="FF0000"/>
                </a:solidFill>
              </a:rPr>
              <a:t>2</a:t>
            </a:r>
            <a:r>
              <a:rPr lang="ja-JP" altLang="en-US" sz="2400" dirty="0">
                <a:solidFill>
                  <a:srgbClr val="FF0000"/>
                </a:solidFill>
              </a:rPr>
              <a:t>値未満</a:t>
            </a:r>
            <a:r>
              <a:rPr lang="ja-JP" altLang="en-US" sz="2400" dirty="0">
                <a:solidFill>
                  <a:srgbClr val="000000"/>
                </a:solidFill>
              </a:rPr>
              <a:t>と考え治療を検討する。</a:t>
            </a:r>
            <a:endParaRPr lang="en-US" altLang="ja-JP" sz="2400" dirty="0">
              <a:solidFill>
                <a:srgbClr val="000000"/>
              </a:solidFill>
            </a:endParaRPr>
          </a:p>
          <a:p>
            <a:pPr algn="l"/>
            <a:endParaRPr lang="en-US" altLang="ja-JP" sz="2400" dirty="0">
              <a:solidFill>
                <a:srgbClr val="000000"/>
              </a:solidFill>
            </a:endParaRPr>
          </a:p>
          <a:p>
            <a:pPr algn="l"/>
            <a:r>
              <a:rPr lang="ja-JP" altLang="en-US" sz="2400" dirty="0">
                <a:solidFill>
                  <a:srgbClr val="000000"/>
                </a:solidFill>
              </a:rPr>
              <a:t>努力呼吸またはチアノーゼがある場合</a:t>
            </a:r>
            <a:r>
              <a:rPr lang="en-US" altLang="ja-JP" sz="2400" dirty="0">
                <a:solidFill>
                  <a:srgbClr val="000000"/>
                </a:solidFill>
              </a:rPr>
              <a:t>SpO</a:t>
            </a:r>
            <a:r>
              <a:rPr lang="en-US" altLang="ja-JP" sz="2000" dirty="0">
                <a:solidFill>
                  <a:srgbClr val="000000"/>
                </a:solidFill>
              </a:rPr>
              <a:t>2</a:t>
            </a:r>
            <a:r>
              <a:rPr lang="ja-JP" altLang="en-US" sz="2400" dirty="0">
                <a:solidFill>
                  <a:srgbClr val="000000"/>
                </a:solidFill>
              </a:rPr>
              <a:t>モニタを装着し判断</a:t>
            </a:r>
            <a:endParaRPr lang="en-US" altLang="ja-JP" sz="2400" dirty="0">
              <a:solidFill>
                <a:srgbClr val="000000"/>
              </a:solidFill>
            </a:endParaRPr>
          </a:p>
          <a:p>
            <a:pPr algn="l"/>
            <a:r>
              <a:rPr lang="ja-JP" altLang="en-US" sz="2400" dirty="0">
                <a:solidFill>
                  <a:srgbClr val="000000"/>
                </a:solidFill>
              </a:rPr>
              <a:t>することから酸素化不良を追加した。</a:t>
            </a:r>
            <a:endParaRPr lang="en-US" altLang="ja-JP" sz="2400" dirty="0">
              <a:solidFill>
                <a:srgbClr val="000000"/>
              </a:solidFill>
            </a:endParaRPr>
          </a:p>
        </p:txBody>
      </p:sp>
      <p:cxnSp>
        <p:nvCxnSpPr>
          <p:cNvPr id="8" name="直線コネクタ 7"/>
          <p:cNvCxnSpPr/>
          <p:nvPr/>
        </p:nvCxnSpPr>
        <p:spPr>
          <a:xfrm>
            <a:off x="317509" y="980728"/>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317509" y="6381328"/>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テキスト ボックス 9">
            <a:extLst>
              <a:ext uri="{FF2B5EF4-FFF2-40B4-BE49-F238E27FC236}">
                <a16:creationId xmlns:a16="http://schemas.microsoft.com/office/drawing/2014/main" id="{40F2C8F3-F400-43EB-BB9B-E7A0BD520797}"/>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3131877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a:spLocks noGrp="1"/>
          </p:cNvSpPr>
          <p:nvPr>
            <p:ph type="ctrTitle"/>
          </p:nvPr>
        </p:nvSpPr>
        <p:spPr>
          <a:xfrm>
            <a:off x="683568" y="188641"/>
            <a:ext cx="7676396" cy="792088"/>
          </a:xfrm>
        </p:spPr>
        <p:txBody>
          <a:bodyPr>
            <a:normAutofit/>
          </a:bodyPr>
          <a:lstStyle/>
          <a:p>
            <a:r>
              <a:rPr lang="ja-JP" altLang="en-US" sz="4000" dirty="0">
                <a:solidFill>
                  <a:srgbClr val="000000"/>
                </a:solidFill>
                <a:latin typeface="ＭＳ Ｐゴシック"/>
                <a:cs typeface="ＭＳ Ｐゴシック"/>
              </a:rPr>
              <a:t>20</a:t>
            </a:r>
            <a:r>
              <a:rPr lang="en-US" altLang="ja-JP" sz="4000" dirty="0">
                <a:solidFill>
                  <a:srgbClr val="000000"/>
                </a:solidFill>
                <a:latin typeface="ＭＳ Ｐゴシック"/>
                <a:cs typeface="ＭＳ Ｐゴシック"/>
              </a:rPr>
              <a:t>20</a:t>
            </a:r>
            <a:r>
              <a:rPr lang="ja-JP" altLang="en-US" sz="4000" dirty="0">
                <a:solidFill>
                  <a:srgbClr val="000000"/>
                </a:solidFill>
                <a:latin typeface="ＭＳ Ｐゴシック"/>
                <a:cs typeface="ＭＳ Ｐゴシック"/>
              </a:rPr>
              <a:t>年版アルゴリズム変更点</a:t>
            </a:r>
            <a:endParaRPr lang="ja-JP" altLang="en-US" sz="4000" dirty="0">
              <a:latin typeface="Calibri" charset="0"/>
              <a:ea typeface="ＭＳ Ｐゴシック" charset="0"/>
            </a:endParaRPr>
          </a:p>
        </p:txBody>
      </p:sp>
      <p:sp>
        <p:nvSpPr>
          <p:cNvPr id="8" name="テキスト ボックス 7"/>
          <p:cNvSpPr txBox="1"/>
          <p:nvPr/>
        </p:nvSpPr>
        <p:spPr>
          <a:xfrm>
            <a:off x="1677269" y="2236902"/>
            <a:ext cx="184730" cy="646332"/>
          </a:xfrm>
          <a:prstGeom prst="rect">
            <a:avLst/>
          </a:prstGeom>
          <a:noFill/>
        </p:spPr>
        <p:txBody>
          <a:bodyPr wrap="none" rtlCol="0">
            <a:spAutoFit/>
          </a:bodyPr>
          <a:lstStyle/>
          <a:p>
            <a:endParaRPr kumimoji="1" lang="ja-JP" altLang="en-US" sz="3600" dirty="0"/>
          </a:p>
        </p:txBody>
      </p:sp>
      <p:sp>
        <p:nvSpPr>
          <p:cNvPr id="2" name="テキスト ボックス 1">
            <a:extLst>
              <a:ext uri="{FF2B5EF4-FFF2-40B4-BE49-F238E27FC236}">
                <a16:creationId xmlns:a16="http://schemas.microsoft.com/office/drawing/2014/main" id="{0161284F-6DA3-B448-A6F3-F2EC73B04E07}"/>
              </a:ext>
            </a:extLst>
          </p:cNvPr>
          <p:cNvSpPr txBox="1"/>
          <p:nvPr/>
        </p:nvSpPr>
        <p:spPr>
          <a:xfrm>
            <a:off x="159574" y="1386556"/>
            <a:ext cx="8129148" cy="5293757"/>
          </a:xfrm>
          <a:prstGeom prst="rect">
            <a:avLst/>
          </a:prstGeom>
          <a:noFill/>
        </p:spPr>
        <p:txBody>
          <a:bodyPr wrap="none" rtlCol="0">
            <a:spAutoFit/>
          </a:bodyPr>
          <a:lstStyle/>
          <a:p>
            <a:pPr lvl="0"/>
            <a:r>
              <a:rPr lang="en-US" altLang="ja-JP" sz="2000" dirty="0">
                <a:solidFill>
                  <a:schemeClr val="bg1">
                    <a:lumMod val="75000"/>
                  </a:schemeClr>
                </a:solidFill>
                <a:latin typeface="+mj-ea"/>
                <a:ea typeface="+mj-ea"/>
              </a:rPr>
              <a:t>ⅰ</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新生児蘇生法の本質である救命の流れの強調</a:t>
            </a:r>
            <a:endParaRPr lang="en-US" altLang="ja-JP" sz="2000" dirty="0">
              <a:solidFill>
                <a:schemeClr val="bg1">
                  <a:lumMod val="75000"/>
                </a:schemeClr>
              </a:solidFill>
              <a:latin typeface="+mj-ea"/>
              <a:ea typeface="+mj-ea"/>
            </a:endParaRPr>
          </a:p>
          <a:p>
            <a:pPr lvl="0"/>
            <a:r>
              <a:rPr lang="en-US" altLang="ja-JP" sz="2000" dirty="0">
                <a:solidFill>
                  <a:schemeClr val="bg1">
                    <a:lumMod val="75000"/>
                  </a:schemeClr>
                </a:solidFill>
                <a:latin typeface="+mj-ea"/>
                <a:ea typeface="+mj-ea"/>
              </a:rPr>
              <a:t>ⅱ</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出生前のステップとしてブリーフィングの表記の追加</a:t>
            </a:r>
          </a:p>
          <a:p>
            <a:pPr lvl="0"/>
            <a:r>
              <a:rPr lang="en-US" altLang="ja-JP" sz="2000" dirty="0">
                <a:solidFill>
                  <a:schemeClr val="bg1">
                    <a:lumMod val="75000"/>
                  </a:schemeClr>
                </a:solidFill>
                <a:latin typeface="+mj-ea"/>
                <a:ea typeface="+mj-ea"/>
              </a:rPr>
              <a:t>ⅲ</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人工呼吸に引き続く胸骨圧迫時の</a:t>
            </a:r>
            <a:r>
              <a:rPr lang="en-US" altLang="ja-JP" sz="2000" dirty="0">
                <a:solidFill>
                  <a:schemeClr val="bg1">
                    <a:lumMod val="75000"/>
                  </a:schemeClr>
                </a:solidFill>
                <a:latin typeface="+mj-ea"/>
                <a:ea typeface="+mj-ea"/>
              </a:rPr>
              <a:t>『</a:t>
            </a:r>
            <a:r>
              <a:rPr lang="ja-JP" altLang="en-US" sz="2000" dirty="0">
                <a:solidFill>
                  <a:schemeClr val="bg1">
                    <a:lumMod val="75000"/>
                  </a:schemeClr>
                </a:solidFill>
                <a:latin typeface="+mj-ea"/>
                <a:ea typeface="+mj-ea"/>
              </a:rPr>
              <a:t>＋酸素</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の表記の追加</a:t>
            </a:r>
          </a:p>
          <a:p>
            <a:pPr lvl="0"/>
            <a:r>
              <a:rPr lang="en-US" altLang="ja-JP" sz="2000" dirty="0">
                <a:solidFill>
                  <a:schemeClr val="bg1">
                    <a:lumMod val="75000"/>
                  </a:schemeClr>
                </a:solidFill>
                <a:latin typeface="+mj-ea"/>
                <a:ea typeface="+mj-ea"/>
              </a:rPr>
              <a:t>ⅳ</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アドレナリン投与の優先順位から独立した表記</a:t>
            </a:r>
            <a:r>
              <a:rPr lang="ja-JP" altLang="en-US" sz="2000" dirty="0">
                <a:solidFill>
                  <a:schemeClr val="bg1">
                    <a:lumMod val="75000"/>
                  </a:schemeClr>
                </a:solidFill>
                <a:latin typeface="+mj-ea"/>
                <a:ea typeface="+mj-ea"/>
              </a:rPr>
              <a:t>へ変更</a:t>
            </a:r>
            <a:endParaRPr lang="ja-JP" altLang="ja-JP" sz="2000" dirty="0">
              <a:solidFill>
                <a:schemeClr val="bg1">
                  <a:lumMod val="75000"/>
                </a:schemeClr>
              </a:solidFill>
              <a:latin typeface="+mj-ea"/>
              <a:ea typeface="+mj-ea"/>
            </a:endParaRPr>
          </a:p>
          <a:p>
            <a:pPr lvl="0"/>
            <a:r>
              <a:rPr lang="en-US" altLang="ja-JP" sz="2000" dirty="0">
                <a:solidFill>
                  <a:schemeClr val="bg1">
                    <a:lumMod val="75000"/>
                  </a:schemeClr>
                </a:solidFill>
                <a:latin typeface="+mj-ea"/>
                <a:ea typeface="+mj-ea"/>
              </a:rPr>
              <a:t>ⅴ</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努力呼吸またはチアノーゼの</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共にあり</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から</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どちらかあり</a:t>
            </a:r>
            <a:r>
              <a:rPr lang="en-US" altLang="ja-JP" sz="2000" dirty="0">
                <a:solidFill>
                  <a:schemeClr val="bg1">
                    <a:lumMod val="75000"/>
                  </a:schemeClr>
                </a:solidFill>
                <a:latin typeface="+mj-ea"/>
                <a:ea typeface="+mj-ea"/>
              </a:rPr>
              <a:t>』</a:t>
            </a:r>
          </a:p>
          <a:p>
            <a:pPr lvl="0"/>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で安定化の流れに進むように変更</a:t>
            </a:r>
          </a:p>
          <a:p>
            <a:pPr lvl="0"/>
            <a:r>
              <a:rPr lang="en-US" altLang="ja-JP" sz="2000" dirty="0">
                <a:solidFill>
                  <a:schemeClr val="bg1">
                    <a:lumMod val="75000"/>
                  </a:schemeClr>
                </a:solidFill>
                <a:latin typeface="+mj-ea"/>
                <a:ea typeface="+mj-ea"/>
              </a:rPr>
              <a:t>ⅵ</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安定化の流れでは最初の介入は直ちに行うのではなく、</a:t>
            </a:r>
            <a:endParaRPr lang="en-US" altLang="ja-JP" sz="2000" dirty="0">
              <a:solidFill>
                <a:schemeClr val="bg1">
                  <a:lumMod val="75000"/>
                </a:schemeClr>
              </a:solidFill>
              <a:latin typeface="+mj-ea"/>
              <a:ea typeface="+mj-ea"/>
            </a:endParaRPr>
          </a:p>
          <a:p>
            <a:pPr lvl="0"/>
            <a:r>
              <a:rPr lang="ja-JP" altLang="en-US" sz="2000" dirty="0">
                <a:solidFill>
                  <a:schemeClr val="bg1">
                    <a:lumMod val="75000"/>
                  </a:schemeClr>
                </a:solidFill>
                <a:latin typeface="+mj-ea"/>
                <a:ea typeface="+mj-ea"/>
              </a:rPr>
              <a:t>　　　</a:t>
            </a:r>
            <a:r>
              <a:rPr lang="en-US" altLang="ja-JP" sz="2000" dirty="0">
                <a:solidFill>
                  <a:schemeClr val="bg1">
                    <a:lumMod val="75000"/>
                  </a:schemeClr>
                </a:solidFill>
                <a:latin typeface="+mj-ea"/>
                <a:ea typeface="+mj-ea"/>
              </a:rPr>
              <a:t>『SpO2</a:t>
            </a:r>
            <a:r>
              <a:rPr lang="ja-JP" altLang="ja-JP" sz="2000" dirty="0">
                <a:solidFill>
                  <a:schemeClr val="bg1">
                    <a:lumMod val="75000"/>
                  </a:schemeClr>
                </a:solidFill>
                <a:latin typeface="+mj-ea"/>
                <a:ea typeface="+mj-ea"/>
              </a:rPr>
              <a:t>モニタ</a:t>
            </a:r>
            <a:r>
              <a:rPr lang="ja-JP" altLang="en-US" sz="2000" dirty="0">
                <a:solidFill>
                  <a:schemeClr val="bg1">
                    <a:lumMod val="75000"/>
                  </a:schemeClr>
                </a:solidFill>
                <a:latin typeface="+mj-ea"/>
                <a:ea typeface="+mj-ea"/>
              </a:rPr>
              <a:t>を</a:t>
            </a:r>
            <a:r>
              <a:rPr lang="ja-JP" altLang="ja-JP" sz="2000" dirty="0">
                <a:solidFill>
                  <a:schemeClr val="bg1">
                    <a:lumMod val="75000"/>
                  </a:schemeClr>
                </a:solidFill>
                <a:latin typeface="+mj-ea"/>
                <a:ea typeface="+mj-ea"/>
              </a:rPr>
              <a:t>装着し</a:t>
            </a:r>
            <a:r>
              <a:rPr lang="ja-JP" altLang="en-US" sz="2000" dirty="0">
                <a:solidFill>
                  <a:schemeClr val="bg1">
                    <a:lumMod val="75000"/>
                  </a:schemeClr>
                </a:solidFill>
                <a:latin typeface="+mj-ea"/>
                <a:ea typeface="+mj-ea"/>
              </a:rPr>
              <a:t>必要時</a:t>
            </a:r>
            <a:r>
              <a:rPr lang="en-US" altLang="ja-JP" sz="2000" dirty="0">
                <a:solidFill>
                  <a:schemeClr val="bg1">
                    <a:lumMod val="75000"/>
                  </a:schemeClr>
                </a:solidFill>
                <a:latin typeface="+mj-ea"/>
                <a:ea typeface="+mj-ea"/>
              </a:rPr>
              <a:t>CPAP</a:t>
            </a:r>
            <a:r>
              <a:rPr lang="ja-JP" altLang="ja-JP" sz="2000" dirty="0">
                <a:solidFill>
                  <a:schemeClr val="bg1">
                    <a:lumMod val="75000"/>
                  </a:schemeClr>
                </a:solidFill>
                <a:latin typeface="+mj-ea"/>
                <a:ea typeface="+mj-ea"/>
              </a:rPr>
              <a:t>または酸素投与</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に変更</a:t>
            </a:r>
          </a:p>
          <a:p>
            <a:pPr lvl="0"/>
            <a:r>
              <a:rPr lang="en-US" altLang="ja-JP" sz="2000" dirty="0">
                <a:solidFill>
                  <a:schemeClr val="bg1">
                    <a:lumMod val="75000"/>
                  </a:schemeClr>
                </a:solidFill>
                <a:latin typeface="+mj-ea"/>
                <a:ea typeface="+mj-ea"/>
              </a:rPr>
              <a:t>ⅶ</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チアノーゼ</a:t>
            </a:r>
            <a:r>
              <a:rPr lang="ja-JP" altLang="en-US" sz="2000" dirty="0">
                <a:solidFill>
                  <a:schemeClr val="bg1">
                    <a:lumMod val="75000"/>
                  </a:schemeClr>
                </a:solidFill>
                <a:latin typeface="+mj-ea"/>
                <a:ea typeface="+mj-ea"/>
              </a:rPr>
              <a:t>を</a:t>
            </a:r>
            <a:r>
              <a:rPr lang="en-US" altLang="ja-JP" sz="2000" dirty="0">
                <a:solidFill>
                  <a:schemeClr val="bg1">
                    <a:lumMod val="75000"/>
                  </a:schemeClr>
                </a:solidFill>
                <a:latin typeface="+mj-ea"/>
                <a:ea typeface="+mj-ea"/>
              </a:rPr>
              <a:t>『</a:t>
            </a:r>
            <a:r>
              <a:rPr lang="ja-JP" altLang="en-US" sz="2000" dirty="0">
                <a:solidFill>
                  <a:schemeClr val="bg1">
                    <a:lumMod val="75000"/>
                  </a:schemeClr>
                </a:solidFill>
                <a:latin typeface="+mj-ea"/>
                <a:ea typeface="+mj-ea"/>
              </a:rPr>
              <a:t>チアノーゼ（酸素化不良）</a:t>
            </a:r>
            <a:r>
              <a:rPr lang="en-US" altLang="ja-JP" sz="2000" dirty="0">
                <a:solidFill>
                  <a:schemeClr val="bg1">
                    <a:lumMod val="75000"/>
                  </a:schemeClr>
                </a:solidFill>
                <a:latin typeface="+mj-ea"/>
                <a:ea typeface="+mj-ea"/>
              </a:rPr>
              <a:t>』</a:t>
            </a:r>
            <a:r>
              <a:rPr lang="ja-JP" altLang="en-US" sz="2000" dirty="0">
                <a:solidFill>
                  <a:schemeClr val="bg1">
                    <a:lumMod val="75000"/>
                  </a:schemeClr>
                </a:solidFill>
                <a:latin typeface="+mj-ea"/>
                <a:ea typeface="+mj-ea"/>
              </a:rPr>
              <a:t>の表記へ変更</a:t>
            </a:r>
            <a:endParaRPr lang="ja-JP" altLang="ja-JP" sz="2000" dirty="0">
              <a:solidFill>
                <a:schemeClr val="bg1">
                  <a:lumMod val="75000"/>
                </a:schemeClr>
              </a:solidFill>
              <a:latin typeface="+mj-ea"/>
              <a:ea typeface="+mj-ea"/>
            </a:endParaRPr>
          </a:p>
          <a:p>
            <a:pPr lvl="0"/>
            <a:r>
              <a:rPr lang="en-US" altLang="ja-JP" sz="2000" dirty="0">
                <a:solidFill>
                  <a:srgbClr val="FF0000"/>
                </a:solidFill>
                <a:latin typeface="+mj-ea"/>
                <a:ea typeface="+mj-ea"/>
              </a:rPr>
              <a:t>ⅷ</a:t>
            </a:r>
            <a:r>
              <a:rPr lang="ja-JP" altLang="en-US" sz="2000" dirty="0">
                <a:solidFill>
                  <a:srgbClr val="FF0000"/>
                </a:solidFill>
                <a:latin typeface="+mj-ea"/>
                <a:ea typeface="+mj-ea"/>
              </a:rPr>
              <a:t>．</a:t>
            </a:r>
            <a:r>
              <a:rPr lang="en-US" altLang="ja-JP" sz="2000" dirty="0">
                <a:solidFill>
                  <a:srgbClr val="FF0000"/>
                </a:solidFill>
                <a:latin typeface="+mj-ea"/>
                <a:ea typeface="+mj-ea"/>
              </a:rPr>
              <a:t>CPAP</a:t>
            </a:r>
            <a:r>
              <a:rPr lang="ja-JP" altLang="ja-JP" sz="2000" dirty="0">
                <a:solidFill>
                  <a:srgbClr val="FF0000"/>
                </a:solidFill>
                <a:latin typeface="+mj-ea"/>
                <a:ea typeface="+mj-ea"/>
              </a:rPr>
              <a:t>またはフリーフロー酸素投与を開始した後</a:t>
            </a:r>
            <a:r>
              <a:rPr lang="ja-JP" altLang="en-US" sz="2000" dirty="0">
                <a:solidFill>
                  <a:srgbClr val="FF0000"/>
                </a:solidFill>
                <a:latin typeface="+mj-ea"/>
                <a:ea typeface="+mj-ea"/>
              </a:rPr>
              <a:t>、</a:t>
            </a:r>
            <a:endParaRPr lang="en-US" altLang="ja-JP" sz="2000" dirty="0">
              <a:solidFill>
                <a:srgbClr val="FF0000"/>
              </a:solidFill>
              <a:latin typeface="+mj-ea"/>
              <a:ea typeface="+mj-ea"/>
            </a:endParaRPr>
          </a:p>
          <a:p>
            <a:pPr lvl="0"/>
            <a:r>
              <a:rPr lang="ja-JP" altLang="en-US" sz="2000" dirty="0">
                <a:solidFill>
                  <a:srgbClr val="FF0000"/>
                </a:solidFill>
                <a:latin typeface="+mj-ea"/>
                <a:ea typeface="+mj-ea"/>
              </a:rPr>
              <a:t>　　 </a:t>
            </a:r>
            <a:r>
              <a:rPr lang="ja-JP" altLang="ja-JP" sz="2000" dirty="0">
                <a:solidFill>
                  <a:srgbClr val="FF0000"/>
                </a:solidFill>
                <a:latin typeface="+mj-ea"/>
                <a:ea typeface="+mj-ea"/>
              </a:rPr>
              <a:t>新たな評価基準として</a:t>
            </a:r>
            <a:r>
              <a:rPr lang="en-US" altLang="ja-JP" sz="2000" dirty="0">
                <a:solidFill>
                  <a:srgbClr val="FF0000"/>
                </a:solidFill>
                <a:latin typeface="+mj-ea"/>
                <a:ea typeface="+mj-ea"/>
              </a:rPr>
              <a:t>『</a:t>
            </a:r>
            <a:r>
              <a:rPr lang="ja-JP" altLang="ja-JP" sz="2000" dirty="0">
                <a:solidFill>
                  <a:srgbClr val="FF0000"/>
                </a:solidFill>
                <a:latin typeface="+mj-ea"/>
                <a:ea typeface="+mj-ea"/>
              </a:rPr>
              <a:t>改善傾向あり</a:t>
            </a:r>
            <a:r>
              <a:rPr lang="en-US" altLang="ja-JP" sz="2000" dirty="0">
                <a:solidFill>
                  <a:srgbClr val="FF0000"/>
                </a:solidFill>
                <a:latin typeface="+mj-ea"/>
                <a:ea typeface="+mj-ea"/>
              </a:rPr>
              <a:t>』</a:t>
            </a:r>
            <a:r>
              <a:rPr lang="ja-JP" altLang="ja-JP" sz="2000" dirty="0">
                <a:solidFill>
                  <a:srgbClr val="FF0000"/>
                </a:solidFill>
                <a:latin typeface="+mj-ea"/>
                <a:ea typeface="+mj-ea"/>
              </a:rPr>
              <a:t>を追加</a:t>
            </a:r>
          </a:p>
          <a:p>
            <a:pPr lvl="0"/>
            <a:r>
              <a:rPr lang="en-US" altLang="ja-JP" sz="2000" dirty="0">
                <a:solidFill>
                  <a:schemeClr val="bg1">
                    <a:lumMod val="75000"/>
                  </a:schemeClr>
                </a:solidFill>
                <a:latin typeface="+mj-ea"/>
                <a:ea typeface="+mj-ea"/>
              </a:rPr>
              <a:t>ⅸ</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介入後の評価で努力呼吸とチアノーゼ</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酸素化不良</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で</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改善傾向なし</a:t>
            </a:r>
            <a:r>
              <a:rPr lang="en-US" altLang="ja-JP" sz="2000" dirty="0">
                <a:solidFill>
                  <a:schemeClr val="bg1">
                    <a:lumMod val="75000"/>
                  </a:schemeClr>
                </a:solidFill>
                <a:latin typeface="+mj-ea"/>
                <a:ea typeface="+mj-ea"/>
              </a:rPr>
              <a:t>』</a:t>
            </a:r>
          </a:p>
          <a:p>
            <a:pPr lvl="0"/>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の場合は原因検索を行いながら対応を検討に変更</a:t>
            </a:r>
          </a:p>
          <a:p>
            <a:pPr lvl="0"/>
            <a:r>
              <a:rPr lang="en-US" altLang="ja-JP" sz="2000" dirty="0">
                <a:solidFill>
                  <a:schemeClr val="bg1">
                    <a:lumMod val="75000"/>
                  </a:schemeClr>
                </a:solidFill>
                <a:latin typeface="+mj-ea"/>
                <a:ea typeface="+mj-ea"/>
              </a:rPr>
              <a:t>ⅹ</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蘇生後のケアは</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注意深く呼吸観察を継続</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のみ</a:t>
            </a:r>
            <a:r>
              <a:rPr lang="ja-JP" altLang="en-US" sz="2000" dirty="0">
                <a:solidFill>
                  <a:schemeClr val="bg1">
                    <a:lumMod val="75000"/>
                  </a:schemeClr>
                </a:solidFill>
                <a:latin typeface="+mj-ea"/>
                <a:ea typeface="+mj-ea"/>
              </a:rPr>
              <a:t>へ</a:t>
            </a:r>
            <a:r>
              <a:rPr lang="ja-JP" altLang="ja-JP" sz="2000" dirty="0">
                <a:solidFill>
                  <a:schemeClr val="bg1">
                    <a:lumMod val="75000"/>
                  </a:schemeClr>
                </a:solidFill>
                <a:latin typeface="+mj-ea"/>
                <a:ea typeface="+mj-ea"/>
              </a:rPr>
              <a:t>変更</a:t>
            </a:r>
          </a:p>
          <a:p>
            <a:pPr lvl="0"/>
            <a:r>
              <a:rPr lang="en-US" altLang="ja-JP" sz="2000" dirty="0">
                <a:solidFill>
                  <a:schemeClr val="bg1">
                    <a:lumMod val="75000"/>
                  </a:schemeClr>
                </a:solidFill>
                <a:latin typeface="+mj-ea"/>
                <a:ea typeface="+mj-ea"/>
              </a:rPr>
              <a:t>ⅺ</a:t>
            </a:r>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注釈</a:t>
            </a:r>
            <a:r>
              <a:rPr lang="en-US" altLang="ja-JP" sz="2000" dirty="0">
                <a:solidFill>
                  <a:schemeClr val="bg1">
                    <a:lumMod val="75000"/>
                  </a:schemeClr>
                </a:solidFill>
                <a:latin typeface="+mj-ea"/>
                <a:ea typeface="+mj-ea"/>
              </a:rPr>
              <a:t> (a)</a:t>
            </a:r>
            <a:r>
              <a:rPr lang="ja-JP" altLang="ja-JP" sz="2000" dirty="0">
                <a:solidFill>
                  <a:schemeClr val="bg1">
                    <a:lumMod val="75000"/>
                  </a:schemeClr>
                </a:solidFill>
                <a:latin typeface="+mj-ea"/>
                <a:ea typeface="+mj-ea"/>
              </a:rPr>
              <a:t>、</a:t>
            </a:r>
            <a:r>
              <a:rPr lang="en-US" altLang="ja-JP" sz="2000" dirty="0">
                <a:solidFill>
                  <a:schemeClr val="bg1">
                    <a:lumMod val="75000"/>
                  </a:schemeClr>
                </a:solidFill>
                <a:latin typeface="+mj-ea"/>
                <a:ea typeface="+mj-ea"/>
              </a:rPr>
              <a:t>(b)</a:t>
            </a:r>
            <a:r>
              <a:rPr lang="ja-JP" altLang="ja-JP" sz="2000" dirty="0">
                <a:solidFill>
                  <a:schemeClr val="bg1">
                    <a:lumMod val="75000"/>
                  </a:schemeClr>
                </a:solidFill>
                <a:latin typeface="+mj-ea"/>
                <a:ea typeface="+mj-ea"/>
              </a:rPr>
              <a:t>の簡略化</a:t>
            </a:r>
          </a:p>
          <a:p>
            <a:r>
              <a:rPr lang="en-US" altLang="ja-JP" sz="2000" dirty="0">
                <a:latin typeface="+mj-ea"/>
                <a:ea typeface="+mj-ea"/>
              </a:rPr>
              <a:t> </a:t>
            </a:r>
            <a:endParaRPr lang="ja-JP" altLang="ja-JP" sz="2000" dirty="0">
              <a:latin typeface="+mj-ea"/>
              <a:ea typeface="+mj-ea"/>
            </a:endParaRPr>
          </a:p>
          <a:p>
            <a:endParaRPr kumimoji="1" lang="ja-JP" altLang="en-US" dirty="0">
              <a:latin typeface="+mj-ea"/>
              <a:ea typeface="+mj-ea"/>
            </a:endParaRPr>
          </a:p>
        </p:txBody>
      </p:sp>
      <p:sp>
        <p:nvSpPr>
          <p:cNvPr id="9" name="テキスト ボックス 8">
            <a:extLst>
              <a:ext uri="{FF2B5EF4-FFF2-40B4-BE49-F238E27FC236}">
                <a16:creationId xmlns:a16="http://schemas.microsoft.com/office/drawing/2014/main" id="{E5E07CFC-1589-4A75-A136-3DEDDD936536}"/>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3004926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grpSp>
        <p:nvGrpSpPr>
          <p:cNvPr id="25" name="図形グループ 24"/>
          <p:cNvGrpSpPr/>
          <p:nvPr/>
        </p:nvGrpSpPr>
        <p:grpSpPr>
          <a:xfrm>
            <a:off x="443781" y="1427286"/>
            <a:ext cx="4128219" cy="5007239"/>
            <a:chOff x="4910661" y="1693332"/>
            <a:chExt cx="4010185" cy="4766203"/>
          </a:xfrm>
        </p:grpSpPr>
        <p:pic>
          <p:nvPicPr>
            <p:cNvPr id="26" name="図 25" descr="呼吸障害安定化の流れ2015.tif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9219" y="1947343"/>
              <a:ext cx="3991627" cy="4393661"/>
            </a:xfrm>
            <a:prstGeom prst="rect">
              <a:avLst/>
            </a:prstGeom>
          </p:spPr>
        </p:pic>
        <p:sp>
          <p:nvSpPr>
            <p:cNvPr id="27" name="正方形/長方形 26"/>
            <p:cNvSpPr/>
            <p:nvPr/>
          </p:nvSpPr>
          <p:spPr>
            <a:xfrm>
              <a:off x="7603068" y="1693332"/>
              <a:ext cx="1182313" cy="105225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910661" y="3026300"/>
              <a:ext cx="1371599" cy="343323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4910661" y="1930395"/>
              <a:ext cx="372539" cy="52612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7" name="テキスト ボックス 6">
            <a:extLst>
              <a:ext uri="{FF2B5EF4-FFF2-40B4-BE49-F238E27FC236}">
                <a16:creationId xmlns:a16="http://schemas.microsoft.com/office/drawing/2014/main" id="{DE6765E1-B1C9-C44A-935C-DB3DCADB3B60}"/>
              </a:ext>
            </a:extLst>
          </p:cNvPr>
          <p:cNvSpPr txBox="1"/>
          <p:nvPr/>
        </p:nvSpPr>
        <p:spPr>
          <a:xfrm>
            <a:off x="462980" y="1338345"/>
            <a:ext cx="813043" cy="369332"/>
          </a:xfrm>
          <a:prstGeom prst="rect">
            <a:avLst/>
          </a:prstGeom>
          <a:noFill/>
        </p:spPr>
        <p:txBody>
          <a:bodyPr wrap="none" rtlCol="0">
            <a:spAutoFit/>
          </a:bodyPr>
          <a:lstStyle/>
          <a:p>
            <a:r>
              <a:rPr kumimoji="1" lang="ja-JP" altLang="en-US" dirty="0"/>
              <a:t>２０１５</a:t>
            </a:r>
          </a:p>
        </p:txBody>
      </p:sp>
      <p:sp>
        <p:nvSpPr>
          <p:cNvPr id="8" name="テキスト ボックス 7">
            <a:extLst>
              <a:ext uri="{FF2B5EF4-FFF2-40B4-BE49-F238E27FC236}">
                <a16:creationId xmlns:a16="http://schemas.microsoft.com/office/drawing/2014/main" id="{F612632C-3FB0-D44F-AE66-F9797A3D5343}"/>
              </a:ext>
            </a:extLst>
          </p:cNvPr>
          <p:cNvSpPr txBox="1"/>
          <p:nvPr/>
        </p:nvSpPr>
        <p:spPr>
          <a:xfrm>
            <a:off x="4400402" y="1295192"/>
            <a:ext cx="813043" cy="369332"/>
          </a:xfrm>
          <a:prstGeom prst="rect">
            <a:avLst/>
          </a:prstGeom>
          <a:noFill/>
        </p:spPr>
        <p:txBody>
          <a:bodyPr wrap="none" rtlCol="0">
            <a:spAutoFit/>
          </a:bodyPr>
          <a:lstStyle/>
          <a:p>
            <a:r>
              <a:rPr kumimoji="1" lang="ja-JP" altLang="en-US" dirty="0"/>
              <a:t>２０２０</a:t>
            </a:r>
          </a:p>
        </p:txBody>
      </p:sp>
      <p:pic>
        <p:nvPicPr>
          <p:cNvPr id="2" name="図 1">
            <a:extLst>
              <a:ext uri="{FF2B5EF4-FFF2-40B4-BE49-F238E27FC236}">
                <a16:creationId xmlns:a16="http://schemas.microsoft.com/office/drawing/2014/main" id="{E2FE55F4-F5A6-424B-8AC6-F47F7EB86A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963" y="1492106"/>
            <a:ext cx="3250264" cy="5006841"/>
          </a:xfrm>
          <a:prstGeom prst="rect">
            <a:avLst/>
          </a:prstGeom>
        </p:spPr>
      </p:pic>
      <p:sp>
        <p:nvSpPr>
          <p:cNvPr id="3" name="円/楕円 2">
            <a:extLst>
              <a:ext uri="{FF2B5EF4-FFF2-40B4-BE49-F238E27FC236}">
                <a16:creationId xmlns:a16="http://schemas.microsoft.com/office/drawing/2014/main" id="{223E69CE-BE48-485B-9D8F-BCF73A50EB4F}"/>
              </a:ext>
            </a:extLst>
          </p:cNvPr>
          <p:cNvSpPr/>
          <p:nvPr/>
        </p:nvSpPr>
        <p:spPr>
          <a:xfrm>
            <a:off x="5219591" y="3545402"/>
            <a:ext cx="813043"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a:extLst>
              <a:ext uri="{FF2B5EF4-FFF2-40B4-BE49-F238E27FC236}">
                <a16:creationId xmlns:a16="http://schemas.microsoft.com/office/drawing/2014/main" id="{B6651017-9217-4AD4-BEB1-9839C921CACE}"/>
              </a:ext>
            </a:extLst>
          </p:cNvPr>
          <p:cNvSpPr txBox="1">
            <a:spLocks/>
          </p:cNvSpPr>
          <p:nvPr/>
        </p:nvSpPr>
        <p:spPr bwMode="auto">
          <a:xfrm>
            <a:off x="913705" y="-179422"/>
            <a:ext cx="7497932" cy="151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pPr algn="l"/>
            <a:r>
              <a:rPr lang="ja-JP" altLang="ja-JP" sz="2800" dirty="0">
                <a:latin typeface="+mj-ea"/>
                <a:ea typeface="+mj-ea"/>
              </a:rPr>
              <a:t>安定化の流れ</a:t>
            </a:r>
            <a:r>
              <a:rPr lang="ja-JP" altLang="en-US" sz="2800" dirty="0">
                <a:latin typeface="+mj-ea"/>
                <a:ea typeface="+mj-ea"/>
              </a:rPr>
              <a:t>： </a:t>
            </a:r>
            <a:r>
              <a:rPr lang="en-US" altLang="ja-JP" sz="2800" dirty="0">
                <a:latin typeface="+mj-ea"/>
                <a:ea typeface="+mj-ea"/>
              </a:rPr>
              <a:t>CPAP</a:t>
            </a:r>
            <a:r>
              <a:rPr lang="ja-JP" altLang="ja-JP" sz="2800" dirty="0">
                <a:latin typeface="+mj-ea"/>
                <a:ea typeface="+mj-ea"/>
              </a:rPr>
              <a:t>またはフリーフロー酸素投与を開始した後</a:t>
            </a:r>
            <a:r>
              <a:rPr lang="ja-JP" altLang="en-US" sz="2800" dirty="0">
                <a:latin typeface="+mj-ea"/>
                <a:ea typeface="+mj-ea"/>
              </a:rPr>
              <a:t>、</a:t>
            </a:r>
            <a:r>
              <a:rPr lang="en-US" altLang="ja-JP" sz="2800" dirty="0">
                <a:latin typeface="+mj-ea"/>
                <a:ea typeface="+mj-ea"/>
              </a:rPr>
              <a:t>『</a:t>
            </a:r>
            <a:r>
              <a:rPr lang="ja-JP" altLang="ja-JP" sz="2800" dirty="0">
                <a:latin typeface="+mj-ea"/>
                <a:ea typeface="+mj-ea"/>
              </a:rPr>
              <a:t>改善傾向あり</a:t>
            </a:r>
            <a:r>
              <a:rPr lang="en-US" altLang="ja-JP" sz="2800" dirty="0">
                <a:latin typeface="+mj-ea"/>
                <a:ea typeface="+mj-ea"/>
              </a:rPr>
              <a:t>』</a:t>
            </a:r>
            <a:r>
              <a:rPr lang="ja-JP" altLang="ja-JP" sz="2800" dirty="0">
                <a:latin typeface="+mj-ea"/>
                <a:ea typeface="+mj-ea"/>
              </a:rPr>
              <a:t>を追加</a:t>
            </a:r>
          </a:p>
        </p:txBody>
      </p:sp>
      <p:sp>
        <p:nvSpPr>
          <p:cNvPr id="16" name="楕円 15">
            <a:extLst>
              <a:ext uri="{FF2B5EF4-FFF2-40B4-BE49-F238E27FC236}">
                <a16:creationId xmlns:a16="http://schemas.microsoft.com/office/drawing/2014/main" id="{FB9CB43A-459B-4C2B-84B0-2085883BA3B5}"/>
              </a:ext>
            </a:extLst>
          </p:cNvPr>
          <p:cNvSpPr/>
          <p:nvPr/>
        </p:nvSpPr>
        <p:spPr>
          <a:xfrm>
            <a:off x="4632102" y="3073496"/>
            <a:ext cx="560889" cy="5139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rgbClr val="FF0000"/>
                </a:solidFill>
              </a:rPr>
              <a:t>ⅷ</a:t>
            </a:r>
            <a:endParaRPr kumimoji="1" lang="ja-JP" altLang="en-US" sz="2400" b="1" dirty="0">
              <a:solidFill>
                <a:srgbClr val="FF0000"/>
              </a:solidFill>
            </a:endParaRPr>
          </a:p>
        </p:txBody>
      </p:sp>
      <p:sp>
        <p:nvSpPr>
          <p:cNvPr id="17" name="テキスト ボックス 16">
            <a:extLst>
              <a:ext uri="{FF2B5EF4-FFF2-40B4-BE49-F238E27FC236}">
                <a16:creationId xmlns:a16="http://schemas.microsoft.com/office/drawing/2014/main" id="{48A2BFFE-25C4-4A3A-8905-0F0ABCC94905}"/>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2700062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747886-831D-40AC-B651-FC7C281AD526}"/>
              </a:ext>
            </a:extLst>
          </p:cNvPr>
          <p:cNvPicPr>
            <a:picLocks noChangeAspect="1"/>
          </p:cNvPicPr>
          <p:nvPr/>
        </p:nvPicPr>
        <p:blipFill>
          <a:blip r:embed="rId3"/>
          <a:stretch>
            <a:fillRect/>
          </a:stretch>
        </p:blipFill>
        <p:spPr>
          <a:xfrm>
            <a:off x="511911" y="1345633"/>
            <a:ext cx="3473493" cy="1259395"/>
          </a:xfrm>
          <a:prstGeom prst="rect">
            <a:avLst/>
          </a:prstGeom>
        </p:spPr>
      </p:pic>
      <p:pic>
        <p:nvPicPr>
          <p:cNvPr id="4" name="Picture 3">
            <a:extLst>
              <a:ext uri="{FF2B5EF4-FFF2-40B4-BE49-F238E27FC236}">
                <a16:creationId xmlns:a16="http://schemas.microsoft.com/office/drawing/2014/main" id="{99F4900E-D25F-4955-B382-DC2018FB06DE}"/>
              </a:ext>
            </a:extLst>
          </p:cNvPr>
          <p:cNvPicPr>
            <a:picLocks noChangeAspect="1"/>
          </p:cNvPicPr>
          <p:nvPr/>
        </p:nvPicPr>
        <p:blipFill>
          <a:blip r:embed="rId4"/>
          <a:stretch>
            <a:fillRect/>
          </a:stretch>
        </p:blipFill>
        <p:spPr>
          <a:xfrm>
            <a:off x="511911" y="2941231"/>
            <a:ext cx="3716193" cy="1424471"/>
          </a:xfrm>
          <a:prstGeom prst="rect">
            <a:avLst/>
          </a:prstGeom>
        </p:spPr>
      </p:pic>
      <p:pic>
        <p:nvPicPr>
          <p:cNvPr id="5" name="Picture 4">
            <a:extLst>
              <a:ext uri="{FF2B5EF4-FFF2-40B4-BE49-F238E27FC236}">
                <a16:creationId xmlns:a16="http://schemas.microsoft.com/office/drawing/2014/main" id="{06781B16-7E32-45D7-99AA-D5B7D168695E}"/>
              </a:ext>
            </a:extLst>
          </p:cNvPr>
          <p:cNvPicPr>
            <a:picLocks noChangeAspect="1"/>
          </p:cNvPicPr>
          <p:nvPr/>
        </p:nvPicPr>
        <p:blipFill>
          <a:blip r:embed="rId5"/>
          <a:stretch>
            <a:fillRect/>
          </a:stretch>
        </p:blipFill>
        <p:spPr>
          <a:xfrm>
            <a:off x="511911" y="4761846"/>
            <a:ext cx="3871210" cy="1468545"/>
          </a:xfrm>
          <a:prstGeom prst="rect">
            <a:avLst/>
          </a:prstGeom>
        </p:spPr>
      </p:pic>
      <p:sp>
        <p:nvSpPr>
          <p:cNvPr id="9" name="Rectangle: Rounded Corners 8">
            <a:extLst>
              <a:ext uri="{FF2B5EF4-FFF2-40B4-BE49-F238E27FC236}">
                <a16:creationId xmlns:a16="http://schemas.microsoft.com/office/drawing/2014/main" id="{B5FDE8F7-7C8A-4163-B5B7-1AFE4AF62DDE}"/>
              </a:ext>
            </a:extLst>
          </p:cNvPr>
          <p:cNvSpPr/>
          <p:nvPr/>
        </p:nvSpPr>
        <p:spPr>
          <a:xfrm>
            <a:off x="4088921" y="1664898"/>
            <a:ext cx="4735901" cy="3786995"/>
          </a:xfrm>
          <a:prstGeom prst="roundRect">
            <a:avLst>
              <a:gd name="adj" fmla="val 8922"/>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A13057C8-6406-44EB-B824-58335EF6FE17}"/>
              </a:ext>
            </a:extLst>
          </p:cNvPr>
          <p:cNvSpPr>
            <a:spLocks noGrp="1"/>
          </p:cNvSpPr>
          <p:nvPr>
            <p:ph type="title"/>
          </p:nvPr>
        </p:nvSpPr>
        <p:spPr>
          <a:xfrm>
            <a:off x="628650" y="365127"/>
            <a:ext cx="7886700" cy="808066"/>
          </a:xfrm>
        </p:spPr>
        <p:txBody>
          <a:bodyPr/>
          <a:lstStyle/>
          <a:p>
            <a:r>
              <a:rPr lang="en-US" dirty="0"/>
              <a:t>ILCOR 2015 to 2020</a:t>
            </a:r>
          </a:p>
        </p:txBody>
      </p:sp>
      <p:pic>
        <p:nvPicPr>
          <p:cNvPr id="6" name="Picture 5">
            <a:extLst>
              <a:ext uri="{FF2B5EF4-FFF2-40B4-BE49-F238E27FC236}">
                <a16:creationId xmlns:a16="http://schemas.microsoft.com/office/drawing/2014/main" id="{5822E6C3-E058-45EB-AE5F-F1E079B489CA}"/>
              </a:ext>
            </a:extLst>
          </p:cNvPr>
          <p:cNvPicPr>
            <a:picLocks noChangeAspect="1"/>
          </p:cNvPicPr>
          <p:nvPr/>
        </p:nvPicPr>
        <p:blipFill>
          <a:blip r:embed="rId6"/>
          <a:stretch>
            <a:fillRect/>
          </a:stretch>
        </p:blipFill>
        <p:spPr>
          <a:xfrm>
            <a:off x="4236471" y="1815357"/>
            <a:ext cx="4395618" cy="1760559"/>
          </a:xfrm>
          <a:prstGeom prst="rect">
            <a:avLst/>
          </a:prstGeom>
        </p:spPr>
      </p:pic>
      <p:pic>
        <p:nvPicPr>
          <p:cNvPr id="7" name="Picture 6">
            <a:extLst>
              <a:ext uri="{FF2B5EF4-FFF2-40B4-BE49-F238E27FC236}">
                <a16:creationId xmlns:a16="http://schemas.microsoft.com/office/drawing/2014/main" id="{8146C8D0-75A9-4B3B-A763-CE8A46F0292C}"/>
              </a:ext>
            </a:extLst>
          </p:cNvPr>
          <p:cNvPicPr>
            <a:picLocks noChangeAspect="1"/>
          </p:cNvPicPr>
          <p:nvPr/>
        </p:nvPicPr>
        <p:blipFill>
          <a:blip r:embed="rId7"/>
          <a:stretch>
            <a:fillRect/>
          </a:stretch>
        </p:blipFill>
        <p:spPr>
          <a:xfrm>
            <a:off x="4279288" y="3653466"/>
            <a:ext cx="4236062" cy="1627559"/>
          </a:xfrm>
          <a:prstGeom prst="rect">
            <a:avLst/>
          </a:prstGeom>
        </p:spPr>
      </p:pic>
      <p:sp>
        <p:nvSpPr>
          <p:cNvPr id="8" name="Arrow: U-Turn 7">
            <a:extLst>
              <a:ext uri="{FF2B5EF4-FFF2-40B4-BE49-F238E27FC236}">
                <a16:creationId xmlns:a16="http://schemas.microsoft.com/office/drawing/2014/main" id="{FCBAA5E3-DE9C-48BC-AA2B-AE2E6F34AFB8}"/>
              </a:ext>
            </a:extLst>
          </p:cNvPr>
          <p:cNvSpPr/>
          <p:nvPr/>
        </p:nvSpPr>
        <p:spPr>
          <a:xfrm flipV="1">
            <a:off x="210648" y="1250743"/>
            <a:ext cx="6768122" cy="5318412"/>
          </a:xfrm>
          <a:prstGeom prst="uturnArrow">
            <a:avLst>
              <a:gd name="adj1" fmla="val 3867"/>
              <a:gd name="adj2" fmla="val 9804"/>
              <a:gd name="adj3" fmla="val 11971"/>
              <a:gd name="adj4" fmla="val 43750"/>
              <a:gd name="adj5" fmla="val 2496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tx1"/>
              </a:solidFill>
            </a:endParaRPr>
          </a:p>
        </p:txBody>
      </p:sp>
      <p:pic>
        <p:nvPicPr>
          <p:cNvPr id="11" name="図 2">
            <a:extLst>
              <a:ext uri="{FF2B5EF4-FFF2-40B4-BE49-F238E27FC236}">
                <a16:creationId xmlns:a16="http://schemas.microsoft.com/office/drawing/2014/main" id="{09848C03-6418-40F7-8591-0420716456EC}"/>
              </a:ext>
            </a:extLst>
          </p:cNvPr>
          <p:cNvPicPr>
            <a:picLocks noChangeAspect="1"/>
          </p:cNvPicPr>
          <p:nvPr/>
        </p:nvPicPr>
        <p:blipFill>
          <a:blip r:embed="rId8"/>
          <a:stretch>
            <a:fillRect/>
          </a:stretch>
        </p:blipFill>
        <p:spPr>
          <a:xfrm>
            <a:off x="7805461" y="332666"/>
            <a:ext cx="1019361" cy="987638"/>
          </a:xfrm>
          <a:prstGeom prst="rect">
            <a:avLst/>
          </a:prstGeom>
        </p:spPr>
      </p:pic>
      <p:pic>
        <p:nvPicPr>
          <p:cNvPr id="12" name="Picture 2">
            <a:extLst>
              <a:ext uri="{FF2B5EF4-FFF2-40B4-BE49-F238E27FC236}">
                <a16:creationId xmlns:a16="http://schemas.microsoft.com/office/drawing/2014/main" id="{CEB6A37D-059A-4C42-917E-18363A9FDBD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テキスト ボックス 13">
            <a:extLst>
              <a:ext uri="{FF2B5EF4-FFF2-40B4-BE49-F238E27FC236}">
                <a16:creationId xmlns:a16="http://schemas.microsoft.com/office/drawing/2014/main" id="{1DE32A51-271A-45A7-BA6F-F35F0B3DB837}"/>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2989879817"/>
      </p:ext>
    </p:extLst>
  </p:cSld>
  <p:clrMapOvr>
    <a:masterClrMapping/>
  </p:clrMapOvr>
  <mc:AlternateContent xmlns:mc="http://schemas.openxmlformats.org/markup-compatibility/2006" xmlns:p14="http://schemas.microsoft.com/office/powerpoint/2010/main">
    <mc:Choice Requires="p14">
      <p:transition spd="slow" p14:dur="2000" advTm="36292"/>
    </mc:Choice>
    <mc:Fallback xmlns="">
      <p:transition spd="slow" advTm="36292"/>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a:spLocks noGrp="1"/>
          </p:cNvSpPr>
          <p:nvPr>
            <p:ph type="ctrTitle"/>
          </p:nvPr>
        </p:nvSpPr>
        <p:spPr>
          <a:xfrm>
            <a:off x="683568" y="188641"/>
            <a:ext cx="7676396" cy="792088"/>
          </a:xfrm>
        </p:spPr>
        <p:txBody>
          <a:bodyPr>
            <a:normAutofit/>
          </a:bodyPr>
          <a:lstStyle/>
          <a:p>
            <a:r>
              <a:rPr lang="ja-JP" altLang="en-US" sz="4000" dirty="0">
                <a:solidFill>
                  <a:srgbClr val="000000"/>
                </a:solidFill>
                <a:latin typeface="ＭＳ Ｐゴシック"/>
                <a:cs typeface="ＭＳ Ｐゴシック"/>
              </a:rPr>
              <a:t>20</a:t>
            </a:r>
            <a:r>
              <a:rPr lang="en-US" altLang="ja-JP" sz="4000" dirty="0">
                <a:solidFill>
                  <a:srgbClr val="000000"/>
                </a:solidFill>
                <a:latin typeface="ＭＳ Ｐゴシック"/>
                <a:cs typeface="ＭＳ Ｐゴシック"/>
              </a:rPr>
              <a:t>20</a:t>
            </a:r>
            <a:r>
              <a:rPr lang="ja-JP" altLang="en-US" sz="4000" dirty="0">
                <a:solidFill>
                  <a:srgbClr val="000000"/>
                </a:solidFill>
                <a:latin typeface="ＭＳ Ｐゴシック"/>
                <a:cs typeface="ＭＳ Ｐゴシック"/>
              </a:rPr>
              <a:t>年版アルゴリズム変更点</a:t>
            </a:r>
            <a:endParaRPr lang="ja-JP" altLang="en-US" sz="4000" dirty="0">
              <a:latin typeface="Calibri" charset="0"/>
              <a:ea typeface="ＭＳ Ｐゴシック" charset="0"/>
            </a:endParaRPr>
          </a:p>
        </p:txBody>
      </p:sp>
      <p:sp>
        <p:nvSpPr>
          <p:cNvPr id="8" name="テキスト ボックス 7"/>
          <p:cNvSpPr txBox="1"/>
          <p:nvPr/>
        </p:nvSpPr>
        <p:spPr>
          <a:xfrm>
            <a:off x="1677269" y="2236902"/>
            <a:ext cx="184730" cy="646332"/>
          </a:xfrm>
          <a:prstGeom prst="rect">
            <a:avLst/>
          </a:prstGeom>
          <a:noFill/>
        </p:spPr>
        <p:txBody>
          <a:bodyPr wrap="none" rtlCol="0">
            <a:spAutoFit/>
          </a:bodyPr>
          <a:lstStyle/>
          <a:p>
            <a:endParaRPr kumimoji="1" lang="ja-JP" altLang="en-US" sz="3600" dirty="0"/>
          </a:p>
        </p:txBody>
      </p:sp>
      <p:sp>
        <p:nvSpPr>
          <p:cNvPr id="2" name="テキスト ボックス 1">
            <a:extLst>
              <a:ext uri="{FF2B5EF4-FFF2-40B4-BE49-F238E27FC236}">
                <a16:creationId xmlns:a16="http://schemas.microsoft.com/office/drawing/2014/main" id="{0161284F-6DA3-B448-A6F3-F2EC73B04E07}"/>
              </a:ext>
            </a:extLst>
          </p:cNvPr>
          <p:cNvSpPr txBox="1"/>
          <p:nvPr/>
        </p:nvSpPr>
        <p:spPr>
          <a:xfrm>
            <a:off x="159574" y="1386556"/>
            <a:ext cx="8129148" cy="5293757"/>
          </a:xfrm>
          <a:prstGeom prst="rect">
            <a:avLst/>
          </a:prstGeom>
          <a:noFill/>
        </p:spPr>
        <p:txBody>
          <a:bodyPr wrap="none" rtlCol="0">
            <a:spAutoFit/>
          </a:bodyPr>
          <a:lstStyle/>
          <a:p>
            <a:pPr lvl="0"/>
            <a:r>
              <a:rPr lang="en-US" altLang="ja-JP" sz="2000" dirty="0">
                <a:solidFill>
                  <a:schemeClr val="bg1">
                    <a:lumMod val="75000"/>
                  </a:schemeClr>
                </a:solidFill>
                <a:latin typeface="+mj-ea"/>
                <a:ea typeface="+mj-ea"/>
              </a:rPr>
              <a:t>ⅰ</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新生児蘇生法の本質である救命の流れの強調</a:t>
            </a:r>
            <a:endParaRPr lang="en-US" altLang="ja-JP" sz="2000" dirty="0">
              <a:solidFill>
                <a:schemeClr val="bg1">
                  <a:lumMod val="75000"/>
                </a:schemeClr>
              </a:solidFill>
              <a:latin typeface="+mj-ea"/>
              <a:ea typeface="+mj-ea"/>
            </a:endParaRPr>
          </a:p>
          <a:p>
            <a:pPr lvl="0"/>
            <a:r>
              <a:rPr lang="en-US" altLang="ja-JP" sz="2000" dirty="0">
                <a:solidFill>
                  <a:schemeClr val="bg1">
                    <a:lumMod val="75000"/>
                  </a:schemeClr>
                </a:solidFill>
                <a:latin typeface="+mj-ea"/>
                <a:ea typeface="+mj-ea"/>
              </a:rPr>
              <a:t>ⅱ</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出生前のステップとしてブリーフィングの表記の追加</a:t>
            </a:r>
          </a:p>
          <a:p>
            <a:pPr lvl="0"/>
            <a:r>
              <a:rPr lang="en-US" altLang="ja-JP" sz="2000" dirty="0">
                <a:solidFill>
                  <a:schemeClr val="bg1">
                    <a:lumMod val="75000"/>
                  </a:schemeClr>
                </a:solidFill>
                <a:latin typeface="+mj-ea"/>
                <a:ea typeface="+mj-ea"/>
              </a:rPr>
              <a:t>ⅲ</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人工呼吸に引き続く胸骨圧迫時の</a:t>
            </a:r>
            <a:r>
              <a:rPr lang="en-US" altLang="ja-JP" sz="2000" dirty="0">
                <a:solidFill>
                  <a:schemeClr val="bg1">
                    <a:lumMod val="75000"/>
                  </a:schemeClr>
                </a:solidFill>
                <a:latin typeface="+mj-ea"/>
                <a:ea typeface="+mj-ea"/>
              </a:rPr>
              <a:t>『</a:t>
            </a:r>
            <a:r>
              <a:rPr lang="ja-JP" altLang="en-US" sz="2000" dirty="0">
                <a:solidFill>
                  <a:schemeClr val="bg1">
                    <a:lumMod val="75000"/>
                  </a:schemeClr>
                </a:solidFill>
                <a:latin typeface="+mj-ea"/>
                <a:ea typeface="+mj-ea"/>
              </a:rPr>
              <a:t>＋酸素</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の表記の追加</a:t>
            </a:r>
          </a:p>
          <a:p>
            <a:pPr lvl="0"/>
            <a:r>
              <a:rPr lang="en-US" altLang="ja-JP" sz="2000" dirty="0">
                <a:solidFill>
                  <a:schemeClr val="bg1">
                    <a:lumMod val="75000"/>
                  </a:schemeClr>
                </a:solidFill>
                <a:latin typeface="+mj-ea"/>
                <a:ea typeface="+mj-ea"/>
              </a:rPr>
              <a:t>ⅳ</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アドレナリン投与の優先順位から独立した表記</a:t>
            </a:r>
            <a:r>
              <a:rPr lang="ja-JP" altLang="en-US" sz="2000" dirty="0">
                <a:solidFill>
                  <a:schemeClr val="bg1">
                    <a:lumMod val="75000"/>
                  </a:schemeClr>
                </a:solidFill>
                <a:latin typeface="+mj-ea"/>
                <a:ea typeface="+mj-ea"/>
              </a:rPr>
              <a:t>へ変更</a:t>
            </a:r>
            <a:endParaRPr lang="ja-JP" altLang="ja-JP" sz="2000" dirty="0">
              <a:solidFill>
                <a:schemeClr val="bg1">
                  <a:lumMod val="75000"/>
                </a:schemeClr>
              </a:solidFill>
              <a:latin typeface="+mj-ea"/>
              <a:ea typeface="+mj-ea"/>
            </a:endParaRPr>
          </a:p>
          <a:p>
            <a:pPr lvl="0"/>
            <a:r>
              <a:rPr lang="en-US" altLang="ja-JP" sz="2000" dirty="0">
                <a:solidFill>
                  <a:schemeClr val="bg1">
                    <a:lumMod val="75000"/>
                  </a:schemeClr>
                </a:solidFill>
                <a:latin typeface="+mj-ea"/>
                <a:ea typeface="+mj-ea"/>
              </a:rPr>
              <a:t>ⅴ</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努力呼吸またはチアノーゼの</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共にあり</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から</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どちらかあり</a:t>
            </a:r>
            <a:r>
              <a:rPr lang="en-US" altLang="ja-JP" sz="2000" dirty="0">
                <a:solidFill>
                  <a:schemeClr val="bg1">
                    <a:lumMod val="75000"/>
                  </a:schemeClr>
                </a:solidFill>
                <a:latin typeface="+mj-ea"/>
                <a:ea typeface="+mj-ea"/>
              </a:rPr>
              <a:t>』</a:t>
            </a:r>
          </a:p>
          <a:p>
            <a:pPr lvl="0"/>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で安定化の流れに進むように変更</a:t>
            </a:r>
          </a:p>
          <a:p>
            <a:pPr lvl="0"/>
            <a:r>
              <a:rPr lang="en-US" altLang="ja-JP" sz="2000" dirty="0">
                <a:solidFill>
                  <a:schemeClr val="bg1">
                    <a:lumMod val="75000"/>
                  </a:schemeClr>
                </a:solidFill>
                <a:latin typeface="+mj-ea"/>
                <a:ea typeface="+mj-ea"/>
              </a:rPr>
              <a:t>ⅵ</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安定化の流れでは最初の介入は直ちに行うのではなく、</a:t>
            </a:r>
            <a:endParaRPr lang="en-US" altLang="ja-JP" sz="2000" dirty="0">
              <a:solidFill>
                <a:schemeClr val="bg1">
                  <a:lumMod val="75000"/>
                </a:schemeClr>
              </a:solidFill>
              <a:latin typeface="+mj-ea"/>
              <a:ea typeface="+mj-ea"/>
            </a:endParaRPr>
          </a:p>
          <a:p>
            <a:pPr lvl="0"/>
            <a:r>
              <a:rPr lang="ja-JP" altLang="en-US" sz="2000" dirty="0">
                <a:solidFill>
                  <a:schemeClr val="bg1">
                    <a:lumMod val="75000"/>
                  </a:schemeClr>
                </a:solidFill>
                <a:latin typeface="+mj-ea"/>
                <a:ea typeface="+mj-ea"/>
              </a:rPr>
              <a:t>　　　</a:t>
            </a:r>
            <a:r>
              <a:rPr lang="en-US" altLang="ja-JP" sz="2000" dirty="0">
                <a:solidFill>
                  <a:schemeClr val="bg1">
                    <a:lumMod val="75000"/>
                  </a:schemeClr>
                </a:solidFill>
                <a:latin typeface="+mj-ea"/>
                <a:ea typeface="+mj-ea"/>
              </a:rPr>
              <a:t>『SpO2</a:t>
            </a:r>
            <a:r>
              <a:rPr lang="ja-JP" altLang="ja-JP" sz="2000" dirty="0">
                <a:solidFill>
                  <a:schemeClr val="bg1">
                    <a:lumMod val="75000"/>
                  </a:schemeClr>
                </a:solidFill>
                <a:latin typeface="+mj-ea"/>
                <a:ea typeface="+mj-ea"/>
              </a:rPr>
              <a:t>モニタ</a:t>
            </a:r>
            <a:r>
              <a:rPr lang="ja-JP" altLang="en-US" sz="2000" dirty="0">
                <a:solidFill>
                  <a:schemeClr val="bg1">
                    <a:lumMod val="75000"/>
                  </a:schemeClr>
                </a:solidFill>
                <a:latin typeface="+mj-ea"/>
                <a:ea typeface="+mj-ea"/>
              </a:rPr>
              <a:t>を</a:t>
            </a:r>
            <a:r>
              <a:rPr lang="ja-JP" altLang="ja-JP" sz="2000" dirty="0">
                <a:solidFill>
                  <a:schemeClr val="bg1">
                    <a:lumMod val="75000"/>
                  </a:schemeClr>
                </a:solidFill>
                <a:latin typeface="+mj-ea"/>
                <a:ea typeface="+mj-ea"/>
              </a:rPr>
              <a:t>装着し</a:t>
            </a:r>
            <a:r>
              <a:rPr lang="ja-JP" altLang="en-US" sz="2000" dirty="0">
                <a:solidFill>
                  <a:schemeClr val="bg1">
                    <a:lumMod val="75000"/>
                  </a:schemeClr>
                </a:solidFill>
                <a:latin typeface="+mj-ea"/>
                <a:ea typeface="+mj-ea"/>
              </a:rPr>
              <a:t>必要時</a:t>
            </a:r>
            <a:r>
              <a:rPr lang="en-US" altLang="ja-JP" sz="2000" dirty="0">
                <a:solidFill>
                  <a:schemeClr val="bg1">
                    <a:lumMod val="75000"/>
                  </a:schemeClr>
                </a:solidFill>
                <a:latin typeface="+mj-ea"/>
                <a:ea typeface="+mj-ea"/>
              </a:rPr>
              <a:t>CPAP</a:t>
            </a:r>
            <a:r>
              <a:rPr lang="ja-JP" altLang="ja-JP" sz="2000" dirty="0">
                <a:solidFill>
                  <a:schemeClr val="bg1">
                    <a:lumMod val="75000"/>
                  </a:schemeClr>
                </a:solidFill>
                <a:latin typeface="+mj-ea"/>
                <a:ea typeface="+mj-ea"/>
              </a:rPr>
              <a:t>または酸素投与</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に変更</a:t>
            </a:r>
          </a:p>
          <a:p>
            <a:pPr lvl="0"/>
            <a:r>
              <a:rPr lang="en-US" altLang="ja-JP" sz="2000" dirty="0">
                <a:solidFill>
                  <a:schemeClr val="bg1">
                    <a:lumMod val="75000"/>
                  </a:schemeClr>
                </a:solidFill>
                <a:latin typeface="+mj-ea"/>
                <a:ea typeface="+mj-ea"/>
              </a:rPr>
              <a:t>ⅶ</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チアノーゼ</a:t>
            </a:r>
            <a:r>
              <a:rPr lang="ja-JP" altLang="en-US" sz="2000" dirty="0">
                <a:solidFill>
                  <a:schemeClr val="bg1">
                    <a:lumMod val="75000"/>
                  </a:schemeClr>
                </a:solidFill>
                <a:latin typeface="+mj-ea"/>
                <a:ea typeface="+mj-ea"/>
              </a:rPr>
              <a:t>を</a:t>
            </a:r>
            <a:r>
              <a:rPr lang="en-US" altLang="ja-JP" sz="2000" dirty="0">
                <a:solidFill>
                  <a:schemeClr val="bg1">
                    <a:lumMod val="75000"/>
                  </a:schemeClr>
                </a:solidFill>
                <a:latin typeface="+mj-ea"/>
                <a:ea typeface="+mj-ea"/>
              </a:rPr>
              <a:t>『</a:t>
            </a:r>
            <a:r>
              <a:rPr lang="ja-JP" altLang="en-US" sz="2000" dirty="0">
                <a:solidFill>
                  <a:schemeClr val="bg1">
                    <a:lumMod val="75000"/>
                  </a:schemeClr>
                </a:solidFill>
                <a:latin typeface="+mj-ea"/>
                <a:ea typeface="+mj-ea"/>
              </a:rPr>
              <a:t>チアノーゼ（酸素化不良）</a:t>
            </a:r>
            <a:r>
              <a:rPr lang="en-US" altLang="ja-JP" sz="2000" dirty="0">
                <a:solidFill>
                  <a:schemeClr val="bg1">
                    <a:lumMod val="75000"/>
                  </a:schemeClr>
                </a:solidFill>
                <a:latin typeface="+mj-ea"/>
                <a:ea typeface="+mj-ea"/>
              </a:rPr>
              <a:t>』</a:t>
            </a:r>
            <a:r>
              <a:rPr lang="ja-JP" altLang="en-US" sz="2000" dirty="0">
                <a:solidFill>
                  <a:schemeClr val="bg1">
                    <a:lumMod val="75000"/>
                  </a:schemeClr>
                </a:solidFill>
                <a:latin typeface="+mj-ea"/>
                <a:ea typeface="+mj-ea"/>
              </a:rPr>
              <a:t>の表記へ変更</a:t>
            </a:r>
            <a:endParaRPr lang="ja-JP" altLang="ja-JP" sz="2000" dirty="0">
              <a:solidFill>
                <a:schemeClr val="bg1">
                  <a:lumMod val="75000"/>
                </a:schemeClr>
              </a:solidFill>
              <a:latin typeface="+mj-ea"/>
              <a:ea typeface="+mj-ea"/>
            </a:endParaRPr>
          </a:p>
          <a:p>
            <a:pPr lvl="0"/>
            <a:r>
              <a:rPr lang="en-US" altLang="ja-JP" sz="2000" dirty="0">
                <a:solidFill>
                  <a:schemeClr val="bg1">
                    <a:lumMod val="75000"/>
                  </a:schemeClr>
                </a:solidFill>
                <a:latin typeface="+mj-ea"/>
                <a:ea typeface="+mj-ea"/>
              </a:rPr>
              <a:t>ⅷ</a:t>
            </a:r>
            <a:r>
              <a:rPr lang="ja-JP" altLang="en-US" sz="2000" dirty="0">
                <a:solidFill>
                  <a:schemeClr val="bg1">
                    <a:lumMod val="75000"/>
                  </a:schemeClr>
                </a:solidFill>
                <a:latin typeface="+mj-ea"/>
                <a:ea typeface="+mj-ea"/>
              </a:rPr>
              <a:t>．</a:t>
            </a:r>
            <a:r>
              <a:rPr lang="en-US" altLang="ja-JP" sz="2000" dirty="0">
                <a:solidFill>
                  <a:schemeClr val="bg1">
                    <a:lumMod val="75000"/>
                  </a:schemeClr>
                </a:solidFill>
                <a:latin typeface="+mj-ea"/>
                <a:ea typeface="+mj-ea"/>
              </a:rPr>
              <a:t>CPAP</a:t>
            </a:r>
            <a:r>
              <a:rPr lang="ja-JP" altLang="ja-JP" sz="2000" dirty="0">
                <a:solidFill>
                  <a:schemeClr val="bg1">
                    <a:lumMod val="75000"/>
                  </a:schemeClr>
                </a:solidFill>
                <a:latin typeface="+mj-ea"/>
                <a:ea typeface="+mj-ea"/>
              </a:rPr>
              <a:t>またはフリーフロー酸素投与を開始した後</a:t>
            </a:r>
            <a:r>
              <a:rPr lang="ja-JP" altLang="en-US" sz="2000" dirty="0">
                <a:solidFill>
                  <a:schemeClr val="bg1">
                    <a:lumMod val="75000"/>
                  </a:schemeClr>
                </a:solidFill>
                <a:latin typeface="+mj-ea"/>
                <a:ea typeface="+mj-ea"/>
              </a:rPr>
              <a:t>、</a:t>
            </a:r>
            <a:endParaRPr lang="en-US" altLang="ja-JP" sz="2000" dirty="0">
              <a:solidFill>
                <a:schemeClr val="bg1">
                  <a:lumMod val="75000"/>
                </a:schemeClr>
              </a:solidFill>
              <a:latin typeface="+mj-ea"/>
              <a:ea typeface="+mj-ea"/>
            </a:endParaRPr>
          </a:p>
          <a:p>
            <a:pPr lvl="0"/>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新たな評価基準として</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改善傾向あり</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を追加</a:t>
            </a:r>
          </a:p>
          <a:p>
            <a:pPr lvl="0"/>
            <a:r>
              <a:rPr lang="en-US" altLang="ja-JP" sz="2000" dirty="0">
                <a:solidFill>
                  <a:srgbClr val="FF0000"/>
                </a:solidFill>
                <a:latin typeface="+mj-ea"/>
                <a:ea typeface="+mj-ea"/>
              </a:rPr>
              <a:t>ⅸ</a:t>
            </a:r>
            <a:r>
              <a:rPr lang="ja-JP" altLang="en-US" sz="2000" dirty="0">
                <a:solidFill>
                  <a:srgbClr val="FF0000"/>
                </a:solidFill>
                <a:latin typeface="+mj-ea"/>
                <a:ea typeface="+mj-ea"/>
              </a:rPr>
              <a:t>．</a:t>
            </a:r>
            <a:r>
              <a:rPr lang="ja-JP" altLang="ja-JP" sz="2000" dirty="0">
                <a:solidFill>
                  <a:srgbClr val="FF0000"/>
                </a:solidFill>
                <a:latin typeface="+mj-ea"/>
                <a:ea typeface="+mj-ea"/>
              </a:rPr>
              <a:t>介入後の評価で努力呼吸とチアノーゼ</a:t>
            </a:r>
            <a:r>
              <a:rPr lang="en-US" altLang="ja-JP" sz="2000" dirty="0">
                <a:solidFill>
                  <a:srgbClr val="FF0000"/>
                </a:solidFill>
                <a:latin typeface="+mj-ea"/>
                <a:ea typeface="+mj-ea"/>
              </a:rPr>
              <a:t>(</a:t>
            </a:r>
            <a:r>
              <a:rPr lang="ja-JP" altLang="ja-JP" sz="2000" dirty="0">
                <a:solidFill>
                  <a:srgbClr val="FF0000"/>
                </a:solidFill>
                <a:latin typeface="+mj-ea"/>
                <a:ea typeface="+mj-ea"/>
              </a:rPr>
              <a:t>酸素化不良</a:t>
            </a:r>
            <a:r>
              <a:rPr lang="en-US" altLang="ja-JP" sz="2000" dirty="0">
                <a:solidFill>
                  <a:srgbClr val="FF0000"/>
                </a:solidFill>
                <a:latin typeface="+mj-ea"/>
                <a:ea typeface="+mj-ea"/>
              </a:rPr>
              <a:t>)</a:t>
            </a:r>
            <a:r>
              <a:rPr lang="ja-JP" altLang="ja-JP" sz="2000" dirty="0">
                <a:solidFill>
                  <a:srgbClr val="FF0000"/>
                </a:solidFill>
                <a:latin typeface="+mj-ea"/>
                <a:ea typeface="+mj-ea"/>
              </a:rPr>
              <a:t>で</a:t>
            </a:r>
            <a:r>
              <a:rPr lang="en-US" altLang="ja-JP" sz="2000" dirty="0">
                <a:solidFill>
                  <a:srgbClr val="FF0000"/>
                </a:solidFill>
                <a:latin typeface="+mj-ea"/>
                <a:ea typeface="+mj-ea"/>
              </a:rPr>
              <a:t>『</a:t>
            </a:r>
            <a:r>
              <a:rPr lang="ja-JP" altLang="ja-JP" sz="2000" dirty="0">
                <a:solidFill>
                  <a:srgbClr val="FF0000"/>
                </a:solidFill>
                <a:latin typeface="+mj-ea"/>
                <a:ea typeface="+mj-ea"/>
              </a:rPr>
              <a:t>改善傾向なし</a:t>
            </a:r>
            <a:r>
              <a:rPr lang="en-US" altLang="ja-JP" sz="2000" dirty="0">
                <a:solidFill>
                  <a:srgbClr val="FF0000"/>
                </a:solidFill>
                <a:latin typeface="+mj-ea"/>
                <a:ea typeface="+mj-ea"/>
              </a:rPr>
              <a:t>』</a:t>
            </a:r>
          </a:p>
          <a:p>
            <a:pPr lvl="0"/>
            <a:r>
              <a:rPr lang="ja-JP" altLang="en-US" sz="2000" dirty="0">
                <a:solidFill>
                  <a:srgbClr val="FF0000"/>
                </a:solidFill>
                <a:latin typeface="+mj-ea"/>
                <a:ea typeface="+mj-ea"/>
              </a:rPr>
              <a:t>　　 </a:t>
            </a:r>
            <a:r>
              <a:rPr lang="ja-JP" altLang="ja-JP" sz="2000" dirty="0">
                <a:solidFill>
                  <a:srgbClr val="FF0000"/>
                </a:solidFill>
                <a:latin typeface="+mj-ea"/>
                <a:ea typeface="+mj-ea"/>
              </a:rPr>
              <a:t>の場合は原因検索を行いながら対応を検討に変更</a:t>
            </a:r>
          </a:p>
          <a:p>
            <a:pPr lvl="0"/>
            <a:r>
              <a:rPr lang="en-US" altLang="ja-JP" sz="2000" dirty="0">
                <a:solidFill>
                  <a:schemeClr val="bg1">
                    <a:lumMod val="75000"/>
                  </a:schemeClr>
                </a:solidFill>
                <a:latin typeface="+mj-ea"/>
                <a:ea typeface="+mj-ea"/>
              </a:rPr>
              <a:t>ⅹ</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蘇生後のケアは</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注意深く呼吸観察を継続</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のみ</a:t>
            </a:r>
            <a:r>
              <a:rPr lang="ja-JP" altLang="en-US" sz="2000" dirty="0">
                <a:solidFill>
                  <a:schemeClr val="bg1">
                    <a:lumMod val="75000"/>
                  </a:schemeClr>
                </a:solidFill>
                <a:latin typeface="+mj-ea"/>
                <a:ea typeface="+mj-ea"/>
              </a:rPr>
              <a:t>へ</a:t>
            </a:r>
            <a:r>
              <a:rPr lang="ja-JP" altLang="ja-JP" sz="2000" dirty="0">
                <a:solidFill>
                  <a:schemeClr val="bg1">
                    <a:lumMod val="75000"/>
                  </a:schemeClr>
                </a:solidFill>
                <a:latin typeface="+mj-ea"/>
                <a:ea typeface="+mj-ea"/>
              </a:rPr>
              <a:t>変更</a:t>
            </a:r>
          </a:p>
          <a:p>
            <a:pPr lvl="0"/>
            <a:r>
              <a:rPr lang="en-US" altLang="ja-JP" sz="2000" dirty="0">
                <a:solidFill>
                  <a:schemeClr val="bg1">
                    <a:lumMod val="75000"/>
                  </a:schemeClr>
                </a:solidFill>
                <a:latin typeface="+mj-ea"/>
                <a:ea typeface="+mj-ea"/>
              </a:rPr>
              <a:t>ⅺ</a:t>
            </a:r>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注釈</a:t>
            </a:r>
            <a:r>
              <a:rPr lang="en-US" altLang="ja-JP" sz="2000" dirty="0">
                <a:solidFill>
                  <a:schemeClr val="bg1">
                    <a:lumMod val="75000"/>
                  </a:schemeClr>
                </a:solidFill>
                <a:latin typeface="+mj-ea"/>
                <a:ea typeface="+mj-ea"/>
              </a:rPr>
              <a:t> (a)</a:t>
            </a:r>
            <a:r>
              <a:rPr lang="ja-JP" altLang="ja-JP" sz="2000" dirty="0">
                <a:solidFill>
                  <a:schemeClr val="bg1">
                    <a:lumMod val="75000"/>
                  </a:schemeClr>
                </a:solidFill>
                <a:latin typeface="+mj-ea"/>
                <a:ea typeface="+mj-ea"/>
              </a:rPr>
              <a:t>、</a:t>
            </a:r>
            <a:r>
              <a:rPr lang="en-US" altLang="ja-JP" sz="2000" dirty="0">
                <a:solidFill>
                  <a:schemeClr val="bg1">
                    <a:lumMod val="75000"/>
                  </a:schemeClr>
                </a:solidFill>
                <a:latin typeface="+mj-ea"/>
                <a:ea typeface="+mj-ea"/>
              </a:rPr>
              <a:t>(b)</a:t>
            </a:r>
            <a:r>
              <a:rPr lang="ja-JP" altLang="ja-JP" sz="2000" dirty="0">
                <a:solidFill>
                  <a:schemeClr val="bg1">
                    <a:lumMod val="75000"/>
                  </a:schemeClr>
                </a:solidFill>
                <a:latin typeface="+mj-ea"/>
                <a:ea typeface="+mj-ea"/>
              </a:rPr>
              <a:t>の簡略化</a:t>
            </a:r>
          </a:p>
          <a:p>
            <a:r>
              <a:rPr lang="en-US" altLang="ja-JP" sz="2000" dirty="0">
                <a:latin typeface="+mj-ea"/>
                <a:ea typeface="+mj-ea"/>
              </a:rPr>
              <a:t> </a:t>
            </a:r>
            <a:endParaRPr lang="ja-JP" altLang="ja-JP" sz="2000" dirty="0">
              <a:latin typeface="+mj-ea"/>
              <a:ea typeface="+mj-ea"/>
            </a:endParaRPr>
          </a:p>
          <a:p>
            <a:endParaRPr kumimoji="1" lang="ja-JP" altLang="en-US" dirty="0">
              <a:latin typeface="+mj-ea"/>
              <a:ea typeface="+mj-ea"/>
            </a:endParaRPr>
          </a:p>
        </p:txBody>
      </p:sp>
      <p:sp>
        <p:nvSpPr>
          <p:cNvPr id="9" name="テキスト ボックス 8">
            <a:extLst>
              <a:ext uri="{FF2B5EF4-FFF2-40B4-BE49-F238E27FC236}">
                <a16:creationId xmlns:a16="http://schemas.microsoft.com/office/drawing/2014/main" id="{D263D9C1-809D-4D38-8F09-0B1479919149}"/>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1277917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grpSp>
        <p:nvGrpSpPr>
          <p:cNvPr id="25" name="図形グループ 24"/>
          <p:cNvGrpSpPr/>
          <p:nvPr/>
        </p:nvGrpSpPr>
        <p:grpSpPr>
          <a:xfrm>
            <a:off x="489482" y="1456391"/>
            <a:ext cx="4128219" cy="4904037"/>
            <a:chOff x="4910661" y="1693332"/>
            <a:chExt cx="4010185" cy="4766203"/>
          </a:xfrm>
        </p:grpSpPr>
        <p:pic>
          <p:nvPicPr>
            <p:cNvPr id="26" name="図 25" descr="呼吸障害安定化の流れ2015.tif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9219" y="1947343"/>
              <a:ext cx="3991627" cy="4393661"/>
            </a:xfrm>
            <a:prstGeom prst="rect">
              <a:avLst/>
            </a:prstGeom>
          </p:spPr>
        </p:pic>
        <p:sp>
          <p:nvSpPr>
            <p:cNvPr id="27" name="正方形/長方形 26"/>
            <p:cNvSpPr/>
            <p:nvPr/>
          </p:nvSpPr>
          <p:spPr>
            <a:xfrm>
              <a:off x="7603068" y="1693332"/>
              <a:ext cx="1182313" cy="105225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910661" y="3026300"/>
              <a:ext cx="1371599" cy="343323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4910661" y="1930395"/>
              <a:ext cx="372539" cy="52612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7" name="テキスト ボックス 6">
            <a:extLst>
              <a:ext uri="{FF2B5EF4-FFF2-40B4-BE49-F238E27FC236}">
                <a16:creationId xmlns:a16="http://schemas.microsoft.com/office/drawing/2014/main" id="{DE6765E1-B1C9-C44A-935C-DB3DCADB3B60}"/>
              </a:ext>
            </a:extLst>
          </p:cNvPr>
          <p:cNvSpPr txBox="1"/>
          <p:nvPr/>
        </p:nvSpPr>
        <p:spPr>
          <a:xfrm>
            <a:off x="545123" y="1222131"/>
            <a:ext cx="813043" cy="369332"/>
          </a:xfrm>
          <a:prstGeom prst="rect">
            <a:avLst/>
          </a:prstGeom>
          <a:noFill/>
        </p:spPr>
        <p:txBody>
          <a:bodyPr wrap="none" rtlCol="0">
            <a:spAutoFit/>
          </a:bodyPr>
          <a:lstStyle/>
          <a:p>
            <a:r>
              <a:rPr kumimoji="1" lang="ja-JP" altLang="en-US"/>
              <a:t>２０１５</a:t>
            </a:r>
          </a:p>
        </p:txBody>
      </p:sp>
      <p:sp>
        <p:nvSpPr>
          <p:cNvPr id="8" name="テキスト ボックス 7">
            <a:extLst>
              <a:ext uri="{FF2B5EF4-FFF2-40B4-BE49-F238E27FC236}">
                <a16:creationId xmlns:a16="http://schemas.microsoft.com/office/drawing/2014/main" id="{F612632C-3FB0-D44F-AE66-F9797A3D5343}"/>
              </a:ext>
            </a:extLst>
          </p:cNvPr>
          <p:cNvSpPr txBox="1"/>
          <p:nvPr/>
        </p:nvSpPr>
        <p:spPr>
          <a:xfrm>
            <a:off x="4585637" y="1213117"/>
            <a:ext cx="813043" cy="369332"/>
          </a:xfrm>
          <a:prstGeom prst="rect">
            <a:avLst/>
          </a:prstGeom>
          <a:noFill/>
        </p:spPr>
        <p:txBody>
          <a:bodyPr wrap="none" rtlCol="0">
            <a:spAutoFit/>
          </a:bodyPr>
          <a:lstStyle/>
          <a:p>
            <a:r>
              <a:rPr kumimoji="1" lang="ja-JP" altLang="en-US" dirty="0"/>
              <a:t>２０２０</a:t>
            </a:r>
          </a:p>
        </p:txBody>
      </p:sp>
      <p:pic>
        <p:nvPicPr>
          <p:cNvPr id="2" name="図 1">
            <a:extLst>
              <a:ext uri="{FF2B5EF4-FFF2-40B4-BE49-F238E27FC236}">
                <a16:creationId xmlns:a16="http://schemas.microsoft.com/office/drawing/2014/main" id="{61827068-3571-4F7A-AF95-C19FBF3735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1373" y="1538449"/>
            <a:ext cx="3167480" cy="4879317"/>
          </a:xfrm>
          <a:prstGeom prst="rect">
            <a:avLst/>
          </a:prstGeom>
        </p:spPr>
      </p:pic>
      <p:sp>
        <p:nvSpPr>
          <p:cNvPr id="3" name="円/楕円 2">
            <a:extLst>
              <a:ext uri="{FF2B5EF4-FFF2-40B4-BE49-F238E27FC236}">
                <a16:creationId xmlns:a16="http://schemas.microsoft.com/office/drawing/2014/main" id="{CA2740F3-1F9F-48DD-824F-270B19A63D95}"/>
              </a:ext>
            </a:extLst>
          </p:cNvPr>
          <p:cNvSpPr/>
          <p:nvPr/>
        </p:nvSpPr>
        <p:spPr>
          <a:xfrm>
            <a:off x="5580112" y="4181418"/>
            <a:ext cx="1831999" cy="22623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a:extLst>
              <a:ext uri="{FF2B5EF4-FFF2-40B4-BE49-F238E27FC236}">
                <a16:creationId xmlns:a16="http://schemas.microsoft.com/office/drawing/2014/main" id="{2637A477-A5F7-4470-8929-FA17CCF109CB}"/>
              </a:ext>
            </a:extLst>
          </p:cNvPr>
          <p:cNvSpPr txBox="1">
            <a:spLocks/>
          </p:cNvSpPr>
          <p:nvPr/>
        </p:nvSpPr>
        <p:spPr bwMode="auto">
          <a:xfrm>
            <a:off x="830921" y="-26797"/>
            <a:ext cx="749793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pPr lvl="0" algn="l"/>
            <a:r>
              <a:rPr lang="ja-JP" altLang="ja-JP" sz="2800" dirty="0">
                <a:latin typeface="+mj-ea"/>
                <a:ea typeface="+mj-ea"/>
              </a:rPr>
              <a:t>安定化の流れ</a:t>
            </a:r>
            <a:r>
              <a:rPr lang="ja-JP" altLang="en-US" sz="2800" dirty="0">
                <a:latin typeface="+mj-ea"/>
                <a:ea typeface="+mj-ea"/>
              </a:rPr>
              <a:t>： </a:t>
            </a:r>
            <a:r>
              <a:rPr lang="en-US" altLang="ja-JP" sz="2800" dirty="0">
                <a:latin typeface="+mj-ea"/>
                <a:ea typeface="+mj-ea"/>
              </a:rPr>
              <a:t>『</a:t>
            </a:r>
            <a:r>
              <a:rPr lang="ja-JP" altLang="ja-JP" sz="2800" dirty="0">
                <a:latin typeface="+mj-ea"/>
                <a:ea typeface="+mj-ea"/>
              </a:rPr>
              <a:t>改善傾向なし</a:t>
            </a:r>
            <a:r>
              <a:rPr lang="en-US" altLang="ja-JP" sz="2800" dirty="0">
                <a:latin typeface="+mj-ea"/>
                <a:ea typeface="+mj-ea"/>
              </a:rPr>
              <a:t>』</a:t>
            </a:r>
            <a:r>
              <a:rPr lang="ja-JP" altLang="ja-JP" sz="2800" dirty="0">
                <a:latin typeface="+mj-ea"/>
                <a:ea typeface="+mj-ea"/>
              </a:rPr>
              <a:t>の場合は原因検索を行いながら対応を検討に変更</a:t>
            </a:r>
          </a:p>
        </p:txBody>
      </p:sp>
      <p:sp>
        <p:nvSpPr>
          <p:cNvPr id="16" name="楕円 15">
            <a:extLst>
              <a:ext uri="{FF2B5EF4-FFF2-40B4-BE49-F238E27FC236}">
                <a16:creationId xmlns:a16="http://schemas.microsoft.com/office/drawing/2014/main" id="{1317DA01-F172-421E-BDB5-86FAF69F66B3}"/>
              </a:ext>
            </a:extLst>
          </p:cNvPr>
          <p:cNvSpPr/>
          <p:nvPr/>
        </p:nvSpPr>
        <p:spPr>
          <a:xfrm>
            <a:off x="5090298" y="4337170"/>
            <a:ext cx="560889" cy="5139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rgbClr val="FF0000"/>
                </a:solidFill>
              </a:rPr>
              <a:t>ⅸ</a:t>
            </a:r>
            <a:endParaRPr kumimoji="1" lang="ja-JP" altLang="en-US" sz="2400" b="1" dirty="0">
              <a:solidFill>
                <a:srgbClr val="FF0000"/>
              </a:solidFill>
            </a:endParaRPr>
          </a:p>
        </p:txBody>
      </p:sp>
      <p:sp>
        <p:nvSpPr>
          <p:cNvPr id="17" name="テキスト ボックス 16">
            <a:extLst>
              <a:ext uri="{FF2B5EF4-FFF2-40B4-BE49-F238E27FC236}">
                <a16:creationId xmlns:a16="http://schemas.microsoft.com/office/drawing/2014/main" id="{3B3B4C50-F815-471E-AF8E-C097FD16CA6A}"/>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1329883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a:spLocks noGrp="1"/>
          </p:cNvSpPr>
          <p:nvPr>
            <p:ph type="ctrTitle"/>
          </p:nvPr>
        </p:nvSpPr>
        <p:spPr>
          <a:xfrm>
            <a:off x="683568" y="188641"/>
            <a:ext cx="7676396" cy="792088"/>
          </a:xfrm>
        </p:spPr>
        <p:txBody>
          <a:bodyPr>
            <a:normAutofit/>
          </a:bodyPr>
          <a:lstStyle/>
          <a:p>
            <a:r>
              <a:rPr lang="ja-JP" altLang="en-US" sz="4000" dirty="0">
                <a:solidFill>
                  <a:srgbClr val="000000"/>
                </a:solidFill>
                <a:latin typeface="ＭＳ Ｐゴシック"/>
                <a:cs typeface="ＭＳ Ｐゴシック"/>
              </a:rPr>
              <a:t>20</a:t>
            </a:r>
            <a:r>
              <a:rPr lang="en-US" altLang="ja-JP" sz="4000" dirty="0">
                <a:solidFill>
                  <a:srgbClr val="000000"/>
                </a:solidFill>
                <a:latin typeface="ＭＳ Ｐゴシック"/>
                <a:cs typeface="ＭＳ Ｐゴシック"/>
              </a:rPr>
              <a:t>20</a:t>
            </a:r>
            <a:r>
              <a:rPr lang="ja-JP" altLang="en-US" sz="4000" dirty="0">
                <a:solidFill>
                  <a:srgbClr val="000000"/>
                </a:solidFill>
                <a:latin typeface="ＭＳ Ｐゴシック"/>
                <a:cs typeface="ＭＳ Ｐゴシック"/>
              </a:rPr>
              <a:t>年版アルゴリズム変更点</a:t>
            </a:r>
            <a:endParaRPr lang="ja-JP" altLang="en-US" sz="4000" dirty="0">
              <a:latin typeface="Calibri" charset="0"/>
              <a:ea typeface="ＭＳ Ｐゴシック" charset="0"/>
            </a:endParaRPr>
          </a:p>
        </p:txBody>
      </p:sp>
      <p:sp>
        <p:nvSpPr>
          <p:cNvPr id="8" name="テキスト ボックス 7"/>
          <p:cNvSpPr txBox="1"/>
          <p:nvPr/>
        </p:nvSpPr>
        <p:spPr>
          <a:xfrm>
            <a:off x="1677269" y="2236902"/>
            <a:ext cx="184730" cy="646332"/>
          </a:xfrm>
          <a:prstGeom prst="rect">
            <a:avLst/>
          </a:prstGeom>
          <a:noFill/>
        </p:spPr>
        <p:txBody>
          <a:bodyPr wrap="none" rtlCol="0">
            <a:spAutoFit/>
          </a:bodyPr>
          <a:lstStyle/>
          <a:p>
            <a:endParaRPr kumimoji="1" lang="ja-JP" altLang="en-US" sz="3600" dirty="0"/>
          </a:p>
        </p:txBody>
      </p:sp>
      <p:sp>
        <p:nvSpPr>
          <p:cNvPr id="2" name="テキスト ボックス 1">
            <a:extLst>
              <a:ext uri="{FF2B5EF4-FFF2-40B4-BE49-F238E27FC236}">
                <a16:creationId xmlns:a16="http://schemas.microsoft.com/office/drawing/2014/main" id="{0161284F-6DA3-B448-A6F3-F2EC73B04E07}"/>
              </a:ext>
            </a:extLst>
          </p:cNvPr>
          <p:cNvSpPr txBox="1"/>
          <p:nvPr/>
        </p:nvSpPr>
        <p:spPr>
          <a:xfrm>
            <a:off x="159574" y="1386556"/>
            <a:ext cx="8129148" cy="5293757"/>
          </a:xfrm>
          <a:prstGeom prst="rect">
            <a:avLst/>
          </a:prstGeom>
          <a:noFill/>
        </p:spPr>
        <p:txBody>
          <a:bodyPr wrap="none" rtlCol="0">
            <a:spAutoFit/>
          </a:bodyPr>
          <a:lstStyle/>
          <a:p>
            <a:pPr lvl="0"/>
            <a:r>
              <a:rPr lang="en-US" altLang="ja-JP" sz="2000" dirty="0">
                <a:solidFill>
                  <a:schemeClr val="bg1">
                    <a:lumMod val="75000"/>
                  </a:schemeClr>
                </a:solidFill>
                <a:latin typeface="+mj-ea"/>
                <a:ea typeface="+mj-ea"/>
              </a:rPr>
              <a:t>ⅰ</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新生児蘇生法の本質である救命の流れの強調</a:t>
            </a:r>
            <a:endParaRPr lang="en-US" altLang="ja-JP" sz="2000" dirty="0">
              <a:solidFill>
                <a:schemeClr val="bg1">
                  <a:lumMod val="75000"/>
                </a:schemeClr>
              </a:solidFill>
              <a:latin typeface="+mj-ea"/>
              <a:ea typeface="+mj-ea"/>
            </a:endParaRPr>
          </a:p>
          <a:p>
            <a:pPr lvl="0"/>
            <a:r>
              <a:rPr lang="en-US" altLang="ja-JP" sz="2000" dirty="0">
                <a:solidFill>
                  <a:schemeClr val="bg1">
                    <a:lumMod val="75000"/>
                  </a:schemeClr>
                </a:solidFill>
                <a:latin typeface="+mj-ea"/>
                <a:ea typeface="+mj-ea"/>
              </a:rPr>
              <a:t>ⅱ</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出生前のステップとしてブリーフィングの表記の追加</a:t>
            </a:r>
          </a:p>
          <a:p>
            <a:pPr lvl="0"/>
            <a:r>
              <a:rPr lang="en-US" altLang="ja-JP" sz="2000" dirty="0">
                <a:solidFill>
                  <a:schemeClr val="bg1">
                    <a:lumMod val="75000"/>
                  </a:schemeClr>
                </a:solidFill>
                <a:latin typeface="+mj-ea"/>
                <a:ea typeface="+mj-ea"/>
              </a:rPr>
              <a:t>ⅲ</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人工呼吸に引き続く胸骨圧迫時の</a:t>
            </a:r>
            <a:r>
              <a:rPr lang="en-US" altLang="ja-JP" sz="2000" dirty="0">
                <a:solidFill>
                  <a:schemeClr val="bg1">
                    <a:lumMod val="75000"/>
                  </a:schemeClr>
                </a:solidFill>
                <a:latin typeface="+mj-ea"/>
                <a:ea typeface="+mj-ea"/>
              </a:rPr>
              <a:t>『</a:t>
            </a:r>
            <a:r>
              <a:rPr lang="ja-JP" altLang="en-US" sz="2000" dirty="0">
                <a:solidFill>
                  <a:schemeClr val="bg1">
                    <a:lumMod val="75000"/>
                  </a:schemeClr>
                </a:solidFill>
                <a:latin typeface="+mj-ea"/>
                <a:ea typeface="+mj-ea"/>
              </a:rPr>
              <a:t>＋酸素</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の表記の追加</a:t>
            </a:r>
          </a:p>
          <a:p>
            <a:pPr lvl="0"/>
            <a:r>
              <a:rPr lang="en-US" altLang="ja-JP" sz="2000" dirty="0">
                <a:solidFill>
                  <a:schemeClr val="bg1">
                    <a:lumMod val="75000"/>
                  </a:schemeClr>
                </a:solidFill>
                <a:latin typeface="+mj-ea"/>
                <a:ea typeface="+mj-ea"/>
              </a:rPr>
              <a:t>ⅳ</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アドレナリン投与の優先順位から独立した表記</a:t>
            </a:r>
            <a:r>
              <a:rPr lang="ja-JP" altLang="en-US" sz="2000" dirty="0">
                <a:solidFill>
                  <a:schemeClr val="bg1">
                    <a:lumMod val="75000"/>
                  </a:schemeClr>
                </a:solidFill>
                <a:latin typeface="+mj-ea"/>
                <a:ea typeface="+mj-ea"/>
              </a:rPr>
              <a:t>へ変更</a:t>
            </a:r>
            <a:endParaRPr lang="ja-JP" altLang="ja-JP" sz="2000" dirty="0">
              <a:solidFill>
                <a:schemeClr val="bg1">
                  <a:lumMod val="75000"/>
                </a:schemeClr>
              </a:solidFill>
              <a:latin typeface="+mj-ea"/>
              <a:ea typeface="+mj-ea"/>
            </a:endParaRPr>
          </a:p>
          <a:p>
            <a:pPr lvl="0"/>
            <a:r>
              <a:rPr lang="en-US" altLang="ja-JP" sz="2000" dirty="0">
                <a:solidFill>
                  <a:schemeClr val="bg1">
                    <a:lumMod val="75000"/>
                  </a:schemeClr>
                </a:solidFill>
                <a:latin typeface="+mj-ea"/>
                <a:ea typeface="+mj-ea"/>
              </a:rPr>
              <a:t>ⅴ</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努力呼吸またはチアノーゼの</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共にあり</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から</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どちらかあり</a:t>
            </a:r>
            <a:r>
              <a:rPr lang="en-US" altLang="ja-JP" sz="2000" dirty="0">
                <a:solidFill>
                  <a:schemeClr val="bg1">
                    <a:lumMod val="75000"/>
                  </a:schemeClr>
                </a:solidFill>
                <a:latin typeface="+mj-ea"/>
                <a:ea typeface="+mj-ea"/>
              </a:rPr>
              <a:t>』</a:t>
            </a:r>
          </a:p>
          <a:p>
            <a:pPr lvl="0"/>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で安定化の流れに進むように変更</a:t>
            </a:r>
          </a:p>
          <a:p>
            <a:pPr lvl="0"/>
            <a:r>
              <a:rPr lang="en-US" altLang="ja-JP" sz="2000" dirty="0">
                <a:solidFill>
                  <a:schemeClr val="bg1">
                    <a:lumMod val="75000"/>
                  </a:schemeClr>
                </a:solidFill>
                <a:latin typeface="+mj-ea"/>
                <a:ea typeface="+mj-ea"/>
              </a:rPr>
              <a:t>ⅵ</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安定化の流れでは最初の介入は直ちに行うのではなく、</a:t>
            </a:r>
            <a:endParaRPr lang="en-US" altLang="ja-JP" sz="2000" dirty="0">
              <a:solidFill>
                <a:schemeClr val="bg1">
                  <a:lumMod val="75000"/>
                </a:schemeClr>
              </a:solidFill>
              <a:latin typeface="+mj-ea"/>
              <a:ea typeface="+mj-ea"/>
            </a:endParaRPr>
          </a:p>
          <a:p>
            <a:pPr lvl="0"/>
            <a:r>
              <a:rPr lang="ja-JP" altLang="en-US" sz="2000" dirty="0">
                <a:solidFill>
                  <a:schemeClr val="bg1">
                    <a:lumMod val="75000"/>
                  </a:schemeClr>
                </a:solidFill>
                <a:latin typeface="+mj-ea"/>
                <a:ea typeface="+mj-ea"/>
              </a:rPr>
              <a:t>　　 </a:t>
            </a:r>
            <a:r>
              <a:rPr lang="en-US" altLang="ja-JP" sz="2000" dirty="0">
                <a:solidFill>
                  <a:schemeClr val="bg1">
                    <a:lumMod val="75000"/>
                  </a:schemeClr>
                </a:solidFill>
                <a:latin typeface="+mj-ea"/>
                <a:ea typeface="+mj-ea"/>
              </a:rPr>
              <a:t>『SpO2</a:t>
            </a:r>
            <a:r>
              <a:rPr lang="ja-JP" altLang="ja-JP" sz="2000" dirty="0">
                <a:solidFill>
                  <a:schemeClr val="bg1">
                    <a:lumMod val="75000"/>
                  </a:schemeClr>
                </a:solidFill>
                <a:latin typeface="+mj-ea"/>
                <a:ea typeface="+mj-ea"/>
              </a:rPr>
              <a:t>モニタ</a:t>
            </a:r>
            <a:r>
              <a:rPr lang="ja-JP" altLang="en-US" sz="2000" dirty="0">
                <a:solidFill>
                  <a:schemeClr val="bg1">
                    <a:lumMod val="75000"/>
                  </a:schemeClr>
                </a:solidFill>
                <a:latin typeface="+mj-ea"/>
                <a:ea typeface="+mj-ea"/>
              </a:rPr>
              <a:t>を</a:t>
            </a:r>
            <a:r>
              <a:rPr lang="ja-JP" altLang="ja-JP" sz="2000" dirty="0">
                <a:solidFill>
                  <a:schemeClr val="bg1">
                    <a:lumMod val="75000"/>
                  </a:schemeClr>
                </a:solidFill>
                <a:latin typeface="+mj-ea"/>
                <a:ea typeface="+mj-ea"/>
              </a:rPr>
              <a:t>装着し</a:t>
            </a:r>
            <a:r>
              <a:rPr lang="ja-JP" altLang="en-US" sz="2000" dirty="0">
                <a:solidFill>
                  <a:schemeClr val="bg1">
                    <a:lumMod val="75000"/>
                  </a:schemeClr>
                </a:solidFill>
                <a:latin typeface="+mj-ea"/>
                <a:ea typeface="+mj-ea"/>
              </a:rPr>
              <a:t>必要時</a:t>
            </a:r>
            <a:r>
              <a:rPr lang="en-US" altLang="ja-JP" sz="2000" dirty="0">
                <a:solidFill>
                  <a:schemeClr val="bg1">
                    <a:lumMod val="75000"/>
                  </a:schemeClr>
                </a:solidFill>
                <a:latin typeface="+mj-ea"/>
                <a:ea typeface="+mj-ea"/>
              </a:rPr>
              <a:t>CPAP</a:t>
            </a:r>
            <a:r>
              <a:rPr lang="ja-JP" altLang="ja-JP" sz="2000" dirty="0">
                <a:solidFill>
                  <a:schemeClr val="bg1">
                    <a:lumMod val="75000"/>
                  </a:schemeClr>
                </a:solidFill>
                <a:latin typeface="+mj-ea"/>
                <a:ea typeface="+mj-ea"/>
              </a:rPr>
              <a:t>または酸素投与</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に変更</a:t>
            </a:r>
          </a:p>
          <a:p>
            <a:pPr lvl="0"/>
            <a:r>
              <a:rPr lang="en-US" altLang="ja-JP" sz="2000" dirty="0">
                <a:solidFill>
                  <a:schemeClr val="bg1">
                    <a:lumMod val="75000"/>
                  </a:schemeClr>
                </a:solidFill>
                <a:latin typeface="+mj-ea"/>
                <a:ea typeface="+mj-ea"/>
              </a:rPr>
              <a:t>ⅶ</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チアノーゼ</a:t>
            </a:r>
            <a:r>
              <a:rPr lang="ja-JP" altLang="en-US" sz="2000" dirty="0">
                <a:solidFill>
                  <a:schemeClr val="bg1">
                    <a:lumMod val="75000"/>
                  </a:schemeClr>
                </a:solidFill>
                <a:latin typeface="+mj-ea"/>
                <a:ea typeface="+mj-ea"/>
              </a:rPr>
              <a:t>を</a:t>
            </a:r>
            <a:r>
              <a:rPr lang="en-US" altLang="ja-JP" sz="2000" dirty="0">
                <a:solidFill>
                  <a:schemeClr val="bg1">
                    <a:lumMod val="75000"/>
                  </a:schemeClr>
                </a:solidFill>
                <a:latin typeface="+mj-ea"/>
                <a:ea typeface="+mj-ea"/>
              </a:rPr>
              <a:t>『</a:t>
            </a:r>
            <a:r>
              <a:rPr lang="ja-JP" altLang="en-US" sz="2000" dirty="0">
                <a:solidFill>
                  <a:schemeClr val="bg1">
                    <a:lumMod val="75000"/>
                  </a:schemeClr>
                </a:solidFill>
                <a:latin typeface="+mj-ea"/>
                <a:ea typeface="+mj-ea"/>
              </a:rPr>
              <a:t>チアノーゼ（酸素化不良）</a:t>
            </a:r>
            <a:r>
              <a:rPr lang="en-US" altLang="ja-JP" sz="2000" dirty="0">
                <a:solidFill>
                  <a:schemeClr val="bg1">
                    <a:lumMod val="75000"/>
                  </a:schemeClr>
                </a:solidFill>
                <a:latin typeface="+mj-ea"/>
                <a:ea typeface="+mj-ea"/>
              </a:rPr>
              <a:t>』</a:t>
            </a:r>
            <a:r>
              <a:rPr lang="ja-JP" altLang="en-US" sz="2000" dirty="0">
                <a:solidFill>
                  <a:schemeClr val="bg1">
                    <a:lumMod val="75000"/>
                  </a:schemeClr>
                </a:solidFill>
                <a:latin typeface="+mj-ea"/>
                <a:ea typeface="+mj-ea"/>
              </a:rPr>
              <a:t>の表記へ変更</a:t>
            </a:r>
            <a:endParaRPr lang="ja-JP" altLang="ja-JP" sz="2000" dirty="0">
              <a:solidFill>
                <a:schemeClr val="bg1">
                  <a:lumMod val="75000"/>
                </a:schemeClr>
              </a:solidFill>
              <a:latin typeface="+mj-ea"/>
              <a:ea typeface="+mj-ea"/>
            </a:endParaRPr>
          </a:p>
          <a:p>
            <a:pPr lvl="0"/>
            <a:r>
              <a:rPr lang="en-US" altLang="ja-JP" sz="2000" dirty="0">
                <a:solidFill>
                  <a:schemeClr val="bg1">
                    <a:lumMod val="75000"/>
                  </a:schemeClr>
                </a:solidFill>
                <a:latin typeface="+mj-ea"/>
                <a:ea typeface="+mj-ea"/>
              </a:rPr>
              <a:t>ⅷ</a:t>
            </a:r>
            <a:r>
              <a:rPr lang="ja-JP" altLang="en-US" sz="2000" dirty="0">
                <a:solidFill>
                  <a:schemeClr val="bg1">
                    <a:lumMod val="75000"/>
                  </a:schemeClr>
                </a:solidFill>
                <a:latin typeface="+mj-ea"/>
                <a:ea typeface="+mj-ea"/>
              </a:rPr>
              <a:t>．</a:t>
            </a:r>
            <a:r>
              <a:rPr lang="en-US" altLang="ja-JP" sz="2000" dirty="0">
                <a:solidFill>
                  <a:schemeClr val="bg1">
                    <a:lumMod val="75000"/>
                  </a:schemeClr>
                </a:solidFill>
                <a:latin typeface="+mj-ea"/>
                <a:ea typeface="+mj-ea"/>
              </a:rPr>
              <a:t>CPAP</a:t>
            </a:r>
            <a:r>
              <a:rPr lang="ja-JP" altLang="ja-JP" sz="2000" dirty="0">
                <a:solidFill>
                  <a:schemeClr val="bg1">
                    <a:lumMod val="75000"/>
                  </a:schemeClr>
                </a:solidFill>
                <a:latin typeface="+mj-ea"/>
                <a:ea typeface="+mj-ea"/>
              </a:rPr>
              <a:t>またはフリーフロー酸素投与を開始した後</a:t>
            </a:r>
            <a:r>
              <a:rPr lang="ja-JP" altLang="en-US" sz="2000" dirty="0">
                <a:solidFill>
                  <a:schemeClr val="bg1">
                    <a:lumMod val="75000"/>
                  </a:schemeClr>
                </a:solidFill>
                <a:latin typeface="+mj-ea"/>
                <a:ea typeface="+mj-ea"/>
              </a:rPr>
              <a:t>、</a:t>
            </a:r>
            <a:endParaRPr lang="en-US" altLang="ja-JP" sz="2000" dirty="0">
              <a:solidFill>
                <a:schemeClr val="bg1">
                  <a:lumMod val="75000"/>
                </a:schemeClr>
              </a:solidFill>
              <a:latin typeface="+mj-ea"/>
              <a:ea typeface="+mj-ea"/>
            </a:endParaRPr>
          </a:p>
          <a:p>
            <a:pPr lvl="0"/>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新たな評価基準として</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改善傾向あり</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を追加</a:t>
            </a:r>
          </a:p>
          <a:p>
            <a:pPr lvl="0"/>
            <a:r>
              <a:rPr lang="en-US" altLang="ja-JP" sz="2000" dirty="0">
                <a:solidFill>
                  <a:schemeClr val="bg1">
                    <a:lumMod val="75000"/>
                  </a:schemeClr>
                </a:solidFill>
                <a:latin typeface="+mj-ea"/>
                <a:ea typeface="+mj-ea"/>
              </a:rPr>
              <a:t>ⅸ</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介入後の評価で努力呼吸とチアノーゼ</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酸素化不良</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で</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改善傾向なし</a:t>
            </a:r>
            <a:r>
              <a:rPr lang="en-US" altLang="ja-JP" sz="2000" dirty="0">
                <a:solidFill>
                  <a:schemeClr val="bg1">
                    <a:lumMod val="75000"/>
                  </a:schemeClr>
                </a:solidFill>
                <a:latin typeface="+mj-ea"/>
                <a:ea typeface="+mj-ea"/>
              </a:rPr>
              <a:t>』</a:t>
            </a:r>
          </a:p>
          <a:p>
            <a:pPr lvl="0"/>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の場合は原因検索を行いながら対応を検討に変更</a:t>
            </a:r>
          </a:p>
          <a:p>
            <a:pPr lvl="0"/>
            <a:r>
              <a:rPr lang="en-US" altLang="ja-JP" sz="2000" dirty="0">
                <a:solidFill>
                  <a:srgbClr val="FF0000"/>
                </a:solidFill>
                <a:latin typeface="+mj-ea"/>
                <a:ea typeface="+mj-ea"/>
              </a:rPr>
              <a:t>ⅹ</a:t>
            </a:r>
            <a:r>
              <a:rPr lang="ja-JP" altLang="en-US" sz="2000" dirty="0">
                <a:solidFill>
                  <a:srgbClr val="FF0000"/>
                </a:solidFill>
                <a:latin typeface="+mj-ea"/>
                <a:ea typeface="+mj-ea"/>
              </a:rPr>
              <a:t>．</a:t>
            </a:r>
            <a:r>
              <a:rPr lang="ja-JP" altLang="ja-JP" sz="2000" dirty="0">
                <a:solidFill>
                  <a:srgbClr val="FF0000"/>
                </a:solidFill>
                <a:latin typeface="+mj-ea"/>
                <a:ea typeface="+mj-ea"/>
              </a:rPr>
              <a:t>蘇生後のケアは</a:t>
            </a:r>
            <a:r>
              <a:rPr lang="en-US" altLang="ja-JP" sz="2000" dirty="0">
                <a:solidFill>
                  <a:srgbClr val="FF0000"/>
                </a:solidFill>
                <a:latin typeface="+mj-ea"/>
                <a:ea typeface="+mj-ea"/>
              </a:rPr>
              <a:t>『</a:t>
            </a:r>
            <a:r>
              <a:rPr lang="ja-JP" altLang="ja-JP" sz="2000" dirty="0">
                <a:solidFill>
                  <a:srgbClr val="FF0000"/>
                </a:solidFill>
                <a:latin typeface="+mj-ea"/>
                <a:ea typeface="+mj-ea"/>
              </a:rPr>
              <a:t>注意深く呼吸観察を継続</a:t>
            </a:r>
            <a:r>
              <a:rPr lang="en-US" altLang="ja-JP" sz="2000" dirty="0">
                <a:solidFill>
                  <a:srgbClr val="FF0000"/>
                </a:solidFill>
                <a:latin typeface="+mj-ea"/>
                <a:ea typeface="+mj-ea"/>
              </a:rPr>
              <a:t>』</a:t>
            </a:r>
            <a:r>
              <a:rPr lang="ja-JP" altLang="ja-JP" sz="2000" dirty="0">
                <a:solidFill>
                  <a:srgbClr val="FF0000"/>
                </a:solidFill>
                <a:latin typeface="+mj-ea"/>
                <a:ea typeface="+mj-ea"/>
              </a:rPr>
              <a:t>のみ</a:t>
            </a:r>
            <a:r>
              <a:rPr lang="ja-JP" altLang="en-US" sz="2000" dirty="0">
                <a:solidFill>
                  <a:srgbClr val="FF0000"/>
                </a:solidFill>
                <a:latin typeface="+mj-ea"/>
                <a:ea typeface="+mj-ea"/>
              </a:rPr>
              <a:t>へ</a:t>
            </a:r>
            <a:r>
              <a:rPr lang="ja-JP" altLang="ja-JP" sz="2000" dirty="0">
                <a:solidFill>
                  <a:srgbClr val="FF0000"/>
                </a:solidFill>
                <a:latin typeface="+mj-ea"/>
                <a:ea typeface="+mj-ea"/>
              </a:rPr>
              <a:t>変更</a:t>
            </a:r>
          </a:p>
          <a:p>
            <a:pPr lvl="0"/>
            <a:r>
              <a:rPr lang="en-US" altLang="ja-JP" sz="2000" dirty="0">
                <a:solidFill>
                  <a:schemeClr val="bg1">
                    <a:lumMod val="75000"/>
                  </a:schemeClr>
                </a:solidFill>
                <a:latin typeface="+mj-ea"/>
                <a:ea typeface="+mj-ea"/>
              </a:rPr>
              <a:t>ⅺ</a:t>
            </a:r>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注釈</a:t>
            </a:r>
            <a:r>
              <a:rPr lang="en-US" altLang="ja-JP" sz="2000" dirty="0">
                <a:solidFill>
                  <a:schemeClr val="bg1">
                    <a:lumMod val="75000"/>
                  </a:schemeClr>
                </a:solidFill>
                <a:latin typeface="+mj-ea"/>
                <a:ea typeface="+mj-ea"/>
              </a:rPr>
              <a:t> (a)</a:t>
            </a:r>
            <a:r>
              <a:rPr lang="ja-JP" altLang="ja-JP" sz="2000" dirty="0">
                <a:solidFill>
                  <a:schemeClr val="bg1">
                    <a:lumMod val="75000"/>
                  </a:schemeClr>
                </a:solidFill>
                <a:latin typeface="+mj-ea"/>
                <a:ea typeface="+mj-ea"/>
              </a:rPr>
              <a:t>、</a:t>
            </a:r>
            <a:r>
              <a:rPr lang="en-US" altLang="ja-JP" sz="2000" dirty="0">
                <a:solidFill>
                  <a:schemeClr val="bg1">
                    <a:lumMod val="75000"/>
                  </a:schemeClr>
                </a:solidFill>
                <a:latin typeface="+mj-ea"/>
                <a:ea typeface="+mj-ea"/>
              </a:rPr>
              <a:t>(b)</a:t>
            </a:r>
            <a:r>
              <a:rPr lang="ja-JP" altLang="ja-JP" sz="2000" dirty="0">
                <a:solidFill>
                  <a:schemeClr val="bg1">
                    <a:lumMod val="75000"/>
                  </a:schemeClr>
                </a:solidFill>
                <a:latin typeface="+mj-ea"/>
                <a:ea typeface="+mj-ea"/>
              </a:rPr>
              <a:t>の簡略化</a:t>
            </a:r>
          </a:p>
          <a:p>
            <a:r>
              <a:rPr lang="en-US" altLang="ja-JP" sz="2000" dirty="0">
                <a:latin typeface="+mj-ea"/>
                <a:ea typeface="+mj-ea"/>
              </a:rPr>
              <a:t> </a:t>
            </a:r>
            <a:endParaRPr lang="ja-JP" altLang="ja-JP" sz="2000" dirty="0">
              <a:latin typeface="+mj-ea"/>
              <a:ea typeface="+mj-ea"/>
            </a:endParaRPr>
          </a:p>
          <a:p>
            <a:endParaRPr kumimoji="1" lang="ja-JP" altLang="en-US" dirty="0">
              <a:latin typeface="+mj-ea"/>
              <a:ea typeface="+mj-ea"/>
            </a:endParaRPr>
          </a:p>
        </p:txBody>
      </p:sp>
      <p:sp>
        <p:nvSpPr>
          <p:cNvPr id="9" name="テキスト ボックス 8">
            <a:extLst>
              <a:ext uri="{FF2B5EF4-FFF2-40B4-BE49-F238E27FC236}">
                <a16:creationId xmlns:a16="http://schemas.microsoft.com/office/drawing/2014/main" id="{1325BE0F-FF61-4033-AFBF-61AFBBF76DE7}"/>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28765606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grpSp>
        <p:nvGrpSpPr>
          <p:cNvPr id="25" name="図形グループ 24"/>
          <p:cNvGrpSpPr/>
          <p:nvPr/>
        </p:nvGrpSpPr>
        <p:grpSpPr>
          <a:xfrm>
            <a:off x="466234" y="1495352"/>
            <a:ext cx="4010185" cy="4766203"/>
            <a:chOff x="4910661" y="1693332"/>
            <a:chExt cx="4010185" cy="4766203"/>
          </a:xfrm>
        </p:grpSpPr>
        <p:pic>
          <p:nvPicPr>
            <p:cNvPr id="26" name="図 25" descr="呼吸障害安定化の流れ2015.tif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9219" y="1947343"/>
              <a:ext cx="3991627" cy="4393661"/>
            </a:xfrm>
            <a:prstGeom prst="rect">
              <a:avLst/>
            </a:prstGeom>
          </p:spPr>
        </p:pic>
        <p:sp>
          <p:nvSpPr>
            <p:cNvPr id="27" name="正方形/長方形 26"/>
            <p:cNvSpPr/>
            <p:nvPr/>
          </p:nvSpPr>
          <p:spPr>
            <a:xfrm>
              <a:off x="7603068" y="1693332"/>
              <a:ext cx="1182313" cy="105225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910661" y="3026300"/>
              <a:ext cx="1371599" cy="343323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4910661" y="1930395"/>
              <a:ext cx="372539" cy="52612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7" name="テキスト ボックス 6">
            <a:extLst>
              <a:ext uri="{FF2B5EF4-FFF2-40B4-BE49-F238E27FC236}">
                <a16:creationId xmlns:a16="http://schemas.microsoft.com/office/drawing/2014/main" id="{DE6765E1-B1C9-C44A-935C-DB3DCADB3B60}"/>
              </a:ext>
            </a:extLst>
          </p:cNvPr>
          <p:cNvSpPr txBox="1"/>
          <p:nvPr/>
        </p:nvSpPr>
        <p:spPr>
          <a:xfrm>
            <a:off x="545123" y="1222131"/>
            <a:ext cx="813043" cy="369332"/>
          </a:xfrm>
          <a:prstGeom prst="rect">
            <a:avLst/>
          </a:prstGeom>
          <a:noFill/>
        </p:spPr>
        <p:txBody>
          <a:bodyPr wrap="none" rtlCol="0">
            <a:spAutoFit/>
          </a:bodyPr>
          <a:lstStyle/>
          <a:p>
            <a:r>
              <a:rPr kumimoji="1" lang="ja-JP" altLang="en-US"/>
              <a:t>２０１５</a:t>
            </a:r>
          </a:p>
        </p:txBody>
      </p:sp>
      <p:sp>
        <p:nvSpPr>
          <p:cNvPr id="8" name="テキスト ボックス 7">
            <a:extLst>
              <a:ext uri="{FF2B5EF4-FFF2-40B4-BE49-F238E27FC236}">
                <a16:creationId xmlns:a16="http://schemas.microsoft.com/office/drawing/2014/main" id="{F612632C-3FB0-D44F-AE66-F9797A3D5343}"/>
              </a:ext>
            </a:extLst>
          </p:cNvPr>
          <p:cNvSpPr txBox="1"/>
          <p:nvPr/>
        </p:nvSpPr>
        <p:spPr>
          <a:xfrm>
            <a:off x="4644008" y="1200993"/>
            <a:ext cx="813043" cy="369332"/>
          </a:xfrm>
          <a:prstGeom prst="rect">
            <a:avLst/>
          </a:prstGeom>
          <a:noFill/>
        </p:spPr>
        <p:txBody>
          <a:bodyPr wrap="none" rtlCol="0">
            <a:spAutoFit/>
          </a:bodyPr>
          <a:lstStyle/>
          <a:p>
            <a:r>
              <a:rPr kumimoji="1" lang="ja-JP" altLang="en-US" dirty="0"/>
              <a:t>２０２０</a:t>
            </a:r>
          </a:p>
        </p:txBody>
      </p:sp>
      <p:pic>
        <p:nvPicPr>
          <p:cNvPr id="2" name="図 1">
            <a:extLst>
              <a:ext uri="{FF2B5EF4-FFF2-40B4-BE49-F238E27FC236}">
                <a16:creationId xmlns:a16="http://schemas.microsoft.com/office/drawing/2014/main" id="{61827068-3571-4F7A-AF95-C19FBF3735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8107" y="1468754"/>
            <a:ext cx="3111317" cy="4792801"/>
          </a:xfrm>
          <a:prstGeom prst="rect">
            <a:avLst/>
          </a:prstGeom>
        </p:spPr>
      </p:pic>
      <p:sp>
        <p:nvSpPr>
          <p:cNvPr id="10" name="タイトル 1">
            <a:extLst>
              <a:ext uri="{FF2B5EF4-FFF2-40B4-BE49-F238E27FC236}">
                <a16:creationId xmlns:a16="http://schemas.microsoft.com/office/drawing/2014/main" id="{2637A477-A5F7-4470-8929-FA17CCF109CB}"/>
              </a:ext>
            </a:extLst>
          </p:cNvPr>
          <p:cNvSpPr txBox="1">
            <a:spLocks/>
          </p:cNvSpPr>
          <p:nvPr/>
        </p:nvSpPr>
        <p:spPr bwMode="auto">
          <a:xfrm>
            <a:off x="951644" y="12164"/>
            <a:ext cx="77248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pPr algn="l"/>
            <a:r>
              <a:rPr lang="ja-JP" altLang="ja-JP" sz="2800" dirty="0">
                <a:latin typeface="+mj-ea"/>
              </a:rPr>
              <a:t>安定化の流れ</a:t>
            </a:r>
            <a:r>
              <a:rPr lang="ja-JP" altLang="en-US" sz="2800" dirty="0">
                <a:latin typeface="+mj-ea"/>
              </a:rPr>
              <a:t>：</a:t>
            </a:r>
            <a:r>
              <a:rPr lang="ja-JP" altLang="ja-JP" sz="2800" dirty="0">
                <a:latin typeface="+mj-ea"/>
              </a:rPr>
              <a:t>蘇生後のケアは</a:t>
            </a:r>
            <a:r>
              <a:rPr lang="en-US" altLang="ja-JP" sz="2800" dirty="0">
                <a:latin typeface="+mj-ea"/>
              </a:rPr>
              <a:t>『</a:t>
            </a:r>
            <a:r>
              <a:rPr lang="ja-JP" altLang="ja-JP" sz="2800" dirty="0">
                <a:latin typeface="+mj-ea"/>
              </a:rPr>
              <a:t>注意深く呼吸観察を継続</a:t>
            </a:r>
            <a:r>
              <a:rPr lang="en-US" altLang="ja-JP" sz="2800" dirty="0">
                <a:latin typeface="+mj-ea"/>
              </a:rPr>
              <a:t>』</a:t>
            </a:r>
            <a:r>
              <a:rPr lang="ja-JP" altLang="ja-JP" sz="2800" dirty="0">
                <a:latin typeface="+mj-ea"/>
              </a:rPr>
              <a:t>のみ</a:t>
            </a:r>
            <a:r>
              <a:rPr lang="ja-JP" altLang="en-US" sz="2800" dirty="0">
                <a:latin typeface="+mj-ea"/>
              </a:rPr>
              <a:t>へ</a:t>
            </a:r>
            <a:r>
              <a:rPr lang="ja-JP" altLang="ja-JP" sz="2800" dirty="0">
                <a:latin typeface="+mj-ea"/>
              </a:rPr>
              <a:t>変更</a:t>
            </a:r>
            <a:endParaRPr lang="ja-JP" altLang="en-US" sz="2800" dirty="0"/>
          </a:p>
        </p:txBody>
      </p:sp>
      <p:sp>
        <p:nvSpPr>
          <p:cNvPr id="11" name="円/楕円 2">
            <a:extLst>
              <a:ext uri="{FF2B5EF4-FFF2-40B4-BE49-F238E27FC236}">
                <a16:creationId xmlns:a16="http://schemas.microsoft.com/office/drawing/2014/main" id="{BF20B5BE-8100-4B4A-BA27-76D7342810C6}"/>
              </a:ext>
            </a:extLst>
          </p:cNvPr>
          <p:cNvSpPr/>
          <p:nvPr/>
        </p:nvSpPr>
        <p:spPr>
          <a:xfrm>
            <a:off x="7199864" y="4544937"/>
            <a:ext cx="1099560" cy="10098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AEA7B27A-C73E-4934-BD48-731134437349}"/>
              </a:ext>
            </a:extLst>
          </p:cNvPr>
          <p:cNvSpPr/>
          <p:nvPr/>
        </p:nvSpPr>
        <p:spPr>
          <a:xfrm>
            <a:off x="7956376" y="4030944"/>
            <a:ext cx="560889" cy="5139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rgbClr val="FF0000"/>
                </a:solidFill>
              </a:rPr>
              <a:t>ⅹ</a:t>
            </a:r>
            <a:endParaRPr kumimoji="1" lang="ja-JP" altLang="en-US" sz="2400" b="1" dirty="0">
              <a:solidFill>
                <a:srgbClr val="FF0000"/>
              </a:solidFill>
            </a:endParaRPr>
          </a:p>
        </p:txBody>
      </p:sp>
      <p:sp>
        <p:nvSpPr>
          <p:cNvPr id="17" name="テキスト ボックス 16">
            <a:extLst>
              <a:ext uri="{FF2B5EF4-FFF2-40B4-BE49-F238E27FC236}">
                <a16:creationId xmlns:a16="http://schemas.microsoft.com/office/drawing/2014/main" id="{5970AED2-3D74-4ACF-AA3E-E9D658387F1A}"/>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361073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a:spLocks noGrp="1"/>
          </p:cNvSpPr>
          <p:nvPr>
            <p:ph type="ctrTitle"/>
          </p:nvPr>
        </p:nvSpPr>
        <p:spPr>
          <a:xfrm>
            <a:off x="683568" y="188641"/>
            <a:ext cx="7676396" cy="792088"/>
          </a:xfrm>
        </p:spPr>
        <p:txBody>
          <a:bodyPr>
            <a:normAutofit/>
          </a:bodyPr>
          <a:lstStyle/>
          <a:p>
            <a:r>
              <a:rPr lang="ja-JP" altLang="en-US" sz="4000" dirty="0">
                <a:solidFill>
                  <a:srgbClr val="000000"/>
                </a:solidFill>
                <a:latin typeface="ＭＳ Ｐゴシック"/>
                <a:cs typeface="ＭＳ Ｐゴシック"/>
              </a:rPr>
              <a:t>20</a:t>
            </a:r>
            <a:r>
              <a:rPr lang="en-US" altLang="ja-JP" sz="4000" dirty="0">
                <a:solidFill>
                  <a:srgbClr val="000000"/>
                </a:solidFill>
                <a:latin typeface="ＭＳ Ｐゴシック"/>
                <a:cs typeface="ＭＳ Ｐゴシック"/>
              </a:rPr>
              <a:t>20</a:t>
            </a:r>
            <a:r>
              <a:rPr lang="ja-JP" altLang="en-US" sz="4000" dirty="0">
                <a:solidFill>
                  <a:srgbClr val="000000"/>
                </a:solidFill>
                <a:latin typeface="ＭＳ Ｐゴシック"/>
                <a:cs typeface="ＭＳ Ｐゴシック"/>
              </a:rPr>
              <a:t>年版アルゴリズム変更点</a:t>
            </a:r>
            <a:endParaRPr lang="ja-JP" altLang="en-US" sz="4000" dirty="0">
              <a:latin typeface="Calibri" charset="0"/>
              <a:ea typeface="ＭＳ Ｐゴシック" charset="0"/>
            </a:endParaRPr>
          </a:p>
        </p:txBody>
      </p:sp>
      <p:sp>
        <p:nvSpPr>
          <p:cNvPr id="8" name="テキスト ボックス 7"/>
          <p:cNvSpPr txBox="1"/>
          <p:nvPr/>
        </p:nvSpPr>
        <p:spPr>
          <a:xfrm>
            <a:off x="1677269" y="2236902"/>
            <a:ext cx="184730" cy="646332"/>
          </a:xfrm>
          <a:prstGeom prst="rect">
            <a:avLst/>
          </a:prstGeom>
          <a:noFill/>
        </p:spPr>
        <p:txBody>
          <a:bodyPr wrap="none" rtlCol="0">
            <a:spAutoFit/>
          </a:bodyPr>
          <a:lstStyle/>
          <a:p>
            <a:endParaRPr kumimoji="1" lang="ja-JP" altLang="en-US" sz="3600" dirty="0"/>
          </a:p>
        </p:txBody>
      </p:sp>
      <p:sp>
        <p:nvSpPr>
          <p:cNvPr id="2" name="テキスト ボックス 1">
            <a:extLst>
              <a:ext uri="{FF2B5EF4-FFF2-40B4-BE49-F238E27FC236}">
                <a16:creationId xmlns:a16="http://schemas.microsoft.com/office/drawing/2014/main" id="{0161284F-6DA3-B448-A6F3-F2EC73B04E07}"/>
              </a:ext>
            </a:extLst>
          </p:cNvPr>
          <p:cNvSpPr txBox="1"/>
          <p:nvPr/>
        </p:nvSpPr>
        <p:spPr>
          <a:xfrm>
            <a:off x="159574" y="1386556"/>
            <a:ext cx="8129148" cy="5293757"/>
          </a:xfrm>
          <a:prstGeom prst="rect">
            <a:avLst/>
          </a:prstGeom>
          <a:noFill/>
        </p:spPr>
        <p:txBody>
          <a:bodyPr wrap="none" rtlCol="0">
            <a:spAutoFit/>
          </a:bodyPr>
          <a:lstStyle/>
          <a:p>
            <a:pPr lvl="0"/>
            <a:r>
              <a:rPr lang="en-US" altLang="ja-JP" sz="2000" dirty="0">
                <a:solidFill>
                  <a:schemeClr val="bg1">
                    <a:lumMod val="75000"/>
                  </a:schemeClr>
                </a:solidFill>
                <a:latin typeface="+mj-ea"/>
                <a:ea typeface="+mj-ea"/>
              </a:rPr>
              <a:t>ⅰ</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新生児蘇生法の本質である救命の流れの強調</a:t>
            </a:r>
            <a:endParaRPr lang="en-US" altLang="ja-JP" sz="2000" dirty="0">
              <a:solidFill>
                <a:schemeClr val="bg1">
                  <a:lumMod val="75000"/>
                </a:schemeClr>
              </a:solidFill>
              <a:latin typeface="+mj-ea"/>
              <a:ea typeface="+mj-ea"/>
            </a:endParaRPr>
          </a:p>
          <a:p>
            <a:pPr lvl="0"/>
            <a:r>
              <a:rPr lang="en-US" altLang="ja-JP" sz="2000" dirty="0">
                <a:solidFill>
                  <a:schemeClr val="bg1">
                    <a:lumMod val="75000"/>
                  </a:schemeClr>
                </a:solidFill>
                <a:latin typeface="+mj-ea"/>
                <a:ea typeface="+mj-ea"/>
              </a:rPr>
              <a:t>ⅱ</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出生前のステップとしてブリーフィングの表記の追加</a:t>
            </a:r>
          </a:p>
          <a:p>
            <a:pPr lvl="0"/>
            <a:r>
              <a:rPr lang="en-US" altLang="ja-JP" sz="2000" dirty="0">
                <a:solidFill>
                  <a:schemeClr val="bg1">
                    <a:lumMod val="75000"/>
                  </a:schemeClr>
                </a:solidFill>
                <a:latin typeface="+mj-ea"/>
                <a:ea typeface="+mj-ea"/>
              </a:rPr>
              <a:t>ⅲ</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人工呼吸に引き続く胸骨圧迫時の</a:t>
            </a:r>
            <a:r>
              <a:rPr lang="en-US" altLang="ja-JP" sz="2000" dirty="0">
                <a:solidFill>
                  <a:schemeClr val="bg1">
                    <a:lumMod val="75000"/>
                  </a:schemeClr>
                </a:solidFill>
                <a:latin typeface="+mj-ea"/>
                <a:ea typeface="+mj-ea"/>
              </a:rPr>
              <a:t>『</a:t>
            </a:r>
            <a:r>
              <a:rPr lang="ja-JP" altLang="en-US" sz="2000" dirty="0">
                <a:solidFill>
                  <a:schemeClr val="bg1">
                    <a:lumMod val="75000"/>
                  </a:schemeClr>
                </a:solidFill>
                <a:latin typeface="+mj-ea"/>
                <a:ea typeface="+mj-ea"/>
              </a:rPr>
              <a:t>＋酸素</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の表記の追加</a:t>
            </a:r>
          </a:p>
          <a:p>
            <a:pPr lvl="0"/>
            <a:r>
              <a:rPr lang="en-US" altLang="ja-JP" sz="2000" dirty="0">
                <a:solidFill>
                  <a:schemeClr val="bg1">
                    <a:lumMod val="75000"/>
                  </a:schemeClr>
                </a:solidFill>
                <a:latin typeface="+mj-ea"/>
                <a:ea typeface="+mj-ea"/>
              </a:rPr>
              <a:t>ⅳ</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アドレナリン投与の優先順位から独立した表記</a:t>
            </a:r>
            <a:r>
              <a:rPr lang="ja-JP" altLang="en-US" sz="2000" dirty="0">
                <a:solidFill>
                  <a:schemeClr val="bg1">
                    <a:lumMod val="75000"/>
                  </a:schemeClr>
                </a:solidFill>
                <a:latin typeface="+mj-ea"/>
                <a:ea typeface="+mj-ea"/>
              </a:rPr>
              <a:t>へ変更</a:t>
            </a:r>
            <a:endParaRPr lang="ja-JP" altLang="ja-JP" sz="2000" dirty="0">
              <a:solidFill>
                <a:schemeClr val="bg1">
                  <a:lumMod val="75000"/>
                </a:schemeClr>
              </a:solidFill>
              <a:latin typeface="+mj-ea"/>
              <a:ea typeface="+mj-ea"/>
            </a:endParaRPr>
          </a:p>
          <a:p>
            <a:pPr lvl="0"/>
            <a:r>
              <a:rPr lang="en-US" altLang="ja-JP" sz="2000" dirty="0">
                <a:solidFill>
                  <a:schemeClr val="bg1">
                    <a:lumMod val="75000"/>
                  </a:schemeClr>
                </a:solidFill>
                <a:latin typeface="+mj-ea"/>
                <a:ea typeface="+mj-ea"/>
              </a:rPr>
              <a:t>ⅴ</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努力呼吸またはチアノーゼの</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共にあり</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から</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どちらかあり</a:t>
            </a:r>
            <a:r>
              <a:rPr lang="en-US" altLang="ja-JP" sz="2000" dirty="0">
                <a:solidFill>
                  <a:schemeClr val="bg1">
                    <a:lumMod val="75000"/>
                  </a:schemeClr>
                </a:solidFill>
                <a:latin typeface="+mj-ea"/>
                <a:ea typeface="+mj-ea"/>
              </a:rPr>
              <a:t>』</a:t>
            </a:r>
          </a:p>
          <a:p>
            <a:pPr lvl="0"/>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で安定化の流れに進むように変更</a:t>
            </a:r>
          </a:p>
          <a:p>
            <a:pPr lvl="0"/>
            <a:r>
              <a:rPr lang="en-US" altLang="ja-JP" sz="2000" dirty="0">
                <a:solidFill>
                  <a:schemeClr val="bg1">
                    <a:lumMod val="75000"/>
                  </a:schemeClr>
                </a:solidFill>
                <a:latin typeface="+mj-ea"/>
                <a:ea typeface="+mj-ea"/>
              </a:rPr>
              <a:t>ⅵ</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安定化の流れでは最初の介入は直ちに行うのではなく、</a:t>
            </a:r>
            <a:endParaRPr lang="en-US" altLang="ja-JP" sz="2000" dirty="0">
              <a:solidFill>
                <a:schemeClr val="bg1">
                  <a:lumMod val="75000"/>
                </a:schemeClr>
              </a:solidFill>
              <a:latin typeface="+mj-ea"/>
              <a:ea typeface="+mj-ea"/>
            </a:endParaRPr>
          </a:p>
          <a:p>
            <a:pPr lvl="0"/>
            <a:r>
              <a:rPr lang="ja-JP" altLang="en-US" sz="2000" dirty="0">
                <a:solidFill>
                  <a:schemeClr val="bg1">
                    <a:lumMod val="75000"/>
                  </a:schemeClr>
                </a:solidFill>
                <a:latin typeface="+mj-ea"/>
                <a:ea typeface="+mj-ea"/>
              </a:rPr>
              <a:t>　　 </a:t>
            </a:r>
            <a:r>
              <a:rPr lang="en-US" altLang="ja-JP" sz="2000" dirty="0">
                <a:solidFill>
                  <a:schemeClr val="bg1">
                    <a:lumMod val="75000"/>
                  </a:schemeClr>
                </a:solidFill>
                <a:latin typeface="+mj-ea"/>
                <a:ea typeface="+mj-ea"/>
              </a:rPr>
              <a:t>『SpO2</a:t>
            </a:r>
            <a:r>
              <a:rPr lang="ja-JP" altLang="ja-JP" sz="2000" dirty="0">
                <a:solidFill>
                  <a:schemeClr val="bg1">
                    <a:lumMod val="75000"/>
                  </a:schemeClr>
                </a:solidFill>
                <a:latin typeface="+mj-ea"/>
                <a:ea typeface="+mj-ea"/>
              </a:rPr>
              <a:t>モニタ</a:t>
            </a:r>
            <a:r>
              <a:rPr lang="ja-JP" altLang="en-US" sz="2000" dirty="0">
                <a:solidFill>
                  <a:schemeClr val="bg1">
                    <a:lumMod val="75000"/>
                  </a:schemeClr>
                </a:solidFill>
                <a:latin typeface="+mj-ea"/>
                <a:ea typeface="+mj-ea"/>
              </a:rPr>
              <a:t>を</a:t>
            </a:r>
            <a:r>
              <a:rPr lang="ja-JP" altLang="ja-JP" sz="2000" dirty="0">
                <a:solidFill>
                  <a:schemeClr val="bg1">
                    <a:lumMod val="75000"/>
                  </a:schemeClr>
                </a:solidFill>
                <a:latin typeface="+mj-ea"/>
                <a:ea typeface="+mj-ea"/>
              </a:rPr>
              <a:t>装着し</a:t>
            </a:r>
            <a:r>
              <a:rPr lang="ja-JP" altLang="en-US" sz="2000" dirty="0">
                <a:solidFill>
                  <a:schemeClr val="bg1">
                    <a:lumMod val="75000"/>
                  </a:schemeClr>
                </a:solidFill>
                <a:latin typeface="+mj-ea"/>
                <a:ea typeface="+mj-ea"/>
              </a:rPr>
              <a:t>必要時</a:t>
            </a:r>
            <a:r>
              <a:rPr lang="en-US" altLang="ja-JP" sz="2000" dirty="0">
                <a:solidFill>
                  <a:schemeClr val="bg1">
                    <a:lumMod val="75000"/>
                  </a:schemeClr>
                </a:solidFill>
                <a:latin typeface="+mj-ea"/>
                <a:ea typeface="+mj-ea"/>
              </a:rPr>
              <a:t>CPAP</a:t>
            </a:r>
            <a:r>
              <a:rPr lang="ja-JP" altLang="ja-JP" sz="2000" dirty="0">
                <a:solidFill>
                  <a:schemeClr val="bg1">
                    <a:lumMod val="75000"/>
                  </a:schemeClr>
                </a:solidFill>
                <a:latin typeface="+mj-ea"/>
                <a:ea typeface="+mj-ea"/>
              </a:rPr>
              <a:t>または酸素投与</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に変更</a:t>
            </a:r>
          </a:p>
          <a:p>
            <a:pPr lvl="0"/>
            <a:r>
              <a:rPr lang="en-US" altLang="ja-JP" sz="2000" dirty="0">
                <a:solidFill>
                  <a:schemeClr val="bg1">
                    <a:lumMod val="75000"/>
                  </a:schemeClr>
                </a:solidFill>
                <a:latin typeface="+mj-ea"/>
                <a:ea typeface="+mj-ea"/>
              </a:rPr>
              <a:t>ⅶ</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チアノーゼ</a:t>
            </a:r>
            <a:r>
              <a:rPr lang="ja-JP" altLang="en-US" sz="2000" dirty="0">
                <a:solidFill>
                  <a:schemeClr val="bg1">
                    <a:lumMod val="75000"/>
                  </a:schemeClr>
                </a:solidFill>
                <a:latin typeface="+mj-ea"/>
                <a:ea typeface="+mj-ea"/>
              </a:rPr>
              <a:t>を</a:t>
            </a:r>
            <a:r>
              <a:rPr lang="en-US" altLang="ja-JP" sz="2000" dirty="0">
                <a:solidFill>
                  <a:schemeClr val="bg1">
                    <a:lumMod val="75000"/>
                  </a:schemeClr>
                </a:solidFill>
                <a:latin typeface="+mj-ea"/>
                <a:ea typeface="+mj-ea"/>
              </a:rPr>
              <a:t>『</a:t>
            </a:r>
            <a:r>
              <a:rPr lang="ja-JP" altLang="en-US" sz="2000" dirty="0">
                <a:solidFill>
                  <a:schemeClr val="bg1">
                    <a:lumMod val="75000"/>
                  </a:schemeClr>
                </a:solidFill>
                <a:latin typeface="+mj-ea"/>
                <a:ea typeface="+mj-ea"/>
              </a:rPr>
              <a:t>チアノーゼ（酸素化不良）</a:t>
            </a:r>
            <a:r>
              <a:rPr lang="en-US" altLang="ja-JP" sz="2000" dirty="0">
                <a:solidFill>
                  <a:schemeClr val="bg1">
                    <a:lumMod val="75000"/>
                  </a:schemeClr>
                </a:solidFill>
                <a:latin typeface="+mj-ea"/>
                <a:ea typeface="+mj-ea"/>
              </a:rPr>
              <a:t>』</a:t>
            </a:r>
            <a:r>
              <a:rPr lang="ja-JP" altLang="en-US" sz="2000" dirty="0">
                <a:solidFill>
                  <a:schemeClr val="bg1">
                    <a:lumMod val="75000"/>
                  </a:schemeClr>
                </a:solidFill>
                <a:latin typeface="+mj-ea"/>
                <a:ea typeface="+mj-ea"/>
              </a:rPr>
              <a:t>の表記へ変更</a:t>
            </a:r>
            <a:endParaRPr lang="ja-JP" altLang="ja-JP" sz="2000" dirty="0">
              <a:solidFill>
                <a:schemeClr val="bg1">
                  <a:lumMod val="75000"/>
                </a:schemeClr>
              </a:solidFill>
              <a:latin typeface="+mj-ea"/>
              <a:ea typeface="+mj-ea"/>
            </a:endParaRPr>
          </a:p>
          <a:p>
            <a:pPr lvl="0"/>
            <a:r>
              <a:rPr lang="en-US" altLang="ja-JP" sz="2000" dirty="0">
                <a:solidFill>
                  <a:schemeClr val="bg1">
                    <a:lumMod val="75000"/>
                  </a:schemeClr>
                </a:solidFill>
                <a:latin typeface="+mj-ea"/>
                <a:ea typeface="+mj-ea"/>
              </a:rPr>
              <a:t>ⅷ</a:t>
            </a:r>
            <a:r>
              <a:rPr lang="ja-JP" altLang="en-US" sz="2000" dirty="0">
                <a:solidFill>
                  <a:schemeClr val="bg1">
                    <a:lumMod val="75000"/>
                  </a:schemeClr>
                </a:solidFill>
                <a:latin typeface="+mj-ea"/>
                <a:ea typeface="+mj-ea"/>
              </a:rPr>
              <a:t>．</a:t>
            </a:r>
            <a:r>
              <a:rPr lang="en-US" altLang="ja-JP" sz="2000" dirty="0">
                <a:solidFill>
                  <a:schemeClr val="bg1">
                    <a:lumMod val="75000"/>
                  </a:schemeClr>
                </a:solidFill>
                <a:latin typeface="+mj-ea"/>
                <a:ea typeface="+mj-ea"/>
              </a:rPr>
              <a:t>CPAP</a:t>
            </a:r>
            <a:r>
              <a:rPr lang="ja-JP" altLang="ja-JP" sz="2000" dirty="0">
                <a:solidFill>
                  <a:schemeClr val="bg1">
                    <a:lumMod val="75000"/>
                  </a:schemeClr>
                </a:solidFill>
                <a:latin typeface="+mj-ea"/>
                <a:ea typeface="+mj-ea"/>
              </a:rPr>
              <a:t>またはフリーフロー酸素投与を開始した後</a:t>
            </a:r>
            <a:r>
              <a:rPr lang="ja-JP" altLang="en-US" sz="2000" dirty="0">
                <a:solidFill>
                  <a:schemeClr val="bg1">
                    <a:lumMod val="75000"/>
                  </a:schemeClr>
                </a:solidFill>
                <a:latin typeface="+mj-ea"/>
                <a:ea typeface="+mj-ea"/>
              </a:rPr>
              <a:t>、</a:t>
            </a:r>
            <a:endParaRPr lang="en-US" altLang="ja-JP" sz="2000" dirty="0">
              <a:solidFill>
                <a:schemeClr val="bg1">
                  <a:lumMod val="75000"/>
                </a:schemeClr>
              </a:solidFill>
              <a:latin typeface="+mj-ea"/>
              <a:ea typeface="+mj-ea"/>
            </a:endParaRPr>
          </a:p>
          <a:p>
            <a:pPr lvl="0"/>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新たな評価基準として</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改善傾向あり</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を追加</a:t>
            </a:r>
          </a:p>
          <a:p>
            <a:pPr lvl="0"/>
            <a:r>
              <a:rPr lang="en-US" altLang="ja-JP" sz="2000" dirty="0">
                <a:solidFill>
                  <a:schemeClr val="bg1">
                    <a:lumMod val="75000"/>
                  </a:schemeClr>
                </a:solidFill>
                <a:latin typeface="+mj-ea"/>
                <a:ea typeface="+mj-ea"/>
              </a:rPr>
              <a:t>ⅸ</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介入後の評価で努力呼吸とチアノーゼ</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酸素化不良</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で</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改善傾向なし</a:t>
            </a:r>
            <a:r>
              <a:rPr lang="en-US" altLang="ja-JP" sz="2000" dirty="0">
                <a:solidFill>
                  <a:schemeClr val="bg1">
                    <a:lumMod val="75000"/>
                  </a:schemeClr>
                </a:solidFill>
                <a:latin typeface="+mj-ea"/>
                <a:ea typeface="+mj-ea"/>
              </a:rPr>
              <a:t>』</a:t>
            </a:r>
          </a:p>
          <a:p>
            <a:pPr lvl="0"/>
            <a:r>
              <a:rPr lang="ja-JP" altLang="en-US" sz="2000" dirty="0">
                <a:solidFill>
                  <a:schemeClr val="bg1">
                    <a:lumMod val="75000"/>
                  </a:schemeClr>
                </a:solidFill>
                <a:latin typeface="+mj-ea"/>
                <a:ea typeface="+mj-ea"/>
              </a:rPr>
              <a:t>　　 </a:t>
            </a:r>
            <a:r>
              <a:rPr lang="ja-JP" altLang="ja-JP" sz="2000" dirty="0">
                <a:solidFill>
                  <a:schemeClr val="bg1">
                    <a:lumMod val="75000"/>
                  </a:schemeClr>
                </a:solidFill>
                <a:latin typeface="+mj-ea"/>
                <a:ea typeface="+mj-ea"/>
              </a:rPr>
              <a:t>の場合は原因検索を行いながら対応を検討に変更</a:t>
            </a:r>
          </a:p>
          <a:p>
            <a:pPr lvl="0"/>
            <a:r>
              <a:rPr lang="en-US" altLang="ja-JP" sz="2000" dirty="0">
                <a:solidFill>
                  <a:schemeClr val="bg1">
                    <a:lumMod val="75000"/>
                  </a:schemeClr>
                </a:solidFill>
                <a:latin typeface="+mj-ea"/>
                <a:ea typeface="+mj-ea"/>
              </a:rPr>
              <a:t>ⅹ</a:t>
            </a:r>
            <a:r>
              <a:rPr lang="ja-JP" altLang="en-US"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蘇生後のケアは</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注意深く呼吸観察を継続</a:t>
            </a:r>
            <a:r>
              <a:rPr lang="en-US" altLang="ja-JP" sz="2000" dirty="0">
                <a:solidFill>
                  <a:schemeClr val="bg1">
                    <a:lumMod val="75000"/>
                  </a:schemeClr>
                </a:solidFill>
                <a:latin typeface="+mj-ea"/>
                <a:ea typeface="+mj-ea"/>
              </a:rPr>
              <a:t>』</a:t>
            </a:r>
            <a:r>
              <a:rPr lang="ja-JP" altLang="ja-JP" sz="2000" dirty="0">
                <a:solidFill>
                  <a:schemeClr val="bg1">
                    <a:lumMod val="75000"/>
                  </a:schemeClr>
                </a:solidFill>
                <a:latin typeface="+mj-ea"/>
                <a:ea typeface="+mj-ea"/>
              </a:rPr>
              <a:t>のみ</a:t>
            </a:r>
            <a:r>
              <a:rPr lang="ja-JP" altLang="en-US" sz="2000" dirty="0">
                <a:solidFill>
                  <a:schemeClr val="bg1">
                    <a:lumMod val="75000"/>
                  </a:schemeClr>
                </a:solidFill>
                <a:latin typeface="+mj-ea"/>
                <a:ea typeface="+mj-ea"/>
              </a:rPr>
              <a:t>へ</a:t>
            </a:r>
            <a:r>
              <a:rPr lang="ja-JP" altLang="ja-JP" sz="2000" dirty="0">
                <a:solidFill>
                  <a:schemeClr val="bg1">
                    <a:lumMod val="75000"/>
                  </a:schemeClr>
                </a:solidFill>
                <a:latin typeface="+mj-ea"/>
                <a:ea typeface="+mj-ea"/>
              </a:rPr>
              <a:t>変更</a:t>
            </a:r>
          </a:p>
          <a:p>
            <a:pPr lvl="0"/>
            <a:r>
              <a:rPr lang="en-US" altLang="ja-JP" sz="2000" dirty="0">
                <a:solidFill>
                  <a:srgbClr val="FF0000"/>
                </a:solidFill>
                <a:latin typeface="+mj-ea"/>
                <a:ea typeface="+mj-ea"/>
              </a:rPr>
              <a:t>ⅺ</a:t>
            </a:r>
            <a:r>
              <a:rPr lang="ja-JP" altLang="en-US" sz="2000" dirty="0">
                <a:solidFill>
                  <a:srgbClr val="FF0000"/>
                </a:solidFill>
                <a:latin typeface="+mj-ea"/>
                <a:ea typeface="+mj-ea"/>
              </a:rPr>
              <a:t> ．</a:t>
            </a:r>
            <a:r>
              <a:rPr lang="ja-JP" altLang="ja-JP" sz="2000" dirty="0">
                <a:solidFill>
                  <a:srgbClr val="FF0000"/>
                </a:solidFill>
                <a:latin typeface="+mj-ea"/>
                <a:ea typeface="+mj-ea"/>
              </a:rPr>
              <a:t>注釈</a:t>
            </a:r>
            <a:r>
              <a:rPr lang="en-US" altLang="ja-JP" sz="2000" dirty="0">
                <a:solidFill>
                  <a:srgbClr val="FF0000"/>
                </a:solidFill>
                <a:latin typeface="+mj-ea"/>
                <a:ea typeface="+mj-ea"/>
              </a:rPr>
              <a:t> (a)</a:t>
            </a:r>
            <a:r>
              <a:rPr lang="ja-JP" altLang="ja-JP" sz="2000" dirty="0">
                <a:solidFill>
                  <a:srgbClr val="FF0000"/>
                </a:solidFill>
                <a:latin typeface="+mj-ea"/>
                <a:ea typeface="+mj-ea"/>
              </a:rPr>
              <a:t>、</a:t>
            </a:r>
            <a:r>
              <a:rPr lang="en-US" altLang="ja-JP" sz="2000" dirty="0">
                <a:solidFill>
                  <a:srgbClr val="FF0000"/>
                </a:solidFill>
                <a:latin typeface="+mj-ea"/>
                <a:ea typeface="+mj-ea"/>
              </a:rPr>
              <a:t>(b)</a:t>
            </a:r>
            <a:r>
              <a:rPr lang="ja-JP" altLang="ja-JP" sz="2000" dirty="0">
                <a:solidFill>
                  <a:srgbClr val="FF0000"/>
                </a:solidFill>
                <a:latin typeface="+mj-ea"/>
                <a:ea typeface="+mj-ea"/>
              </a:rPr>
              <a:t>の簡略化</a:t>
            </a:r>
          </a:p>
          <a:p>
            <a:r>
              <a:rPr lang="en-US" altLang="ja-JP" sz="2000" dirty="0">
                <a:latin typeface="+mj-ea"/>
                <a:ea typeface="+mj-ea"/>
              </a:rPr>
              <a:t> </a:t>
            </a:r>
            <a:endParaRPr lang="ja-JP" altLang="ja-JP" sz="2000" dirty="0">
              <a:latin typeface="+mj-ea"/>
              <a:ea typeface="+mj-ea"/>
            </a:endParaRPr>
          </a:p>
          <a:p>
            <a:endParaRPr kumimoji="1" lang="ja-JP" altLang="en-US" dirty="0">
              <a:latin typeface="+mj-ea"/>
              <a:ea typeface="+mj-ea"/>
            </a:endParaRPr>
          </a:p>
        </p:txBody>
      </p:sp>
      <p:sp>
        <p:nvSpPr>
          <p:cNvPr id="9" name="テキスト ボックス 8">
            <a:extLst>
              <a:ext uri="{FF2B5EF4-FFF2-40B4-BE49-F238E27FC236}">
                <a16:creationId xmlns:a16="http://schemas.microsoft.com/office/drawing/2014/main" id="{90EF7CA3-FEE4-4158-9021-D693E8053B82}"/>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1410213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5F8B18D-1812-456C-9316-773088806DD6}"/>
              </a:ext>
            </a:extLst>
          </p:cNvPr>
          <p:cNvPicPr>
            <a:picLocks noChangeAspect="1"/>
          </p:cNvPicPr>
          <p:nvPr/>
        </p:nvPicPr>
        <p:blipFill>
          <a:blip r:embed="rId3"/>
          <a:stretch>
            <a:fillRect/>
          </a:stretch>
        </p:blipFill>
        <p:spPr>
          <a:xfrm>
            <a:off x="2483768" y="821051"/>
            <a:ext cx="4176464" cy="5568618"/>
          </a:xfrm>
          <a:prstGeom prst="rect">
            <a:avLst/>
          </a:prstGeom>
          <a:ln>
            <a:solidFill>
              <a:schemeClr val="tx1"/>
            </a:solidFill>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2177755" y="72081"/>
            <a:ext cx="4788490" cy="646331"/>
          </a:xfrm>
          <a:prstGeom prst="rect">
            <a:avLst/>
          </a:prstGeom>
        </p:spPr>
        <p:txBody>
          <a:bodyPr wrap="none">
            <a:spAutoFit/>
          </a:bodyPr>
          <a:lstStyle/>
          <a:p>
            <a:r>
              <a:rPr lang="en-US" altLang="ja-JP" sz="3600" dirty="0"/>
              <a:t>NCPR </a:t>
            </a:r>
            <a:r>
              <a:rPr lang="ja-JP" altLang="en-US" sz="3600" dirty="0"/>
              <a:t>アルゴリズム</a:t>
            </a:r>
            <a:r>
              <a:rPr lang="en-US" altLang="ja-JP" sz="3600" dirty="0"/>
              <a:t>2020</a:t>
            </a:r>
            <a:endParaRPr lang="ja-JP" altLang="en-US" sz="3600" dirty="0"/>
          </a:p>
        </p:txBody>
      </p:sp>
      <p:sp>
        <p:nvSpPr>
          <p:cNvPr id="7" name="サブタイトル 2"/>
          <p:cNvSpPr>
            <a:spLocks noGrp="1"/>
          </p:cNvSpPr>
          <p:nvPr>
            <p:ph type="subTitle" idx="1"/>
          </p:nvPr>
        </p:nvSpPr>
        <p:spPr>
          <a:xfrm>
            <a:off x="395536" y="1781636"/>
            <a:ext cx="8269100" cy="4167644"/>
          </a:xfrm>
        </p:spPr>
        <p:txBody>
          <a:bodyPr rtlCol="0">
            <a:normAutofit/>
          </a:bodyPr>
          <a:lstStyle/>
          <a:p>
            <a:pPr algn="l"/>
            <a:r>
              <a:rPr lang="en-US" altLang="en-US" dirty="0"/>
              <a:t>　</a:t>
            </a:r>
            <a:r>
              <a:rPr lang="ja-JP" altLang="en-US" sz="4200">
                <a:solidFill>
                  <a:srgbClr val="000000"/>
                </a:solidFill>
              </a:rPr>
              <a:t>　</a:t>
            </a:r>
            <a:endParaRPr lang="ja-JP" altLang="en-US" sz="4200" dirty="0">
              <a:solidFill>
                <a:srgbClr val="000000"/>
              </a:solidFill>
            </a:endParaRPr>
          </a:p>
        </p:txBody>
      </p:sp>
      <p:sp>
        <p:nvSpPr>
          <p:cNvPr id="8" name="円/楕円 2">
            <a:extLst>
              <a:ext uri="{FF2B5EF4-FFF2-40B4-BE49-F238E27FC236}">
                <a16:creationId xmlns:a16="http://schemas.microsoft.com/office/drawing/2014/main" id="{3407F4B3-D53E-49BC-AA26-0172CADCD87B}"/>
              </a:ext>
            </a:extLst>
          </p:cNvPr>
          <p:cNvSpPr/>
          <p:nvPr/>
        </p:nvSpPr>
        <p:spPr>
          <a:xfrm>
            <a:off x="4716016" y="5512822"/>
            <a:ext cx="2088232" cy="10098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5AC54A51-011A-4743-B1CD-ACB9AA534FCA}"/>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8958799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DE6765E1-B1C9-C44A-935C-DB3DCADB3B60}"/>
              </a:ext>
            </a:extLst>
          </p:cNvPr>
          <p:cNvSpPr txBox="1"/>
          <p:nvPr/>
        </p:nvSpPr>
        <p:spPr>
          <a:xfrm>
            <a:off x="545123" y="1222131"/>
            <a:ext cx="813043" cy="369332"/>
          </a:xfrm>
          <a:prstGeom prst="rect">
            <a:avLst/>
          </a:prstGeom>
          <a:noFill/>
        </p:spPr>
        <p:txBody>
          <a:bodyPr wrap="none" rtlCol="0">
            <a:spAutoFit/>
          </a:bodyPr>
          <a:lstStyle/>
          <a:p>
            <a:r>
              <a:rPr kumimoji="1" lang="ja-JP" altLang="en-US" dirty="0"/>
              <a:t>２０１５</a:t>
            </a:r>
          </a:p>
        </p:txBody>
      </p:sp>
      <p:sp>
        <p:nvSpPr>
          <p:cNvPr id="8" name="テキスト ボックス 7">
            <a:extLst>
              <a:ext uri="{FF2B5EF4-FFF2-40B4-BE49-F238E27FC236}">
                <a16:creationId xmlns:a16="http://schemas.microsoft.com/office/drawing/2014/main" id="{F612632C-3FB0-D44F-AE66-F9797A3D5343}"/>
              </a:ext>
            </a:extLst>
          </p:cNvPr>
          <p:cNvSpPr txBox="1"/>
          <p:nvPr/>
        </p:nvSpPr>
        <p:spPr>
          <a:xfrm>
            <a:off x="4860032" y="1222131"/>
            <a:ext cx="813043" cy="369332"/>
          </a:xfrm>
          <a:prstGeom prst="rect">
            <a:avLst/>
          </a:prstGeom>
          <a:noFill/>
        </p:spPr>
        <p:txBody>
          <a:bodyPr wrap="none" rtlCol="0">
            <a:spAutoFit/>
          </a:bodyPr>
          <a:lstStyle/>
          <a:p>
            <a:r>
              <a:rPr kumimoji="1" lang="ja-JP" altLang="en-US" dirty="0"/>
              <a:t>２０２０</a:t>
            </a:r>
          </a:p>
        </p:txBody>
      </p:sp>
      <p:sp>
        <p:nvSpPr>
          <p:cNvPr id="10" name="タイトル 1">
            <a:extLst>
              <a:ext uri="{FF2B5EF4-FFF2-40B4-BE49-F238E27FC236}">
                <a16:creationId xmlns:a16="http://schemas.microsoft.com/office/drawing/2014/main" id="{2637A477-A5F7-4470-8929-FA17CCF109CB}"/>
              </a:ext>
            </a:extLst>
          </p:cNvPr>
          <p:cNvSpPr txBox="1">
            <a:spLocks/>
          </p:cNvSpPr>
          <p:nvPr/>
        </p:nvSpPr>
        <p:spPr bwMode="auto">
          <a:xfrm>
            <a:off x="-320083" y="-110036"/>
            <a:ext cx="749793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ja-JP" sz="3200" dirty="0"/>
              <a:t>注釈</a:t>
            </a:r>
            <a:r>
              <a:rPr lang="en-US" altLang="ja-JP" sz="3200" dirty="0"/>
              <a:t> (a)</a:t>
            </a:r>
            <a:r>
              <a:rPr lang="ja-JP" altLang="ja-JP" sz="3200" dirty="0"/>
              <a:t>、</a:t>
            </a:r>
            <a:r>
              <a:rPr lang="en-US" altLang="ja-JP" sz="3200" dirty="0"/>
              <a:t>(b)</a:t>
            </a:r>
            <a:r>
              <a:rPr lang="ja-JP" altLang="ja-JP" sz="3200" dirty="0"/>
              <a:t>、の簡略化</a:t>
            </a:r>
            <a:endParaRPr lang="ja-JP" altLang="en-US" sz="3200" dirty="0"/>
          </a:p>
        </p:txBody>
      </p:sp>
      <p:sp>
        <p:nvSpPr>
          <p:cNvPr id="15" name="テキスト ボックス 14">
            <a:extLst>
              <a:ext uri="{FF2B5EF4-FFF2-40B4-BE49-F238E27FC236}">
                <a16:creationId xmlns:a16="http://schemas.microsoft.com/office/drawing/2014/main" id="{459F4947-C65A-448D-B1C1-207E77853F22}"/>
              </a:ext>
            </a:extLst>
          </p:cNvPr>
          <p:cNvSpPr txBox="1"/>
          <p:nvPr/>
        </p:nvSpPr>
        <p:spPr>
          <a:xfrm>
            <a:off x="293560" y="1715644"/>
            <a:ext cx="4422456" cy="3539430"/>
          </a:xfrm>
          <a:prstGeom prst="rect">
            <a:avLst/>
          </a:prstGeom>
          <a:noFill/>
          <a:ln>
            <a:solidFill>
              <a:schemeClr val="tx1"/>
            </a:solidFill>
          </a:ln>
        </p:spPr>
        <p:txBody>
          <a:bodyPr wrap="square" rtlCol="0">
            <a:spAutoFit/>
          </a:bodyPr>
          <a:lstStyle/>
          <a:p>
            <a:r>
              <a:rPr kumimoji="0" lang="en-US" altLang="ja-JP" sz="1600" b="1" dirty="0">
                <a:ea typeface="MS Gothic" pitchFamily="49" charset="-128"/>
              </a:rPr>
              <a:t>(a)</a:t>
            </a:r>
            <a:r>
              <a:rPr kumimoji="0" lang="ja-JP" altLang="en-US" sz="1600" b="1" dirty="0">
                <a:ea typeface="MS Gothic" pitchFamily="49" charset="-128"/>
              </a:rPr>
              <a:t>人工呼吸 ：新生児仮死では</a:t>
            </a:r>
            <a:r>
              <a:rPr kumimoji="0" lang="en-US" altLang="ja-JP" sz="1600" b="1" dirty="0">
                <a:ea typeface="MS Gothic" pitchFamily="49" charset="-128"/>
              </a:rPr>
              <a:t>90%</a:t>
            </a:r>
            <a:r>
              <a:rPr kumimoji="0" lang="ja-JP" altLang="en-US" sz="1600" b="1" dirty="0">
                <a:ea typeface="MS Gothic" pitchFamily="49" charset="-128"/>
              </a:rPr>
              <a:t>以上は</a:t>
            </a:r>
            <a:endParaRPr kumimoji="0" lang="en-US" altLang="ja-JP" sz="1600" b="1" dirty="0">
              <a:ea typeface="MS Gothic" pitchFamily="49" charset="-128"/>
            </a:endParaRPr>
          </a:p>
          <a:p>
            <a:r>
              <a:rPr kumimoji="0" lang="ja-JP" altLang="en-US" sz="1600" b="1" dirty="0">
                <a:ea typeface="MS Gothic" pitchFamily="49" charset="-128"/>
              </a:rPr>
              <a:t>　バッグ・マスク 換気だけで改善するので</a:t>
            </a:r>
            <a:endParaRPr kumimoji="0" lang="en-US" altLang="ja-JP" sz="1600" b="1" dirty="0">
              <a:ea typeface="MS Gothic" pitchFamily="49" charset="-128"/>
            </a:endParaRPr>
          </a:p>
          <a:p>
            <a:r>
              <a:rPr kumimoji="0" lang="ja-JP" altLang="en-US" sz="1600" b="1" dirty="0">
                <a:ea typeface="MS Gothic" pitchFamily="49" charset="-128"/>
              </a:rPr>
              <a:t>　急いで挿管しなくてよい。</a:t>
            </a:r>
            <a:endParaRPr kumimoji="0" lang="en-US" altLang="ja-JP" sz="1600" b="1" dirty="0">
              <a:ea typeface="MS Gothic" pitchFamily="49" charset="-128"/>
            </a:endParaRPr>
          </a:p>
          <a:p>
            <a:r>
              <a:rPr kumimoji="0" lang="ja-JP" altLang="en-US" sz="1600" b="1" dirty="0">
                <a:ea typeface="MS Gothic" pitchFamily="49" charset="-128"/>
              </a:rPr>
              <a:t>     はじめ空気で開始し皮膚色、または</a:t>
            </a:r>
            <a:r>
              <a:rPr kumimoji="0" lang="en-US" altLang="ja-JP" sz="1600" b="1" dirty="0">
                <a:ea typeface="MS Gothic" pitchFamily="49" charset="-128"/>
              </a:rPr>
              <a:t>SpO2</a:t>
            </a:r>
            <a:r>
              <a:rPr kumimoji="0" lang="ja-JP" altLang="en-US" sz="1600" b="1" dirty="0">
                <a:ea typeface="MS Gothic" pitchFamily="49" charset="-128"/>
              </a:rPr>
              <a:t>値</a:t>
            </a:r>
            <a:endParaRPr kumimoji="0" lang="en-US" altLang="ja-JP" sz="1600" b="1" dirty="0">
              <a:ea typeface="MS Gothic" pitchFamily="49" charset="-128"/>
            </a:endParaRPr>
          </a:p>
          <a:p>
            <a:r>
              <a:rPr kumimoji="0" lang="ja-JP" altLang="en-US" sz="1600" b="1" dirty="0">
                <a:ea typeface="MS Gothic" pitchFamily="49" charset="-128"/>
              </a:rPr>
              <a:t>　の改善がなければ 酸素を追加。</a:t>
            </a:r>
          </a:p>
          <a:p>
            <a:endParaRPr kumimoji="0" lang="en-US" altLang="ja-JP" sz="1600" b="1" dirty="0">
              <a:ea typeface="MS Gothic" pitchFamily="49" charset="-128"/>
            </a:endParaRPr>
          </a:p>
          <a:p>
            <a:r>
              <a:rPr kumimoji="0" lang="en-US" altLang="ja-JP" sz="1600" b="1" dirty="0">
                <a:ea typeface="MS Gothic" pitchFamily="49" charset="-128"/>
              </a:rPr>
              <a:t>(b)</a:t>
            </a:r>
            <a:r>
              <a:rPr kumimoji="0" lang="ja-JP" altLang="en-US" sz="1600" b="1" dirty="0">
                <a:ea typeface="MS Gothic" pitchFamily="49" charset="-128"/>
              </a:rPr>
              <a:t>適切に換気できていない場合は、</a:t>
            </a:r>
            <a:endParaRPr kumimoji="0" lang="en-US" altLang="ja-JP" sz="1600" b="1" dirty="0">
              <a:ea typeface="MS Gothic" pitchFamily="49" charset="-128"/>
            </a:endParaRPr>
          </a:p>
          <a:p>
            <a:r>
              <a:rPr kumimoji="0" lang="ja-JP" altLang="en-US" sz="1600" b="1" dirty="0">
                <a:ea typeface="MS Gothic" pitchFamily="49" charset="-128"/>
              </a:rPr>
              <a:t>　胸骨圧迫にステップを進めず、</a:t>
            </a:r>
            <a:endParaRPr kumimoji="0" lang="en-US" altLang="ja-JP" sz="1600" b="1" dirty="0">
              <a:ea typeface="MS Gothic" pitchFamily="49" charset="-128"/>
            </a:endParaRPr>
          </a:p>
          <a:p>
            <a:r>
              <a:rPr kumimoji="0" lang="ja-JP" altLang="en-US" sz="1600" b="1" dirty="0">
                <a:ea typeface="MS Gothic" pitchFamily="49" charset="-128"/>
              </a:rPr>
              <a:t>　換気の確保・実施に専念する。</a:t>
            </a:r>
            <a:endParaRPr kumimoji="0" lang="en-US" altLang="ja-JP" sz="1600" b="1" dirty="0">
              <a:ea typeface="MS Gothic" pitchFamily="49" charset="-128"/>
            </a:endParaRPr>
          </a:p>
          <a:p>
            <a:endParaRPr kumimoji="0" lang="en-US" altLang="ja-JP" sz="1600" b="1" dirty="0">
              <a:ea typeface="MS Gothic" pitchFamily="49" charset="-128"/>
            </a:endParaRPr>
          </a:p>
          <a:p>
            <a:r>
              <a:rPr kumimoji="0" lang="en-US" altLang="ja-JP" sz="1600" b="1" dirty="0">
                <a:ea typeface="MS Gothic" pitchFamily="49" charset="-128"/>
              </a:rPr>
              <a:t>(c)</a:t>
            </a:r>
            <a:r>
              <a:rPr kumimoji="0" lang="ja-JP" altLang="en-US" sz="1600" b="1" dirty="0">
                <a:ea typeface="MS Gothic" pitchFamily="49" charset="-128"/>
              </a:rPr>
              <a:t>人工呼吸と胸骨圧迫：</a:t>
            </a:r>
            <a:endParaRPr kumimoji="0" lang="en-US" altLang="ja-JP" sz="1600" b="1" dirty="0">
              <a:ea typeface="MS Gothic" pitchFamily="49" charset="-128"/>
            </a:endParaRPr>
          </a:p>
          <a:p>
            <a:r>
              <a:rPr kumimoji="0" lang="ja-JP" altLang="en-US" sz="1600" b="1" dirty="0">
                <a:ea typeface="MS Gothic" pitchFamily="49" charset="-128"/>
              </a:rPr>
              <a:t>　</a:t>
            </a:r>
            <a:r>
              <a:rPr kumimoji="0" lang="en-US" altLang="ja-JP" sz="1600" b="1" dirty="0">
                <a:ea typeface="MS Gothic" pitchFamily="49" charset="-128"/>
              </a:rPr>
              <a:t>1</a:t>
            </a:r>
            <a:r>
              <a:rPr kumimoji="0" lang="ja-JP" altLang="en-US" sz="1600" b="1" dirty="0">
                <a:ea typeface="MS Gothic" pitchFamily="49" charset="-128"/>
              </a:rPr>
              <a:t>分間では人工呼吸</a:t>
            </a:r>
            <a:r>
              <a:rPr kumimoji="0" lang="en-US" altLang="ja-JP" sz="1600" b="1" dirty="0">
                <a:ea typeface="MS Gothic" pitchFamily="49" charset="-128"/>
              </a:rPr>
              <a:t>30</a:t>
            </a:r>
            <a:r>
              <a:rPr kumimoji="0" lang="ja-JP" altLang="en-US" sz="1600" b="1" dirty="0">
                <a:ea typeface="MS Gothic" pitchFamily="49" charset="-128"/>
              </a:rPr>
              <a:t>回と胸骨圧迫</a:t>
            </a:r>
            <a:r>
              <a:rPr kumimoji="0" lang="en-US" altLang="ja-JP" sz="1600" b="1" dirty="0">
                <a:ea typeface="MS Gothic" pitchFamily="49" charset="-128"/>
              </a:rPr>
              <a:t>90</a:t>
            </a:r>
            <a:r>
              <a:rPr kumimoji="0" lang="ja-JP" altLang="en-US" sz="1600" b="1" dirty="0">
                <a:ea typeface="MS Gothic" pitchFamily="49" charset="-128"/>
              </a:rPr>
              <a:t>回</a:t>
            </a:r>
            <a:endParaRPr kumimoji="0" lang="en-US" altLang="ja-JP" sz="1600" b="1" dirty="0">
              <a:ea typeface="MS Gothic" pitchFamily="49" charset="-128"/>
            </a:endParaRPr>
          </a:p>
          <a:p>
            <a:r>
              <a:rPr kumimoji="0" lang="ja-JP" altLang="en-US" sz="1600" b="1" dirty="0">
                <a:ea typeface="MS Gothic" pitchFamily="49" charset="-128"/>
              </a:rPr>
              <a:t>　となる。</a:t>
            </a:r>
          </a:p>
          <a:p>
            <a:endParaRPr kumimoji="1" lang="ja-JP" altLang="en-US" sz="1600" dirty="0"/>
          </a:p>
        </p:txBody>
      </p:sp>
      <p:sp>
        <p:nvSpPr>
          <p:cNvPr id="17" name="テキスト ボックス 16">
            <a:extLst>
              <a:ext uri="{FF2B5EF4-FFF2-40B4-BE49-F238E27FC236}">
                <a16:creationId xmlns:a16="http://schemas.microsoft.com/office/drawing/2014/main" id="{985B31C1-4F56-4BC6-B32E-BE46E74F2DB9}"/>
              </a:ext>
            </a:extLst>
          </p:cNvPr>
          <p:cNvSpPr txBox="1"/>
          <p:nvPr/>
        </p:nvSpPr>
        <p:spPr>
          <a:xfrm>
            <a:off x="4908494" y="1715644"/>
            <a:ext cx="3983986" cy="2800767"/>
          </a:xfrm>
          <a:prstGeom prst="rect">
            <a:avLst/>
          </a:prstGeom>
          <a:noFill/>
          <a:ln>
            <a:solidFill>
              <a:schemeClr val="tx1"/>
            </a:solidFill>
          </a:ln>
        </p:spPr>
        <p:txBody>
          <a:bodyPr wrap="square" rtlCol="0">
            <a:spAutoFit/>
          </a:bodyPr>
          <a:lstStyle/>
          <a:p>
            <a:r>
              <a:rPr kumimoji="0" lang="en-US" altLang="ja-JP" sz="1600" b="1" dirty="0">
                <a:ea typeface="MS Gothic" pitchFamily="49" charset="-128"/>
              </a:rPr>
              <a:t>(a)</a:t>
            </a:r>
            <a:r>
              <a:rPr kumimoji="0" lang="ja-JP" altLang="en-US" sz="1600" b="1" dirty="0">
                <a:solidFill>
                  <a:srgbClr val="FF0000"/>
                </a:solidFill>
                <a:ea typeface="MS Gothic" pitchFamily="49" charset="-128"/>
              </a:rPr>
              <a:t>心拍または</a:t>
            </a:r>
            <a:r>
              <a:rPr kumimoji="0" lang="en-US" altLang="ja-JP" sz="1600" b="1" dirty="0">
                <a:solidFill>
                  <a:srgbClr val="FF0000"/>
                </a:solidFill>
                <a:ea typeface="MS Gothic" pitchFamily="49" charset="-128"/>
              </a:rPr>
              <a:t>SpO2</a:t>
            </a:r>
            <a:r>
              <a:rPr kumimoji="0" lang="ja-JP" altLang="en-US" sz="1600" b="1" dirty="0">
                <a:solidFill>
                  <a:srgbClr val="FF0000"/>
                </a:solidFill>
                <a:ea typeface="MS Gothic" pitchFamily="49" charset="-128"/>
              </a:rPr>
              <a:t>値の改善がなければ</a:t>
            </a:r>
            <a:endParaRPr kumimoji="0" lang="en-US" altLang="ja-JP" sz="1600" b="1" dirty="0">
              <a:solidFill>
                <a:srgbClr val="FF0000"/>
              </a:solidFill>
              <a:ea typeface="MS Gothic" pitchFamily="49" charset="-128"/>
            </a:endParaRPr>
          </a:p>
          <a:p>
            <a:r>
              <a:rPr kumimoji="0" lang="ja-JP" altLang="en-US" sz="1600" b="1" dirty="0">
                <a:solidFill>
                  <a:srgbClr val="FF0000"/>
                </a:solidFill>
                <a:ea typeface="MS Gothic" pitchFamily="49" charset="-128"/>
              </a:rPr>
              <a:t>　酸素を追加・増量する。</a:t>
            </a:r>
            <a:endParaRPr kumimoji="0" lang="en-US" altLang="ja-JP" sz="1600" b="1" dirty="0">
              <a:solidFill>
                <a:srgbClr val="FF0000"/>
              </a:solidFill>
              <a:ea typeface="MS Gothic" pitchFamily="49" charset="-128"/>
            </a:endParaRPr>
          </a:p>
          <a:p>
            <a:r>
              <a:rPr kumimoji="0" lang="ja-JP" altLang="en-US" sz="1600" b="1" dirty="0">
                <a:solidFill>
                  <a:prstClr val="black"/>
                </a:solidFill>
                <a:ea typeface="MS Gothic" pitchFamily="49" charset="-128"/>
              </a:rPr>
              <a:t>　</a:t>
            </a:r>
            <a:endParaRPr kumimoji="0" lang="en-US" altLang="ja-JP" sz="1600" b="1" dirty="0">
              <a:solidFill>
                <a:prstClr val="black"/>
              </a:solidFill>
              <a:ea typeface="MS Gothic" pitchFamily="49" charset="-128"/>
            </a:endParaRPr>
          </a:p>
          <a:p>
            <a:r>
              <a:rPr kumimoji="0" lang="en-US" altLang="ja-JP" sz="1600" b="1" dirty="0">
                <a:ea typeface="MS Gothic" pitchFamily="49" charset="-128"/>
              </a:rPr>
              <a:t>(b)</a:t>
            </a:r>
            <a:r>
              <a:rPr kumimoji="0" lang="ja-JP" altLang="en-US" sz="1600" b="1" dirty="0">
                <a:solidFill>
                  <a:prstClr val="black"/>
                </a:solidFill>
                <a:ea typeface="MS Gothic" pitchFamily="49" charset="-128"/>
              </a:rPr>
              <a:t>適切に換気できていない場合は、</a:t>
            </a:r>
            <a:endParaRPr kumimoji="0" lang="en-US" altLang="ja-JP" sz="1600" b="1" dirty="0">
              <a:solidFill>
                <a:prstClr val="black"/>
              </a:solidFill>
              <a:ea typeface="MS Gothic" pitchFamily="49" charset="-128"/>
            </a:endParaRPr>
          </a:p>
          <a:p>
            <a:r>
              <a:rPr kumimoji="0" lang="ja-JP" altLang="en-US" sz="1600" b="1" dirty="0">
                <a:solidFill>
                  <a:prstClr val="black"/>
                </a:solidFill>
                <a:ea typeface="MS Gothic" pitchFamily="49" charset="-128"/>
              </a:rPr>
              <a:t>　</a:t>
            </a:r>
            <a:r>
              <a:rPr kumimoji="0" lang="ja-JP" altLang="en-US" sz="1600" b="1" dirty="0">
                <a:solidFill>
                  <a:srgbClr val="FF0000"/>
                </a:solidFill>
                <a:ea typeface="MS Gothic" pitchFamily="49" charset="-128"/>
              </a:rPr>
              <a:t>すぐに</a:t>
            </a:r>
            <a:r>
              <a:rPr kumimoji="0" lang="ja-JP" altLang="en-US" sz="1600" b="1" dirty="0">
                <a:solidFill>
                  <a:prstClr val="black"/>
                </a:solidFill>
                <a:ea typeface="MS Gothic" pitchFamily="49" charset="-128"/>
              </a:rPr>
              <a:t>胸骨圧迫に進まず、</a:t>
            </a:r>
            <a:endParaRPr kumimoji="0" lang="en-US" altLang="ja-JP" sz="1600" b="1" dirty="0">
              <a:solidFill>
                <a:prstClr val="black"/>
              </a:solidFill>
              <a:ea typeface="MS Gothic" pitchFamily="49" charset="-128"/>
            </a:endParaRPr>
          </a:p>
          <a:p>
            <a:r>
              <a:rPr kumimoji="0" lang="ja-JP" altLang="en-US" sz="1600" b="1" dirty="0">
                <a:solidFill>
                  <a:prstClr val="black"/>
                </a:solidFill>
                <a:ea typeface="MS Gothic" pitchFamily="49" charset="-128"/>
              </a:rPr>
              <a:t>　</a:t>
            </a:r>
            <a:r>
              <a:rPr kumimoji="0" lang="ja-JP" altLang="en-US" sz="1600" b="1" dirty="0">
                <a:solidFill>
                  <a:srgbClr val="FF0000"/>
                </a:solidFill>
                <a:ea typeface="MS Gothic" pitchFamily="49" charset="-128"/>
              </a:rPr>
              <a:t>まずは有効な換気の確保に努める。</a:t>
            </a:r>
            <a:endParaRPr kumimoji="0" lang="en-US" altLang="ja-JP" sz="1600" b="1" dirty="0">
              <a:solidFill>
                <a:srgbClr val="FF0000"/>
              </a:solidFill>
              <a:ea typeface="MS Gothic" pitchFamily="49" charset="-128"/>
            </a:endParaRPr>
          </a:p>
          <a:p>
            <a:r>
              <a:rPr kumimoji="0" lang="ja-JP" altLang="en-US" sz="1600" b="1" dirty="0">
                <a:solidFill>
                  <a:prstClr val="black"/>
                </a:solidFill>
                <a:ea typeface="MS Gothic" pitchFamily="49" charset="-128"/>
              </a:rPr>
              <a:t>　</a:t>
            </a:r>
            <a:endParaRPr kumimoji="0" lang="en-US" altLang="ja-JP" sz="1600" b="1" dirty="0">
              <a:solidFill>
                <a:prstClr val="black"/>
              </a:solidFill>
              <a:ea typeface="MS Gothic" pitchFamily="49" charset="-128"/>
            </a:endParaRPr>
          </a:p>
          <a:p>
            <a:r>
              <a:rPr kumimoji="0" lang="en-US" altLang="ja-JP" sz="1600" b="1" dirty="0">
                <a:ea typeface="MS Gothic" pitchFamily="49" charset="-128"/>
              </a:rPr>
              <a:t>(c)</a:t>
            </a:r>
            <a:r>
              <a:rPr kumimoji="0" lang="ja-JP" altLang="en-US" sz="1600" b="1" dirty="0">
                <a:ea typeface="MS Gothic" pitchFamily="49" charset="-128"/>
              </a:rPr>
              <a:t>人工呼吸と胸骨圧迫：</a:t>
            </a:r>
            <a:endParaRPr kumimoji="0" lang="en-US" altLang="ja-JP" sz="1600" b="1" dirty="0">
              <a:ea typeface="MS Gothic" pitchFamily="49" charset="-128"/>
            </a:endParaRPr>
          </a:p>
          <a:p>
            <a:r>
              <a:rPr kumimoji="0" lang="ja-JP" altLang="en-US" sz="1600" b="1" dirty="0">
                <a:ea typeface="MS Gothic" pitchFamily="49" charset="-128"/>
              </a:rPr>
              <a:t>　</a:t>
            </a:r>
            <a:r>
              <a:rPr kumimoji="0" lang="en-US" altLang="ja-JP" sz="1600" b="1" dirty="0">
                <a:ea typeface="MS Gothic" pitchFamily="49" charset="-128"/>
              </a:rPr>
              <a:t>1</a:t>
            </a:r>
            <a:r>
              <a:rPr kumimoji="0" lang="ja-JP" altLang="en-US" sz="1600" b="1" dirty="0">
                <a:ea typeface="MS Gothic" pitchFamily="49" charset="-128"/>
              </a:rPr>
              <a:t>分間では人工呼吸</a:t>
            </a:r>
            <a:r>
              <a:rPr kumimoji="0" lang="en-US" altLang="ja-JP" sz="1600" b="1" dirty="0">
                <a:ea typeface="MS Gothic" pitchFamily="49" charset="-128"/>
              </a:rPr>
              <a:t>30</a:t>
            </a:r>
            <a:r>
              <a:rPr kumimoji="0" lang="ja-JP" altLang="en-US" sz="1600" b="1" dirty="0">
                <a:ea typeface="MS Gothic" pitchFamily="49" charset="-128"/>
              </a:rPr>
              <a:t>回と胸骨圧迫</a:t>
            </a:r>
            <a:r>
              <a:rPr kumimoji="0" lang="en-US" altLang="ja-JP" sz="1600" b="1" dirty="0">
                <a:ea typeface="MS Gothic" pitchFamily="49" charset="-128"/>
              </a:rPr>
              <a:t>90</a:t>
            </a:r>
            <a:r>
              <a:rPr kumimoji="0" lang="ja-JP" altLang="en-US" sz="1600" b="1" dirty="0">
                <a:ea typeface="MS Gothic" pitchFamily="49" charset="-128"/>
              </a:rPr>
              <a:t>回</a:t>
            </a:r>
            <a:endParaRPr kumimoji="0" lang="en-US" altLang="ja-JP" sz="1600" b="1" dirty="0">
              <a:ea typeface="MS Gothic" pitchFamily="49" charset="-128"/>
            </a:endParaRPr>
          </a:p>
          <a:p>
            <a:r>
              <a:rPr kumimoji="0" lang="ja-JP" altLang="en-US" sz="1600" b="1" dirty="0">
                <a:ea typeface="MS Gothic" pitchFamily="49" charset="-128"/>
              </a:rPr>
              <a:t>　となる。</a:t>
            </a:r>
          </a:p>
          <a:p>
            <a:endParaRPr kumimoji="1" lang="ja-JP" altLang="en-US" sz="1600" dirty="0"/>
          </a:p>
        </p:txBody>
      </p:sp>
      <p:sp>
        <p:nvSpPr>
          <p:cNvPr id="11" name="テキスト ボックス 10">
            <a:extLst>
              <a:ext uri="{FF2B5EF4-FFF2-40B4-BE49-F238E27FC236}">
                <a16:creationId xmlns:a16="http://schemas.microsoft.com/office/drawing/2014/main" id="{68F7721F-14C0-4DBA-91B1-0A3D60E15CC6}"/>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3432656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667379" y="-18256"/>
            <a:ext cx="779305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3600" dirty="0"/>
              <a:t>改訂点のポイント</a:t>
            </a:r>
          </a:p>
        </p:txBody>
      </p:sp>
      <p:sp>
        <p:nvSpPr>
          <p:cNvPr id="7" name="コンテンツ プレースホルダー 2"/>
          <p:cNvSpPr txBox="1">
            <a:spLocks/>
          </p:cNvSpPr>
          <p:nvPr/>
        </p:nvSpPr>
        <p:spPr bwMode="auto">
          <a:xfrm>
            <a:off x="230832" y="1294762"/>
            <a:ext cx="8589640" cy="5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marL="342900" indent="-342900" algn="l">
              <a:buFont typeface="Arial"/>
              <a:buChar char="•"/>
            </a:pPr>
            <a:r>
              <a:rPr lang="ja-JP" altLang="en-US" sz="2400" dirty="0">
                <a:solidFill>
                  <a:srgbClr val="000000"/>
                </a:solidFill>
              </a:rPr>
              <a:t>感染予防、蘇生機器の確認と役割分担の確認のための</a:t>
            </a:r>
            <a:endParaRPr lang="en-US" altLang="ja-JP" sz="2400" dirty="0">
              <a:solidFill>
                <a:srgbClr val="000000"/>
              </a:solidFill>
            </a:endParaRPr>
          </a:p>
          <a:p>
            <a:pPr algn="l"/>
            <a:r>
              <a:rPr lang="en-US" altLang="ja-JP" sz="2400" dirty="0">
                <a:solidFill>
                  <a:srgbClr val="000000"/>
                </a:solidFill>
              </a:rPr>
              <a:t>      </a:t>
            </a:r>
            <a:r>
              <a:rPr lang="ja-JP" altLang="en-US" sz="2400" dirty="0">
                <a:solidFill>
                  <a:srgbClr val="000000"/>
                </a:solidFill>
              </a:rPr>
              <a:t>チームメンバーによるブリーフィング</a:t>
            </a:r>
            <a:endParaRPr lang="en-US" altLang="ja-JP" sz="2400" dirty="0">
              <a:solidFill>
                <a:srgbClr val="000000"/>
              </a:solidFill>
            </a:endParaRPr>
          </a:p>
          <a:p>
            <a:pPr algn="l"/>
            <a:r>
              <a:rPr lang="ja-JP" altLang="en-US" sz="2400" dirty="0">
                <a:solidFill>
                  <a:srgbClr val="000000"/>
                </a:solidFill>
              </a:rPr>
              <a:t>　</a:t>
            </a:r>
            <a:endParaRPr lang="en-US" altLang="ja-JP" sz="2400" dirty="0">
              <a:solidFill>
                <a:srgbClr val="000000"/>
              </a:solidFill>
            </a:endParaRPr>
          </a:p>
          <a:p>
            <a:pPr marL="342900" indent="-342900" algn="l">
              <a:buFont typeface="Arial"/>
              <a:buChar char="•"/>
            </a:pPr>
            <a:r>
              <a:rPr lang="ja-JP" altLang="en-US" sz="2400" dirty="0">
                <a:solidFill>
                  <a:srgbClr val="000000"/>
                </a:solidFill>
              </a:rPr>
              <a:t>人工呼吸を遅滞なく開始し、常に人工呼吸が効果的に行われているかを確認し、評価の際も心拍聴診中は人工呼吸を中断しない</a:t>
            </a:r>
            <a:endParaRPr lang="en-US" altLang="ja-JP" sz="2400" dirty="0">
              <a:solidFill>
                <a:srgbClr val="000000"/>
              </a:solidFill>
            </a:endParaRPr>
          </a:p>
          <a:p>
            <a:pPr algn="l"/>
            <a:endParaRPr lang="en-US" altLang="ja-JP" sz="2400" dirty="0">
              <a:solidFill>
                <a:srgbClr val="000000"/>
              </a:solidFill>
            </a:endParaRPr>
          </a:p>
          <a:p>
            <a:pPr marL="342900" indent="-342900" algn="l">
              <a:buFont typeface="Arial"/>
              <a:buChar char="•"/>
            </a:pPr>
            <a:r>
              <a:rPr lang="ja-JP" altLang="en-US" sz="2400" dirty="0">
                <a:solidFill>
                  <a:srgbClr val="000000"/>
                </a:solidFill>
              </a:rPr>
              <a:t>人工呼吸開始時は空気を用いるが胸骨圧迫との連動では酸素を使用する</a:t>
            </a:r>
            <a:endParaRPr lang="en-US" altLang="ja-JP" sz="2400" dirty="0">
              <a:solidFill>
                <a:srgbClr val="000000"/>
              </a:solidFill>
            </a:endParaRPr>
          </a:p>
          <a:p>
            <a:pPr marL="342900" indent="-342900" algn="l">
              <a:buFont typeface="Arial"/>
              <a:buChar char="•"/>
            </a:pPr>
            <a:endParaRPr lang="en-US" altLang="ja-JP" sz="2400" dirty="0">
              <a:solidFill>
                <a:srgbClr val="000000"/>
              </a:solidFill>
            </a:endParaRPr>
          </a:p>
          <a:p>
            <a:pPr marL="342900" indent="-342900" algn="l">
              <a:buFont typeface="Arial"/>
              <a:buChar char="•"/>
            </a:pPr>
            <a:r>
              <a:rPr lang="ja-JP" altLang="en-US" sz="2400" dirty="0">
                <a:solidFill>
                  <a:srgbClr val="000000"/>
                </a:solidFill>
              </a:rPr>
              <a:t>安定化の流れでは努力呼吸、チアノーゼいずれかがあった場合、直ちに介入するのではなく、</a:t>
            </a:r>
            <a:r>
              <a:rPr lang="en-US" altLang="ja-JP" sz="2400" dirty="0">
                <a:solidFill>
                  <a:srgbClr val="000000"/>
                </a:solidFill>
              </a:rPr>
              <a:t>SpO2</a:t>
            </a:r>
            <a:r>
              <a:rPr lang="ja-JP" altLang="en-US" sz="2400" dirty="0">
                <a:solidFill>
                  <a:srgbClr val="000000"/>
                </a:solidFill>
              </a:rPr>
              <a:t>モニタを装着して努力呼吸、</a:t>
            </a:r>
            <a:r>
              <a:rPr lang="en-US" altLang="ja-JP" sz="2400" dirty="0">
                <a:solidFill>
                  <a:srgbClr val="000000"/>
                </a:solidFill>
              </a:rPr>
              <a:t> </a:t>
            </a:r>
            <a:r>
              <a:rPr lang="ja-JP" altLang="en-US" sz="2400" dirty="0">
                <a:solidFill>
                  <a:srgbClr val="000000"/>
                </a:solidFill>
              </a:rPr>
              <a:t>チアノーゼ</a:t>
            </a:r>
            <a:r>
              <a:rPr lang="en-US" altLang="ja-JP" sz="2400" dirty="0">
                <a:solidFill>
                  <a:srgbClr val="000000"/>
                </a:solidFill>
              </a:rPr>
              <a:t>(</a:t>
            </a:r>
            <a:r>
              <a:rPr lang="ja-JP" altLang="en-US" sz="2400" dirty="0">
                <a:solidFill>
                  <a:srgbClr val="000000"/>
                </a:solidFill>
              </a:rPr>
              <a:t>酸素化不良）に対応する</a:t>
            </a:r>
            <a:endParaRPr lang="en-US" altLang="ja-JP" sz="2400" dirty="0">
              <a:solidFill>
                <a:srgbClr val="000000"/>
              </a:solidFill>
            </a:endParaRPr>
          </a:p>
        </p:txBody>
      </p:sp>
      <p:cxnSp>
        <p:nvCxnSpPr>
          <p:cNvPr id="8" name="直線コネクタ 7"/>
          <p:cNvCxnSpPr/>
          <p:nvPr/>
        </p:nvCxnSpPr>
        <p:spPr>
          <a:xfrm>
            <a:off x="182572" y="1268760"/>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テキスト ボックス 8">
            <a:extLst>
              <a:ext uri="{FF2B5EF4-FFF2-40B4-BE49-F238E27FC236}">
                <a16:creationId xmlns:a16="http://schemas.microsoft.com/office/drawing/2014/main" id="{FD0DC860-4C5F-477B-A178-2949266BF106}"/>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15448888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667379" y="-18256"/>
            <a:ext cx="779305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en-US" altLang="ja-JP" sz="3600" dirty="0"/>
              <a:t>COVID-19</a:t>
            </a:r>
            <a:r>
              <a:rPr lang="ja-JP" altLang="en-US" sz="3600" dirty="0"/>
              <a:t>感染と新生児蘇生のポイント</a:t>
            </a:r>
          </a:p>
        </p:txBody>
      </p:sp>
      <p:sp>
        <p:nvSpPr>
          <p:cNvPr id="7" name="コンテンツ プレースホルダー 2"/>
          <p:cNvSpPr txBox="1">
            <a:spLocks/>
          </p:cNvSpPr>
          <p:nvPr/>
        </p:nvSpPr>
        <p:spPr bwMode="auto">
          <a:xfrm>
            <a:off x="230832" y="1294762"/>
            <a:ext cx="8373616" cy="5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marL="342900" indent="-342900" algn="l">
              <a:buFont typeface="Arial"/>
              <a:buChar char="•"/>
            </a:pPr>
            <a:r>
              <a:rPr lang="ja-JP" altLang="en-US" sz="2400" dirty="0">
                <a:solidFill>
                  <a:srgbClr val="000000"/>
                </a:solidFill>
              </a:rPr>
              <a:t>院内でのマニュアル作成とそれに基づいたシミュレーション</a:t>
            </a:r>
            <a:endParaRPr lang="en-US" altLang="ja-JP" sz="2400" dirty="0">
              <a:solidFill>
                <a:srgbClr val="000000"/>
              </a:solidFill>
            </a:endParaRPr>
          </a:p>
          <a:p>
            <a:pPr marL="342900" indent="-342900" algn="l">
              <a:buFont typeface="Arial"/>
              <a:buChar char="•"/>
            </a:pPr>
            <a:endParaRPr lang="en-US" altLang="ja-JP" sz="2400" dirty="0">
              <a:solidFill>
                <a:srgbClr val="000000"/>
              </a:solidFill>
            </a:endParaRPr>
          </a:p>
          <a:p>
            <a:pPr marL="342900" indent="-342900" algn="l">
              <a:buFont typeface="Arial"/>
              <a:buChar char="•"/>
            </a:pPr>
            <a:r>
              <a:rPr lang="ja-JP" altLang="en-US" sz="2400" dirty="0">
                <a:solidFill>
                  <a:srgbClr val="000000"/>
                </a:solidFill>
              </a:rPr>
              <a:t>最も経験とスキルのある最小限のメンバーでの蘇生チームの編成</a:t>
            </a:r>
            <a:endParaRPr lang="en-US" altLang="ja-JP" sz="2400" dirty="0">
              <a:solidFill>
                <a:srgbClr val="000000"/>
              </a:solidFill>
            </a:endParaRPr>
          </a:p>
          <a:p>
            <a:pPr marL="342900" indent="-342900" algn="l">
              <a:buFont typeface="Arial"/>
              <a:buChar char="•"/>
            </a:pPr>
            <a:endParaRPr lang="en-US" altLang="ja-JP" sz="2400" dirty="0">
              <a:solidFill>
                <a:srgbClr val="000000"/>
              </a:solidFill>
            </a:endParaRPr>
          </a:p>
          <a:p>
            <a:pPr marL="342900" indent="-342900" algn="l">
              <a:buFont typeface="Arial"/>
              <a:buChar char="•"/>
            </a:pPr>
            <a:r>
              <a:rPr lang="ja-JP" altLang="en-US" sz="2400" dirty="0">
                <a:solidFill>
                  <a:srgbClr val="000000"/>
                </a:solidFill>
              </a:rPr>
              <a:t>感染予防と役割分担の確認のための</a:t>
            </a:r>
            <a:endParaRPr lang="en-US" altLang="ja-JP" sz="2400" dirty="0">
              <a:solidFill>
                <a:srgbClr val="000000"/>
              </a:solidFill>
            </a:endParaRPr>
          </a:p>
          <a:p>
            <a:pPr algn="l"/>
            <a:r>
              <a:rPr lang="en-US" altLang="ja-JP" sz="2400" dirty="0">
                <a:solidFill>
                  <a:srgbClr val="000000"/>
                </a:solidFill>
              </a:rPr>
              <a:t>      </a:t>
            </a:r>
            <a:r>
              <a:rPr lang="ja-JP" altLang="en-US" sz="2400" dirty="0">
                <a:solidFill>
                  <a:srgbClr val="000000"/>
                </a:solidFill>
              </a:rPr>
              <a:t>チームメンバ</a:t>
            </a:r>
            <a:r>
              <a:rPr lang="en-US" altLang="ja-JP" sz="2400" dirty="0">
                <a:solidFill>
                  <a:srgbClr val="000000"/>
                </a:solidFill>
              </a:rPr>
              <a:t>-</a:t>
            </a:r>
            <a:r>
              <a:rPr lang="ja-JP" altLang="en-US" sz="2400" dirty="0">
                <a:solidFill>
                  <a:srgbClr val="000000"/>
                </a:solidFill>
              </a:rPr>
              <a:t>によるブリーフィング</a:t>
            </a:r>
            <a:endParaRPr lang="en-US" altLang="ja-JP" sz="2400" dirty="0">
              <a:solidFill>
                <a:srgbClr val="000000"/>
              </a:solidFill>
            </a:endParaRPr>
          </a:p>
          <a:p>
            <a:pPr algn="l"/>
            <a:endParaRPr lang="en-US" altLang="ja-JP" sz="2400" dirty="0">
              <a:solidFill>
                <a:srgbClr val="000000"/>
              </a:solidFill>
            </a:endParaRPr>
          </a:p>
          <a:p>
            <a:pPr marL="342900" indent="-342900" algn="l">
              <a:buFont typeface="Arial"/>
              <a:buChar char="•"/>
            </a:pPr>
            <a:r>
              <a:rPr lang="ja-JP" altLang="en-US" sz="2400" dirty="0">
                <a:solidFill>
                  <a:srgbClr val="000000"/>
                </a:solidFill>
              </a:rPr>
              <a:t>エアロゾル化を惹起する処置として最も危険なのは自発呼吸下の挿管と気管吸引や気管内薬物投与</a:t>
            </a:r>
            <a:endParaRPr lang="en-US" altLang="ja-JP" sz="2400" dirty="0">
              <a:solidFill>
                <a:srgbClr val="000000"/>
              </a:solidFill>
            </a:endParaRPr>
          </a:p>
        </p:txBody>
      </p:sp>
      <p:cxnSp>
        <p:nvCxnSpPr>
          <p:cNvPr id="8" name="直線コネクタ 7"/>
          <p:cNvCxnSpPr/>
          <p:nvPr/>
        </p:nvCxnSpPr>
        <p:spPr>
          <a:xfrm>
            <a:off x="182572" y="1268760"/>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182572" y="6452650"/>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テキスト ボックス 9">
            <a:extLst>
              <a:ext uri="{FF2B5EF4-FFF2-40B4-BE49-F238E27FC236}">
                <a16:creationId xmlns:a16="http://schemas.microsoft.com/office/drawing/2014/main" id="{AABABDAA-297C-4B4A-B1B3-DE1FF5FAC4BC}"/>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3893429152"/>
      </p:ext>
    </p:extLst>
  </p:cSld>
  <p:clrMapOvr>
    <a:masterClrMapping/>
  </p:clrMapOvr>
  <mc:AlternateContent xmlns:mc="http://schemas.openxmlformats.org/markup-compatibility/2006" xmlns:p14="http://schemas.microsoft.com/office/powerpoint/2010/main">
    <mc:Choice Requires="p14">
      <p:transition spd="slow" p14:dur="2000" advTm="101984"/>
    </mc:Choice>
    <mc:Fallback xmlns="">
      <p:transition spd="slow" advTm="101984"/>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667379" y="-18256"/>
            <a:ext cx="779305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en-US" altLang="ja-JP" sz="3600" dirty="0"/>
              <a:t>COVID-19</a:t>
            </a:r>
            <a:r>
              <a:rPr lang="ja-JP" altLang="en-US" sz="3600" dirty="0"/>
              <a:t>感染と新生児蘇生のポイント</a:t>
            </a:r>
          </a:p>
        </p:txBody>
      </p:sp>
      <p:sp>
        <p:nvSpPr>
          <p:cNvPr id="7" name="コンテンツ プレースホルダー 2"/>
          <p:cNvSpPr txBox="1">
            <a:spLocks/>
          </p:cNvSpPr>
          <p:nvPr/>
        </p:nvSpPr>
        <p:spPr bwMode="auto">
          <a:xfrm>
            <a:off x="230832" y="1294762"/>
            <a:ext cx="8373616" cy="5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2400" dirty="0">
                <a:solidFill>
                  <a:srgbClr val="000000"/>
                </a:solidFill>
              </a:rPr>
              <a:t>詳細は以下の文献を参照ください。</a:t>
            </a:r>
            <a:endParaRPr lang="en-US" altLang="ja-JP" sz="2400" dirty="0">
              <a:solidFill>
                <a:srgbClr val="000000"/>
              </a:solidFill>
            </a:endParaRPr>
          </a:p>
          <a:p>
            <a:pPr algn="l"/>
            <a:endParaRPr lang="en-US" altLang="ja-JP" sz="2400" dirty="0">
              <a:solidFill>
                <a:srgbClr val="000000"/>
              </a:solidFill>
            </a:endParaRPr>
          </a:p>
          <a:p>
            <a:pPr algn="l"/>
            <a:r>
              <a:rPr lang="en" altLang="ja-JP" sz="2400" dirty="0" err="1">
                <a:solidFill>
                  <a:schemeClr val="tx1"/>
                </a:solidFill>
                <a:latin typeface="Arial" panose="020B0604020202020204" pitchFamily="34" charset="0"/>
                <a:cs typeface="Arial" panose="020B0604020202020204" pitchFamily="34" charset="0"/>
              </a:rPr>
              <a:t>Hosono</a:t>
            </a:r>
            <a:r>
              <a:rPr lang="en" altLang="ja-JP" sz="2400" dirty="0">
                <a:solidFill>
                  <a:schemeClr val="tx1"/>
                </a:solidFill>
                <a:latin typeface="Arial" panose="020B0604020202020204" pitchFamily="34" charset="0"/>
                <a:cs typeface="Arial" panose="020B0604020202020204" pitchFamily="34" charset="0"/>
              </a:rPr>
              <a:t> S, </a:t>
            </a:r>
            <a:r>
              <a:rPr lang="en" altLang="ja-JP" sz="2400" dirty="0" err="1">
                <a:solidFill>
                  <a:schemeClr val="tx1"/>
                </a:solidFill>
                <a:latin typeface="Arial" panose="020B0604020202020204" pitchFamily="34" charset="0"/>
                <a:cs typeface="Arial" panose="020B0604020202020204" pitchFamily="34" charset="0"/>
              </a:rPr>
              <a:t>Isayama</a:t>
            </a:r>
            <a:r>
              <a:rPr lang="en" altLang="ja-JP" sz="2400" dirty="0">
                <a:solidFill>
                  <a:schemeClr val="tx1"/>
                </a:solidFill>
                <a:latin typeface="Arial" panose="020B0604020202020204" pitchFamily="34" charset="0"/>
                <a:cs typeface="Arial" panose="020B0604020202020204" pitchFamily="34" charset="0"/>
              </a:rPr>
              <a:t>  T, </a:t>
            </a:r>
            <a:r>
              <a:rPr lang="en" altLang="ja-JP" sz="2400" dirty="0" err="1">
                <a:solidFill>
                  <a:schemeClr val="tx1"/>
                </a:solidFill>
                <a:latin typeface="Arial" panose="020B0604020202020204" pitchFamily="34" charset="0"/>
                <a:cs typeface="Arial" panose="020B0604020202020204" pitchFamily="34" charset="0"/>
              </a:rPr>
              <a:t>Sugiura</a:t>
            </a:r>
            <a:r>
              <a:rPr lang="en" altLang="ja-JP" sz="2400" dirty="0">
                <a:solidFill>
                  <a:schemeClr val="tx1"/>
                </a:solidFill>
                <a:latin typeface="Arial" panose="020B0604020202020204" pitchFamily="34" charset="0"/>
                <a:cs typeface="Arial" panose="020B0604020202020204" pitchFamily="34" charset="0"/>
              </a:rPr>
              <a:t> T,  </a:t>
            </a:r>
            <a:r>
              <a:rPr lang="en" altLang="ja-JP" sz="2400" dirty="0" err="1">
                <a:solidFill>
                  <a:schemeClr val="tx1"/>
                </a:solidFill>
                <a:latin typeface="Arial" panose="020B0604020202020204" pitchFamily="34" charset="0"/>
                <a:cs typeface="Arial" panose="020B0604020202020204" pitchFamily="34" charset="0"/>
              </a:rPr>
              <a:t>Kusakawa</a:t>
            </a:r>
            <a:r>
              <a:rPr lang="en" altLang="ja-JP" sz="2400" dirty="0">
                <a:solidFill>
                  <a:schemeClr val="tx1"/>
                </a:solidFill>
                <a:latin typeface="Arial" panose="020B0604020202020204" pitchFamily="34" charset="0"/>
                <a:cs typeface="Arial" panose="020B0604020202020204" pitchFamily="34" charset="0"/>
              </a:rPr>
              <a:t> I, Kamei Y, </a:t>
            </a:r>
            <a:r>
              <a:rPr lang="en" altLang="ja-JP" sz="2400" dirty="0" err="1">
                <a:solidFill>
                  <a:schemeClr val="tx1"/>
                </a:solidFill>
                <a:latin typeface="Arial" panose="020B0604020202020204" pitchFamily="34" charset="0"/>
                <a:cs typeface="Arial" panose="020B0604020202020204" pitchFamily="34" charset="0"/>
              </a:rPr>
              <a:t>Ibara</a:t>
            </a:r>
            <a:r>
              <a:rPr lang="en" altLang="ja-JP" sz="2400" dirty="0">
                <a:solidFill>
                  <a:schemeClr val="tx1"/>
                </a:solidFill>
                <a:latin typeface="Arial" panose="020B0604020202020204" pitchFamily="34" charset="0"/>
                <a:cs typeface="Arial" panose="020B0604020202020204" pitchFamily="34" charset="0"/>
              </a:rPr>
              <a:t> S, Tamura M.</a:t>
            </a:r>
          </a:p>
          <a:p>
            <a:pPr algn="l"/>
            <a:endParaRPr lang="en" altLang="ja-JP" sz="2400" dirty="0">
              <a:solidFill>
                <a:schemeClr val="tx1"/>
              </a:solidFill>
              <a:latin typeface="Arial" panose="020B0604020202020204" pitchFamily="34" charset="0"/>
              <a:cs typeface="Arial" panose="020B0604020202020204" pitchFamily="34" charset="0"/>
            </a:endParaRPr>
          </a:p>
          <a:p>
            <a:pPr algn="l"/>
            <a:r>
              <a:rPr lang="en" altLang="ja-JP" sz="2400" dirty="0">
                <a:solidFill>
                  <a:schemeClr val="tx1"/>
                </a:solidFill>
                <a:latin typeface="Arial" panose="020B0604020202020204" pitchFamily="34" charset="0"/>
                <a:cs typeface="Arial" panose="020B0604020202020204" pitchFamily="34" charset="0"/>
              </a:rPr>
              <a:t>Management of infants born to mothers with SARS-CoV-2 in the delivery room</a:t>
            </a:r>
            <a:br>
              <a:rPr lang="en" altLang="ja-JP" sz="2400" dirty="0">
                <a:solidFill>
                  <a:schemeClr val="tx1"/>
                </a:solidFill>
                <a:latin typeface="Arial" panose="020B0604020202020204" pitchFamily="34" charset="0"/>
                <a:cs typeface="Arial" panose="020B0604020202020204" pitchFamily="34" charset="0"/>
              </a:rPr>
            </a:br>
            <a:endParaRPr lang="en" altLang="ja-JP" sz="2400" dirty="0">
              <a:solidFill>
                <a:schemeClr val="tx1"/>
              </a:solidFill>
              <a:latin typeface="Arial" panose="020B0604020202020204" pitchFamily="34" charset="0"/>
              <a:cs typeface="Arial" panose="020B0604020202020204" pitchFamily="34" charset="0"/>
            </a:endParaRPr>
          </a:p>
          <a:p>
            <a:pPr algn="l"/>
            <a:r>
              <a:rPr lang="en" altLang="ja-JP" sz="2400" dirty="0">
                <a:solidFill>
                  <a:schemeClr val="tx1"/>
                </a:solidFill>
                <a:latin typeface="Arial" panose="020B0604020202020204" pitchFamily="34" charset="0"/>
                <a:cs typeface="Arial" panose="020B0604020202020204" pitchFamily="34" charset="0"/>
              </a:rPr>
              <a:t>Pediatrics </a:t>
            </a:r>
            <a:r>
              <a:rPr lang="en" altLang="ja-JP" sz="2400" dirty="0" err="1">
                <a:solidFill>
                  <a:schemeClr val="tx1"/>
                </a:solidFill>
                <a:latin typeface="Arial" panose="020B0604020202020204" pitchFamily="34" charset="0"/>
                <a:cs typeface="Arial" panose="020B0604020202020204" pitchFamily="34" charset="0"/>
              </a:rPr>
              <a:t>Internatonal</a:t>
            </a:r>
            <a:r>
              <a:rPr lang="en" altLang="ja-JP" sz="2400" dirty="0">
                <a:solidFill>
                  <a:schemeClr val="tx1"/>
                </a:solidFill>
                <a:latin typeface="Arial" panose="020B0604020202020204" pitchFamily="34" charset="0"/>
                <a:cs typeface="Arial" panose="020B0604020202020204" pitchFamily="34" charset="0"/>
              </a:rPr>
              <a:t> (2020.Dec. In press) </a:t>
            </a:r>
            <a:endParaRPr lang="en-US" altLang="ja-JP" sz="2400" dirty="0">
              <a:solidFill>
                <a:schemeClr val="tx1"/>
              </a:solidFill>
              <a:latin typeface="Arial" panose="020B0604020202020204" pitchFamily="34" charset="0"/>
              <a:cs typeface="Arial" panose="020B0604020202020204" pitchFamily="34" charset="0"/>
            </a:endParaRPr>
          </a:p>
        </p:txBody>
      </p:sp>
      <p:cxnSp>
        <p:nvCxnSpPr>
          <p:cNvPr id="8" name="直線コネクタ 7"/>
          <p:cNvCxnSpPr/>
          <p:nvPr/>
        </p:nvCxnSpPr>
        <p:spPr>
          <a:xfrm>
            <a:off x="182572" y="1268760"/>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182572" y="6452650"/>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テキスト ボックス 9">
            <a:extLst>
              <a:ext uri="{FF2B5EF4-FFF2-40B4-BE49-F238E27FC236}">
                <a16:creationId xmlns:a16="http://schemas.microsoft.com/office/drawing/2014/main" id="{8AB06893-3404-4EF4-BF2A-53C6AF45030B}"/>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2338756948"/>
      </p:ext>
    </p:extLst>
  </p:cSld>
  <p:clrMapOvr>
    <a:masterClrMapping/>
  </p:clrMapOvr>
  <mc:AlternateContent xmlns:mc="http://schemas.openxmlformats.org/markup-compatibility/2006" xmlns:p14="http://schemas.microsoft.com/office/powerpoint/2010/main">
    <mc:Choice Requires="p14">
      <p:transition spd="slow" p14:dur="2000" advTm="51284"/>
    </mc:Choice>
    <mc:Fallback xmlns="">
      <p:transition spd="slow" advTm="5128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B4233-BD33-4DF5-B201-F5A246FCA96B}"/>
              </a:ext>
            </a:extLst>
          </p:cNvPr>
          <p:cNvSpPr>
            <a:spLocks noGrp="1"/>
          </p:cNvSpPr>
          <p:nvPr>
            <p:ph type="title"/>
          </p:nvPr>
        </p:nvSpPr>
        <p:spPr>
          <a:xfrm>
            <a:off x="623050" y="248709"/>
            <a:ext cx="7886700" cy="809047"/>
          </a:xfrm>
        </p:spPr>
        <p:txBody>
          <a:bodyPr>
            <a:normAutofit/>
          </a:bodyPr>
          <a:lstStyle/>
          <a:p>
            <a:r>
              <a:rPr lang="ja-JP" altLang="en-US" sz="3600" dirty="0">
                <a:latin typeface="ＭＳ Ｐゴシック" panose="020B0600070205080204" pitchFamily="50" charset="-128"/>
                <a:ea typeface="ＭＳ Ｐゴシック" panose="020B0600070205080204" pitchFamily="50" charset="-128"/>
              </a:rPr>
              <a:t>最近の</a:t>
            </a:r>
            <a:r>
              <a:rPr lang="en-US" altLang="ja-JP" sz="3600" dirty="0">
                <a:latin typeface="ＭＳ Ｐゴシック" panose="020B0600070205080204" pitchFamily="50" charset="-128"/>
                <a:ea typeface="ＭＳ Ｐゴシック" panose="020B0600070205080204" pitchFamily="50" charset="-128"/>
              </a:rPr>
              <a:t>ILCOR</a:t>
            </a:r>
            <a:r>
              <a:rPr lang="ja-JP" altLang="en-US" sz="3600" dirty="0">
                <a:latin typeface="ＭＳ Ｐゴシック" panose="020B0600070205080204" pitchFamily="50" charset="-128"/>
                <a:ea typeface="ＭＳ Ｐゴシック" panose="020B0600070205080204" pitchFamily="50" charset="-128"/>
              </a:rPr>
              <a:t>のレビューの種類</a:t>
            </a:r>
            <a:endParaRPr lang="en-US" sz="3600" dirty="0">
              <a:latin typeface="ＭＳ Ｐゴシック" panose="020B0600070205080204" pitchFamily="50" charset="-128"/>
              <a:ea typeface="ＭＳ Ｐゴシック" panose="020B0600070205080204" pitchFamily="50" charset="-128"/>
            </a:endParaRPr>
          </a:p>
        </p:txBody>
      </p:sp>
      <p:graphicFrame>
        <p:nvGraphicFramePr>
          <p:cNvPr id="5" name="Table 4">
            <a:extLst>
              <a:ext uri="{FF2B5EF4-FFF2-40B4-BE49-F238E27FC236}">
                <a16:creationId xmlns:a16="http://schemas.microsoft.com/office/drawing/2014/main" id="{C261A446-4699-492E-A503-6EA1269A42BF}"/>
              </a:ext>
            </a:extLst>
          </p:cNvPr>
          <p:cNvGraphicFramePr>
            <a:graphicFrameLocks noGrp="1"/>
          </p:cNvGraphicFramePr>
          <p:nvPr>
            <p:extLst>
              <p:ext uri="{D42A27DB-BD31-4B8C-83A1-F6EECF244321}">
                <p14:modId xmlns:p14="http://schemas.microsoft.com/office/powerpoint/2010/main" val="621106108"/>
              </p:ext>
            </p:extLst>
          </p:nvPr>
        </p:nvGraphicFramePr>
        <p:xfrm>
          <a:off x="678454" y="1338141"/>
          <a:ext cx="7787092" cy="4279709"/>
        </p:xfrm>
        <a:graphic>
          <a:graphicData uri="http://schemas.openxmlformats.org/drawingml/2006/table">
            <a:tbl>
              <a:tblPr firstRow="1" firstCol="1" bandRow="1">
                <a:tableStyleId>{7DF18680-E054-41AD-8BC1-D1AEF772440D}</a:tableStyleId>
              </a:tblPr>
              <a:tblGrid>
                <a:gridCol w="497869">
                  <a:extLst>
                    <a:ext uri="{9D8B030D-6E8A-4147-A177-3AD203B41FA5}">
                      <a16:colId xmlns:a16="http://schemas.microsoft.com/office/drawing/2014/main" val="2146339816"/>
                    </a:ext>
                  </a:extLst>
                </a:gridCol>
                <a:gridCol w="1298864">
                  <a:extLst>
                    <a:ext uri="{9D8B030D-6E8A-4147-A177-3AD203B41FA5}">
                      <a16:colId xmlns:a16="http://schemas.microsoft.com/office/drawing/2014/main" val="1904491909"/>
                    </a:ext>
                  </a:extLst>
                </a:gridCol>
                <a:gridCol w="1340427">
                  <a:extLst>
                    <a:ext uri="{9D8B030D-6E8A-4147-A177-3AD203B41FA5}">
                      <a16:colId xmlns:a16="http://schemas.microsoft.com/office/drawing/2014/main" val="3674504628"/>
                    </a:ext>
                  </a:extLst>
                </a:gridCol>
                <a:gridCol w="2473037">
                  <a:extLst>
                    <a:ext uri="{9D8B030D-6E8A-4147-A177-3AD203B41FA5}">
                      <a16:colId xmlns:a16="http://schemas.microsoft.com/office/drawing/2014/main" val="785819953"/>
                    </a:ext>
                  </a:extLst>
                </a:gridCol>
                <a:gridCol w="2176895">
                  <a:extLst>
                    <a:ext uri="{9D8B030D-6E8A-4147-A177-3AD203B41FA5}">
                      <a16:colId xmlns:a16="http://schemas.microsoft.com/office/drawing/2014/main" val="2871096236"/>
                    </a:ext>
                  </a:extLst>
                </a:gridCol>
              </a:tblGrid>
              <a:tr h="689510">
                <a:tc>
                  <a:txBody>
                    <a:bodyPr/>
                    <a:lstStyle/>
                    <a:p>
                      <a:pPr marL="0" marR="0" algn="ctr">
                        <a:spcBef>
                          <a:spcPts val="0"/>
                        </a:spcBef>
                        <a:spcAft>
                          <a:spcPts val="0"/>
                        </a:spcAft>
                      </a:pPr>
                      <a:r>
                        <a:rPr lang="ja-JP" sz="1400" kern="100">
                          <a:effectLst/>
                        </a:rPr>
                        <a:t>種類</a:t>
                      </a:r>
                      <a:endParaRPr lang="en-US"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ja-JP" altLang="en-US" sz="1400" kern="100">
                          <a:effectLst/>
                        </a:rPr>
                        <a:t>系統的レビュー</a:t>
                      </a:r>
                      <a:endParaRPr lang="en-US" altLang="ja-JP" sz="1400" kern="100" dirty="0">
                        <a:effectLst/>
                      </a:endParaRPr>
                    </a:p>
                    <a:p>
                      <a:pPr marL="0" marR="0" algn="ctr">
                        <a:spcBef>
                          <a:spcPts val="0"/>
                        </a:spcBef>
                        <a:spcAft>
                          <a:spcPts val="0"/>
                        </a:spcAft>
                      </a:pPr>
                      <a:r>
                        <a:rPr lang="en-US" altLang="ja-JP" sz="1400" kern="100" dirty="0">
                          <a:effectLst/>
                        </a:rPr>
                        <a:t>Systematic review (SR)</a:t>
                      </a:r>
                      <a:endParaRPr lang="en-US"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spcBef>
                          <a:spcPts val="0"/>
                        </a:spcBef>
                        <a:spcAft>
                          <a:spcPts val="0"/>
                        </a:spcAft>
                      </a:pPr>
                      <a:r>
                        <a:rPr lang="ja-JP" altLang="en-US" sz="1400" kern="100" dirty="0">
                          <a:effectLst/>
                        </a:rPr>
                        <a:t>タスクフォースによる</a:t>
                      </a:r>
                      <a:r>
                        <a:rPr lang="en-US" altLang="ja-JP" sz="1400" kern="100" dirty="0">
                          <a:effectLst/>
                        </a:rPr>
                        <a:t>SR</a:t>
                      </a:r>
                      <a:endParaRPr lang="en-US"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ja-JP" altLang="en-US" sz="1400" kern="100">
                          <a:effectLst/>
                        </a:rPr>
                        <a:t>スコーピングレビュー</a:t>
                      </a:r>
                      <a:endParaRPr lang="en-US" altLang="ja-JP" sz="1400" kern="100" dirty="0">
                        <a:effectLst/>
                      </a:endParaRPr>
                    </a:p>
                    <a:p>
                      <a:pPr marL="0" marR="0" algn="ctr">
                        <a:spcBef>
                          <a:spcPts val="0"/>
                        </a:spcBef>
                        <a:spcAft>
                          <a:spcPts val="0"/>
                        </a:spcAft>
                      </a:pPr>
                      <a:r>
                        <a:rPr lang="en-US" sz="1400" kern="100" dirty="0">
                          <a:effectLst/>
                        </a:rPr>
                        <a:t>Scoping review (ScopRev)</a:t>
                      </a:r>
                      <a:endParaRPr lang="en-US"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ja-JP" altLang="en-US" sz="1400" kern="100">
                          <a:effectLst/>
                        </a:rPr>
                        <a:t>エビデンスアップデート</a:t>
                      </a:r>
                      <a:endParaRPr lang="en-US" altLang="ja-JP" sz="1400" kern="100" dirty="0">
                        <a:effectLst/>
                      </a:endParaRPr>
                    </a:p>
                    <a:p>
                      <a:pPr marL="0" marR="0" algn="ctr">
                        <a:spcBef>
                          <a:spcPts val="0"/>
                        </a:spcBef>
                        <a:spcAft>
                          <a:spcPts val="0"/>
                        </a:spcAft>
                      </a:pPr>
                      <a:r>
                        <a:rPr lang="en-US" sz="1400" kern="100" dirty="0">
                          <a:effectLst/>
                        </a:rPr>
                        <a:t>Evidence update (EvUp)</a:t>
                      </a:r>
                      <a:endParaRPr lang="en-US"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5643054"/>
                  </a:ext>
                </a:extLst>
              </a:tr>
              <a:tr h="730070">
                <a:tc>
                  <a:txBody>
                    <a:bodyPr/>
                    <a:lstStyle/>
                    <a:p>
                      <a:pPr marL="0" marR="0" algn="ctr">
                        <a:spcBef>
                          <a:spcPts val="0"/>
                        </a:spcBef>
                        <a:spcAft>
                          <a:spcPts val="0"/>
                        </a:spcAft>
                      </a:pPr>
                      <a:r>
                        <a:rPr lang="ja-JP" sz="1400" kern="100">
                          <a:effectLst/>
                        </a:rPr>
                        <a:t>人</a:t>
                      </a:r>
                      <a:endParaRPr lang="en-US"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kern="100" dirty="0">
                          <a:effectLst/>
                        </a:rPr>
                        <a:t>SR</a:t>
                      </a:r>
                      <a:r>
                        <a:rPr lang="ja-JP" sz="1400" kern="100">
                          <a:effectLst/>
                        </a:rPr>
                        <a:t>専門家</a:t>
                      </a:r>
                      <a:endParaRPr lang="en-US"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kern="100" dirty="0">
                          <a:effectLst/>
                        </a:rPr>
                        <a:t>ILCOR</a:t>
                      </a:r>
                      <a:r>
                        <a:rPr lang="ja-JP" sz="1400" kern="100">
                          <a:effectLst/>
                        </a:rPr>
                        <a:t>タスクフォース</a:t>
                      </a:r>
                      <a:endParaRPr lang="en-US"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kern="100" dirty="0">
                          <a:effectLst/>
                        </a:rPr>
                        <a:t>ILCOR</a:t>
                      </a:r>
                      <a:r>
                        <a:rPr lang="ja-JP" sz="1400" kern="100">
                          <a:effectLst/>
                        </a:rPr>
                        <a:t>タスクフォース</a:t>
                      </a:r>
                      <a:endParaRPr lang="en-US"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kern="100" dirty="0">
                          <a:effectLst/>
                        </a:rPr>
                        <a:t>ILCOR </a:t>
                      </a:r>
                      <a:r>
                        <a:rPr lang="ja-JP" sz="1400" kern="100">
                          <a:effectLst/>
                        </a:rPr>
                        <a:t>タスクフォースや国・地域の蘇生協議会会員</a:t>
                      </a:r>
                      <a:endParaRPr lang="en-US"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0218891"/>
                  </a:ext>
                </a:extLst>
              </a:tr>
              <a:tr h="1399989">
                <a:tc>
                  <a:txBody>
                    <a:bodyPr/>
                    <a:lstStyle/>
                    <a:p>
                      <a:pPr marL="0" marR="0" algn="ctr">
                        <a:spcBef>
                          <a:spcPts val="0"/>
                        </a:spcBef>
                        <a:spcAft>
                          <a:spcPts val="0"/>
                        </a:spcAft>
                      </a:pPr>
                      <a:r>
                        <a:rPr lang="ja-JP" sz="1400" kern="100">
                          <a:effectLst/>
                        </a:rPr>
                        <a:t>内容</a:t>
                      </a:r>
                      <a:endParaRPr lang="en-US"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ja-JP" sz="1400" kern="100">
                          <a:effectLst/>
                        </a:rPr>
                        <a:t>研究疑問（</a:t>
                      </a:r>
                      <a:r>
                        <a:rPr lang="en-US" sz="1400" kern="100" dirty="0">
                          <a:effectLst/>
                        </a:rPr>
                        <a:t>PICO</a:t>
                      </a:r>
                      <a:r>
                        <a:rPr lang="ja-JP" sz="1400" kern="100">
                          <a:effectLst/>
                        </a:rPr>
                        <a:t>）に基づく</a:t>
                      </a:r>
                      <a:r>
                        <a:rPr lang="ja-JP" altLang="en-US" sz="1400" kern="100">
                          <a:effectLst/>
                        </a:rPr>
                        <a:t>正式な</a:t>
                      </a:r>
                      <a:r>
                        <a:rPr lang="en-US" sz="1400" kern="100" dirty="0">
                          <a:effectLst/>
                        </a:rPr>
                        <a:t>SR</a:t>
                      </a:r>
                      <a:r>
                        <a:rPr lang="ja-JP" sz="1400" kern="100">
                          <a:effectLst/>
                        </a:rPr>
                        <a:t>。</a:t>
                      </a:r>
                      <a:endParaRPr lang="en-US" altLang="ja-JP" sz="1400" kern="100" dirty="0">
                        <a:effectLst/>
                      </a:endParaRPr>
                    </a:p>
                    <a:p>
                      <a:pPr marL="0" marR="0" algn="ctr">
                        <a:spcBef>
                          <a:spcPts val="0"/>
                        </a:spcBef>
                        <a:spcAft>
                          <a:spcPts val="0"/>
                        </a:spcAft>
                      </a:pPr>
                      <a:endParaRPr lang="en-US" sz="1400" kern="100" dirty="0">
                        <a:effectLst/>
                      </a:endParaRPr>
                    </a:p>
                    <a:p>
                      <a:pPr marL="0" marR="0" algn="ctr">
                        <a:spcBef>
                          <a:spcPts val="0"/>
                        </a:spcBef>
                        <a:spcAft>
                          <a:spcPts val="0"/>
                        </a:spcAft>
                      </a:pPr>
                      <a:r>
                        <a:rPr lang="ja-JP" sz="1400" kern="100">
                          <a:effectLst/>
                        </a:rPr>
                        <a:t>複雑な</a:t>
                      </a:r>
                      <a:r>
                        <a:rPr lang="en-US" sz="1400" kern="100" dirty="0">
                          <a:effectLst/>
                        </a:rPr>
                        <a:t>PICO</a:t>
                      </a:r>
                      <a:r>
                        <a:rPr lang="ja-JP" sz="1400" kern="100">
                          <a:effectLst/>
                        </a:rPr>
                        <a:t>は</a:t>
                      </a:r>
                      <a:r>
                        <a:rPr lang="en-US" sz="1400" kern="100" dirty="0">
                          <a:effectLst/>
                        </a:rPr>
                        <a:t>SR</a:t>
                      </a:r>
                      <a:r>
                        <a:rPr lang="ja-JP" sz="1400" kern="100">
                          <a:effectLst/>
                        </a:rPr>
                        <a:t>専門家、</a:t>
                      </a:r>
                      <a:endParaRPr lang="en-US" altLang="ja-JP" sz="1400" kern="100" dirty="0">
                        <a:effectLst/>
                      </a:endParaRPr>
                    </a:p>
                    <a:p>
                      <a:pPr marL="0" marR="0" algn="ctr">
                        <a:spcBef>
                          <a:spcPts val="0"/>
                        </a:spcBef>
                        <a:spcAft>
                          <a:spcPts val="0"/>
                        </a:spcAft>
                      </a:pPr>
                      <a:r>
                        <a:rPr lang="ja-JP" sz="1400" kern="100">
                          <a:effectLst/>
                        </a:rPr>
                        <a:t>簡単な</a:t>
                      </a:r>
                      <a:r>
                        <a:rPr lang="en-US" sz="1400" kern="100" dirty="0">
                          <a:effectLst/>
                        </a:rPr>
                        <a:t>PICO</a:t>
                      </a:r>
                      <a:r>
                        <a:rPr lang="ja-JP" sz="1400" kern="100">
                          <a:effectLst/>
                        </a:rPr>
                        <a:t>はタスクフォースが担当。</a:t>
                      </a:r>
                      <a:endParaRPr lang="en-US"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ja-JP" sz="1400" kern="100">
                          <a:effectLst/>
                        </a:rPr>
                        <a:t>特定の</a:t>
                      </a:r>
                      <a:r>
                        <a:rPr lang="en-US" sz="1400" kern="100" dirty="0">
                          <a:effectLst/>
                        </a:rPr>
                        <a:t>PICO</a:t>
                      </a:r>
                      <a:r>
                        <a:rPr lang="ja-JP" sz="1400" kern="100">
                          <a:effectLst/>
                        </a:rPr>
                        <a:t>によらず、</a:t>
                      </a:r>
                      <a:r>
                        <a:rPr lang="ja-JP" sz="1400" kern="100">
                          <a:solidFill>
                            <a:srgbClr val="FF0000"/>
                          </a:solidFill>
                          <a:effectLst/>
                        </a:rPr>
                        <a:t>幅の広いトピックや複数の</a:t>
                      </a:r>
                      <a:r>
                        <a:rPr lang="en-US" sz="1400" kern="100" dirty="0">
                          <a:solidFill>
                            <a:srgbClr val="FF0000"/>
                          </a:solidFill>
                          <a:effectLst/>
                        </a:rPr>
                        <a:t>PICO</a:t>
                      </a:r>
                      <a:r>
                        <a:rPr lang="ja-JP" sz="1400" kern="100">
                          <a:effectLst/>
                        </a:rPr>
                        <a:t>に関し、文献検索して、</a:t>
                      </a:r>
                      <a:r>
                        <a:rPr lang="ja-JP" sz="1400" kern="100">
                          <a:solidFill>
                            <a:srgbClr val="FF0000"/>
                          </a:solidFill>
                          <a:effectLst/>
                        </a:rPr>
                        <a:t>大まかにエビデンスをまとめる</a:t>
                      </a:r>
                      <a:r>
                        <a:rPr lang="ja-JP" sz="1400" kern="100">
                          <a:effectLst/>
                        </a:rPr>
                        <a:t>。</a:t>
                      </a:r>
                      <a:endParaRPr lang="en-US"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ja-JP" sz="1400" kern="100">
                          <a:effectLst/>
                        </a:rPr>
                        <a:t>過去に検討された</a:t>
                      </a:r>
                      <a:r>
                        <a:rPr lang="en-US" sz="1400" kern="100" dirty="0">
                          <a:effectLst/>
                        </a:rPr>
                        <a:t>ILCOR</a:t>
                      </a:r>
                      <a:r>
                        <a:rPr lang="ja-JP" sz="1400" kern="100">
                          <a:effectLst/>
                        </a:rPr>
                        <a:t>の</a:t>
                      </a:r>
                      <a:r>
                        <a:rPr lang="en-US" sz="1400" kern="100" dirty="0">
                          <a:effectLst/>
                        </a:rPr>
                        <a:t>PICO</a:t>
                      </a:r>
                      <a:r>
                        <a:rPr lang="ja-JP" sz="1400" kern="100">
                          <a:effectLst/>
                        </a:rPr>
                        <a:t>に関し、</a:t>
                      </a:r>
                      <a:r>
                        <a:rPr lang="ja-JP" sz="1400" kern="100">
                          <a:solidFill>
                            <a:srgbClr val="FF0000"/>
                          </a:solidFill>
                          <a:effectLst/>
                        </a:rPr>
                        <a:t>前回の検討以降の新しい文献を検索</a:t>
                      </a:r>
                      <a:r>
                        <a:rPr lang="ja-JP" sz="1400" kern="100">
                          <a:effectLst/>
                        </a:rPr>
                        <a:t>し、簡単にまとめる。</a:t>
                      </a:r>
                      <a:endParaRPr lang="en-US"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2282665"/>
                  </a:ext>
                </a:extLst>
              </a:tr>
              <a:tr h="730070">
                <a:tc>
                  <a:txBody>
                    <a:bodyPr/>
                    <a:lstStyle/>
                    <a:p>
                      <a:pPr marL="0" marR="0" algn="ctr">
                        <a:spcBef>
                          <a:spcPts val="0"/>
                        </a:spcBef>
                        <a:spcAft>
                          <a:spcPts val="0"/>
                        </a:spcAft>
                      </a:pPr>
                      <a:r>
                        <a:rPr lang="ja-JP" sz="1400" kern="100">
                          <a:effectLst/>
                        </a:rPr>
                        <a:t>最終</a:t>
                      </a:r>
                      <a:endParaRPr lang="en-US" altLang="ja-JP" sz="1400" kern="100" dirty="0">
                        <a:effectLst/>
                      </a:endParaRPr>
                    </a:p>
                    <a:p>
                      <a:pPr marL="0" marR="0" algn="ctr">
                        <a:spcBef>
                          <a:spcPts val="0"/>
                        </a:spcBef>
                        <a:spcAft>
                          <a:spcPts val="0"/>
                        </a:spcAft>
                      </a:pPr>
                      <a:r>
                        <a:rPr lang="ja-JP" sz="1400" kern="100">
                          <a:effectLst/>
                        </a:rPr>
                        <a:t>出版物</a:t>
                      </a:r>
                      <a:endParaRPr lang="en-US"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US" sz="1400" kern="100" dirty="0">
                          <a:effectLst/>
                        </a:rPr>
                        <a:t>CoSTR</a:t>
                      </a:r>
                    </a:p>
                    <a:p>
                      <a:pPr marL="0" marR="0" algn="ctr">
                        <a:spcBef>
                          <a:spcPts val="0"/>
                        </a:spcBef>
                        <a:spcAft>
                          <a:spcPts val="0"/>
                        </a:spcAft>
                      </a:pPr>
                      <a:r>
                        <a:rPr lang="en-US" sz="1400" kern="100" dirty="0">
                          <a:effectLst/>
                        </a:rPr>
                        <a:t>SR</a:t>
                      </a:r>
                      <a:r>
                        <a:rPr lang="ja-JP" sz="1400" kern="100">
                          <a:effectLst/>
                        </a:rPr>
                        <a:t>の論文</a:t>
                      </a:r>
                      <a:endParaRPr lang="en-US"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ja-JP" sz="1400" kern="100">
                          <a:effectLst/>
                        </a:rPr>
                        <a:t>エビデンスのまとめ</a:t>
                      </a:r>
                      <a:endParaRPr lang="en-US" sz="1400" kern="100" dirty="0">
                        <a:effectLst/>
                      </a:endParaRPr>
                    </a:p>
                    <a:p>
                      <a:pPr marL="0" marR="0" algn="ctr">
                        <a:spcBef>
                          <a:spcPts val="0"/>
                        </a:spcBef>
                        <a:spcAft>
                          <a:spcPts val="0"/>
                        </a:spcAft>
                      </a:pPr>
                      <a:r>
                        <a:rPr lang="en-US" sz="1400" kern="100" dirty="0">
                          <a:effectLst/>
                        </a:rPr>
                        <a:t>ILCOR</a:t>
                      </a:r>
                      <a:r>
                        <a:rPr lang="ja-JP" sz="1400" kern="100">
                          <a:effectLst/>
                        </a:rPr>
                        <a:t>タスクフォースの見解</a:t>
                      </a:r>
                      <a:endParaRPr lang="en-US"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ja-JP" sz="1400" kern="100">
                          <a:effectLst/>
                        </a:rPr>
                        <a:t>新しいエビデンスのまとめ</a:t>
                      </a:r>
                      <a:endParaRPr lang="en-US"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0538607"/>
                  </a:ext>
                </a:extLst>
              </a:tr>
              <a:tr h="730070">
                <a:tc>
                  <a:txBody>
                    <a:bodyPr/>
                    <a:lstStyle/>
                    <a:p>
                      <a:pPr marL="0" marR="0" algn="ctr">
                        <a:spcBef>
                          <a:spcPts val="0"/>
                        </a:spcBef>
                        <a:spcAft>
                          <a:spcPts val="0"/>
                        </a:spcAft>
                      </a:pPr>
                      <a:endParaRPr lang="en-US"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US" sz="1400" kern="100" dirty="0">
                          <a:solidFill>
                            <a:srgbClr val="FF0000"/>
                          </a:solidFill>
                          <a:effectLst/>
                        </a:rPr>
                        <a:t>ILCOR GL</a:t>
                      </a:r>
                      <a:r>
                        <a:rPr lang="ja-JP" altLang="en-US" sz="1400" kern="100">
                          <a:solidFill>
                            <a:srgbClr val="FF0000"/>
                          </a:solidFill>
                          <a:effectLst/>
                        </a:rPr>
                        <a:t>の治療推奨に反映</a:t>
                      </a:r>
                      <a:endParaRPr lang="en-US" sz="14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ja-JP" altLang="en-US" sz="1400" kern="100" dirty="0">
                          <a:solidFill>
                            <a:srgbClr val="FF0000"/>
                          </a:solidFill>
                          <a:effectLst/>
                        </a:rPr>
                        <a:t>原則、</a:t>
                      </a:r>
                      <a:r>
                        <a:rPr lang="en-US" altLang="ja-JP" sz="1400" kern="100" dirty="0">
                          <a:solidFill>
                            <a:srgbClr val="FF0000"/>
                          </a:solidFill>
                          <a:effectLst/>
                        </a:rPr>
                        <a:t>ILCOR</a:t>
                      </a:r>
                      <a:r>
                        <a:rPr lang="ja-JP" altLang="en-US" sz="1400" kern="100" dirty="0">
                          <a:solidFill>
                            <a:srgbClr val="FF0000"/>
                          </a:solidFill>
                          <a:effectLst/>
                        </a:rPr>
                        <a:t>の</a:t>
                      </a:r>
                      <a:r>
                        <a:rPr lang="en-US" altLang="ja-JP" sz="1400" kern="100" dirty="0">
                          <a:solidFill>
                            <a:srgbClr val="FF0000"/>
                          </a:solidFill>
                          <a:effectLst/>
                        </a:rPr>
                        <a:t>GL</a:t>
                      </a:r>
                      <a:r>
                        <a:rPr lang="ja-JP" altLang="en-US" sz="1400" kern="100" dirty="0">
                          <a:solidFill>
                            <a:srgbClr val="FF0000"/>
                          </a:solidFill>
                          <a:effectLst/>
                        </a:rPr>
                        <a:t>の治療推奨にはならない</a:t>
                      </a:r>
                      <a:r>
                        <a:rPr lang="ja-JP" altLang="en-US" sz="1400" kern="100" dirty="0">
                          <a:effectLst/>
                        </a:rPr>
                        <a:t>。</a:t>
                      </a:r>
                      <a:endParaRPr lang="en-US" altLang="ja-JP" sz="1400" kern="100" dirty="0">
                        <a:effectLst/>
                      </a:endParaRPr>
                    </a:p>
                    <a:p>
                      <a:pPr marL="0" marR="0" algn="ctr">
                        <a:spcBef>
                          <a:spcPts val="0"/>
                        </a:spcBef>
                        <a:spcAft>
                          <a:spcPts val="0"/>
                        </a:spcAft>
                      </a:pPr>
                      <a:r>
                        <a:rPr lang="ja-JP" altLang="en-US" sz="1400" kern="100" dirty="0">
                          <a:solidFill>
                            <a:srgbClr val="FF0000"/>
                          </a:solidFill>
                          <a:effectLst/>
                        </a:rPr>
                        <a:t>各領域の</a:t>
                      </a:r>
                      <a:r>
                        <a:rPr lang="en-US" altLang="ja-JP" sz="1400" kern="100" dirty="0">
                          <a:solidFill>
                            <a:srgbClr val="FF0000"/>
                          </a:solidFill>
                          <a:effectLst/>
                        </a:rPr>
                        <a:t>GL</a:t>
                      </a:r>
                      <a:r>
                        <a:rPr lang="ja-JP" altLang="en-US" sz="1400" kern="100" dirty="0">
                          <a:solidFill>
                            <a:srgbClr val="FF0000"/>
                          </a:solidFill>
                          <a:effectLst/>
                        </a:rPr>
                        <a:t>では、治療推奨の参考</a:t>
                      </a:r>
                      <a:r>
                        <a:rPr lang="ja-JP" altLang="en-US" sz="1400" kern="100" dirty="0">
                          <a:effectLst/>
                        </a:rPr>
                        <a:t>として採用してもよい。</a:t>
                      </a:r>
                      <a:endParaRPr lang="en-US"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spcBef>
                          <a:spcPts val="0"/>
                        </a:spcBef>
                        <a:spcAft>
                          <a:spcPts val="0"/>
                        </a:spcAft>
                      </a:pPr>
                      <a:endParaRPr lang="en-US"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596041729"/>
                  </a:ext>
                </a:extLst>
              </a:tr>
            </a:tbl>
          </a:graphicData>
        </a:graphic>
      </p:graphicFrame>
      <p:sp>
        <p:nvSpPr>
          <p:cNvPr id="2" name="TextBox 1">
            <a:extLst>
              <a:ext uri="{FF2B5EF4-FFF2-40B4-BE49-F238E27FC236}">
                <a16:creationId xmlns:a16="http://schemas.microsoft.com/office/drawing/2014/main" id="{C188402D-7296-4658-9052-BF1DF70A032B}"/>
              </a:ext>
            </a:extLst>
          </p:cNvPr>
          <p:cNvSpPr txBox="1"/>
          <p:nvPr/>
        </p:nvSpPr>
        <p:spPr>
          <a:xfrm>
            <a:off x="18000" y="5816569"/>
            <a:ext cx="1107996" cy="461665"/>
          </a:xfrm>
          <a:prstGeom prst="rect">
            <a:avLst/>
          </a:prstGeom>
          <a:noFill/>
        </p:spPr>
        <p:txBody>
          <a:bodyPr wrap="none" rtlCol="0">
            <a:spAutoFit/>
          </a:bodyPr>
          <a:lstStyle/>
          <a:p>
            <a:r>
              <a:rPr lang="ja-JP" altLang="en-US" sz="2400"/>
              <a:t>　今回</a:t>
            </a:r>
            <a:endParaRPr lang="en-US" sz="2400" dirty="0"/>
          </a:p>
        </p:txBody>
      </p:sp>
      <p:sp>
        <p:nvSpPr>
          <p:cNvPr id="3" name="Rectangle: Rounded Corners 2">
            <a:extLst>
              <a:ext uri="{FF2B5EF4-FFF2-40B4-BE49-F238E27FC236}">
                <a16:creationId xmlns:a16="http://schemas.microsoft.com/office/drawing/2014/main" id="{CF880389-40C6-4B97-8FEA-B26E0D3A7ADC}"/>
              </a:ext>
            </a:extLst>
          </p:cNvPr>
          <p:cNvSpPr/>
          <p:nvPr/>
        </p:nvSpPr>
        <p:spPr>
          <a:xfrm>
            <a:off x="1388533" y="5800244"/>
            <a:ext cx="2122311" cy="42897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2400" dirty="0"/>
              <a:t>2</a:t>
            </a:r>
            <a:r>
              <a:rPr lang="ja-JP" altLang="en-US" sz="2400"/>
              <a:t> </a:t>
            </a:r>
            <a:r>
              <a:rPr lang="en-US" altLang="ja-JP" sz="2400" dirty="0"/>
              <a:t>SR  + 5 SR</a:t>
            </a:r>
            <a:endParaRPr lang="en-US" sz="2400" dirty="0"/>
          </a:p>
        </p:txBody>
      </p:sp>
      <p:sp>
        <p:nvSpPr>
          <p:cNvPr id="9" name="Rectangle: Rounded Corners 8">
            <a:extLst>
              <a:ext uri="{FF2B5EF4-FFF2-40B4-BE49-F238E27FC236}">
                <a16:creationId xmlns:a16="http://schemas.microsoft.com/office/drawing/2014/main" id="{F629CD76-BFAF-4858-B035-8B988544E3E7}"/>
              </a:ext>
            </a:extLst>
          </p:cNvPr>
          <p:cNvSpPr/>
          <p:nvPr/>
        </p:nvSpPr>
        <p:spPr>
          <a:xfrm>
            <a:off x="4010254" y="5807525"/>
            <a:ext cx="2122311" cy="42897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2400" dirty="0"/>
              <a:t>3 ScopRev</a:t>
            </a:r>
            <a:endParaRPr lang="en-US" sz="2400" dirty="0"/>
          </a:p>
        </p:txBody>
      </p:sp>
      <p:sp>
        <p:nvSpPr>
          <p:cNvPr id="13" name="Rectangle: Rounded Corners 12">
            <a:extLst>
              <a:ext uri="{FF2B5EF4-FFF2-40B4-BE49-F238E27FC236}">
                <a16:creationId xmlns:a16="http://schemas.microsoft.com/office/drawing/2014/main" id="{F4452E29-791D-4253-8C30-5D04E3852CC2}"/>
              </a:ext>
            </a:extLst>
          </p:cNvPr>
          <p:cNvSpPr/>
          <p:nvPr/>
        </p:nvSpPr>
        <p:spPr>
          <a:xfrm>
            <a:off x="6343235" y="5800244"/>
            <a:ext cx="2122311" cy="42897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2400" dirty="0"/>
              <a:t>12 EvUp</a:t>
            </a:r>
            <a:endParaRPr lang="en-US" sz="2400" dirty="0"/>
          </a:p>
        </p:txBody>
      </p:sp>
      <p:sp>
        <p:nvSpPr>
          <p:cNvPr id="14" name="Arrow: Down 13">
            <a:extLst>
              <a:ext uri="{FF2B5EF4-FFF2-40B4-BE49-F238E27FC236}">
                <a16:creationId xmlns:a16="http://schemas.microsoft.com/office/drawing/2014/main" id="{8FE766B7-303E-4DF6-85CA-D9DA4CB97B5C}"/>
              </a:ext>
            </a:extLst>
          </p:cNvPr>
          <p:cNvSpPr/>
          <p:nvPr/>
        </p:nvSpPr>
        <p:spPr>
          <a:xfrm rot="10800000">
            <a:off x="2263421" y="5519859"/>
            <a:ext cx="372533" cy="280385"/>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47EA77BA-A018-4102-AF58-D7B1635CE5EF}"/>
              </a:ext>
            </a:extLst>
          </p:cNvPr>
          <p:cNvSpPr/>
          <p:nvPr/>
        </p:nvSpPr>
        <p:spPr>
          <a:xfrm rot="10800000">
            <a:off x="4942624" y="5527140"/>
            <a:ext cx="372533" cy="280385"/>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8" name="Arrow: Down 17">
            <a:extLst>
              <a:ext uri="{FF2B5EF4-FFF2-40B4-BE49-F238E27FC236}">
                <a16:creationId xmlns:a16="http://schemas.microsoft.com/office/drawing/2014/main" id="{C29F0DD6-4FBD-4C4D-87CC-0070F2A3FA1B}"/>
              </a:ext>
            </a:extLst>
          </p:cNvPr>
          <p:cNvSpPr/>
          <p:nvPr/>
        </p:nvSpPr>
        <p:spPr>
          <a:xfrm rot="10800000">
            <a:off x="7218123" y="5536183"/>
            <a:ext cx="372533" cy="280385"/>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pic>
        <p:nvPicPr>
          <p:cNvPr id="11" name="Picture 2">
            <a:extLst>
              <a:ext uri="{FF2B5EF4-FFF2-40B4-BE49-F238E27FC236}">
                <a16:creationId xmlns:a16="http://schemas.microsoft.com/office/drawing/2014/main" id="{A6E15610-EC1E-C546-A5E3-4401903D72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直線コネクタ 14">
            <a:extLst>
              <a:ext uri="{FF2B5EF4-FFF2-40B4-BE49-F238E27FC236}">
                <a16:creationId xmlns:a16="http://schemas.microsoft.com/office/drawing/2014/main" id="{9F6BC53E-CF8A-4BF9-820A-FFCA8CEA3313}"/>
              </a:ext>
            </a:extLst>
          </p:cNvPr>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6E14E3B2-7FD3-4BBF-8638-B92F83DF3791}"/>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1139034513"/>
      </p:ext>
    </p:extLst>
  </p:cSld>
  <p:clrMapOvr>
    <a:masterClrMapping/>
  </p:clrMapOvr>
  <mc:AlternateContent xmlns:mc="http://schemas.openxmlformats.org/markup-compatibility/2006" xmlns:p14="http://schemas.microsoft.com/office/powerpoint/2010/main">
    <mc:Choice Requires="p14">
      <p:transition spd="slow" p14:dur="2000" advTm="85488"/>
    </mc:Choice>
    <mc:Fallback xmlns="">
      <p:transition spd="slow" advTm="85488"/>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252536" y="-84310"/>
            <a:ext cx="762210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3600" dirty="0"/>
              <a:t>日本からの貢献と課題</a:t>
            </a:r>
          </a:p>
        </p:txBody>
      </p:sp>
      <p:cxnSp>
        <p:nvCxnSpPr>
          <p:cNvPr id="7" name="直線コネクタ 6"/>
          <p:cNvCxnSpPr/>
          <p:nvPr/>
        </p:nvCxnSpPr>
        <p:spPr>
          <a:xfrm>
            <a:off x="317509" y="1268760"/>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481332" y="6381328"/>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コンテンツ プレースホルダー 2"/>
          <p:cNvSpPr txBox="1">
            <a:spLocks/>
          </p:cNvSpPr>
          <p:nvPr/>
        </p:nvSpPr>
        <p:spPr bwMode="auto">
          <a:xfrm>
            <a:off x="217344" y="1688902"/>
            <a:ext cx="8675136" cy="426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sz="2000" b="1" dirty="0">
                <a:solidFill>
                  <a:schemeClr val="tx1"/>
                </a:solidFill>
                <a:latin typeface="+mj-ea"/>
                <a:ea typeface="+mj-ea"/>
                <a:cs typeface="Arial" panose="020B0604020202020204" pitchFamily="34" charset="0"/>
              </a:rPr>
              <a:t>Neonatal Life Support 2020 International Consensus on Cardiopulmonary Resuscitation and Emergency Cardiovascular Care Science With Treatment Recommendations.</a:t>
            </a:r>
            <a:r>
              <a:rPr lang="en-US" altLang="ja-JP" sz="2000" dirty="0">
                <a:solidFill>
                  <a:schemeClr val="tx1"/>
                </a:solidFill>
                <a:latin typeface="+mj-ea"/>
                <a:ea typeface="+mj-ea"/>
                <a:cs typeface="Arial" panose="020B0604020202020204" pitchFamily="34" charset="0"/>
              </a:rPr>
              <a:t> Circulation. 2020 ;142:S185-S221. </a:t>
            </a:r>
            <a:endParaRPr lang="en-US" altLang="ja-JP" sz="2400" dirty="0">
              <a:solidFill>
                <a:schemeClr val="tx1"/>
              </a:solidFill>
              <a:latin typeface="+mj-ea"/>
              <a:ea typeface="+mj-ea"/>
            </a:endParaRPr>
          </a:p>
          <a:p>
            <a:pPr algn="l"/>
            <a:r>
              <a:rPr lang="ja-JP" altLang="en-US" sz="2400" dirty="0">
                <a:solidFill>
                  <a:schemeClr val="tx1"/>
                </a:solidFill>
                <a:latin typeface="+mj-ea"/>
                <a:ea typeface="+mj-ea"/>
              </a:rPr>
              <a:t>引用文献数　</a:t>
            </a:r>
            <a:r>
              <a:rPr lang="en-US" altLang="ja-JP" sz="2400" dirty="0">
                <a:solidFill>
                  <a:schemeClr val="tx1"/>
                </a:solidFill>
                <a:latin typeface="+mj-ea"/>
                <a:ea typeface="+mj-ea"/>
              </a:rPr>
              <a:t>140     </a:t>
            </a:r>
            <a:r>
              <a:rPr lang="ja-JP" altLang="en-US" sz="2400" dirty="0">
                <a:solidFill>
                  <a:schemeClr val="tx1"/>
                </a:solidFill>
                <a:latin typeface="+mj-ea"/>
                <a:ea typeface="+mj-ea"/>
              </a:rPr>
              <a:t>日本人筆頭　</a:t>
            </a:r>
            <a:r>
              <a:rPr lang="en-US" altLang="ja-JP" sz="2400" dirty="0">
                <a:solidFill>
                  <a:schemeClr val="tx1"/>
                </a:solidFill>
                <a:latin typeface="+mj-ea"/>
                <a:ea typeface="+mj-ea"/>
              </a:rPr>
              <a:t>2</a:t>
            </a:r>
            <a:r>
              <a:rPr lang="ja-JP" altLang="en-US" sz="2400" dirty="0">
                <a:solidFill>
                  <a:schemeClr val="tx1"/>
                </a:solidFill>
                <a:latin typeface="+mj-ea"/>
                <a:ea typeface="+mj-ea"/>
              </a:rPr>
              <a:t>編</a:t>
            </a:r>
            <a:endParaRPr lang="en-US" altLang="ja-JP" sz="2400" dirty="0">
              <a:solidFill>
                <a:schemeClr val="tx1"/>
              </a:solidFill>
              <a:latin typeface="+mj-ea"/>
              <a:ea typeface="+mj-ea"/>
            </a:endParaRPr>
          </a:p>
          <a:p>
            <a:pPr algn="l"/>
            <a:endParaRPr lang="en-US" altLang="ja-JP" sz="2000" dirty="0">
              <a:solidFill>
                <a:schemeClr val="tx1"/>
              </a:solidFill>
              <a:latin typeface="+mj-ea"/>
              <a:ea typeface="+mj-ea"/>
              <a:cs typeface="Arial" panose="020B0604020202020204" pitchFamily="34" charset="0"/>
            </a:endParaRPr>
          </a:p>
          <a:p>
            <a:pPr algn="l"/>
            <a:r>
              <a:rPr lang="en-US" altLang="ja-JP" sz="2000" dirty="0">
                <a:solidFill>
                  <a:schemeClr val="tx1"/>
                </a:solidFill>
                <a:latin typeface="+mj-ea"/>
                <a:ea typeface="+mj-ea"/>
                <a:cs typeface="Arial" panose="020B0604020202020204" pitchFamily="34" charset="0"/>
              </a:rPr>
              <a:t>2019 International Consensus on Cardiopulmonary Resus- citation and Emergency Cardiovascular Care Science With Treatment Recommendations: summary from the Basic Life Support; Advanced Life Support; Pediatric Life Support; Neonatal Life Support; Education, Implementation, and Teams; and First Aid Task Forces. </a:t>
            </a:r>
            <a:r>
              <a:rPr lang="en-US" altLang="ja-JP" sz="2000" i="1" dirty="0">
                <a:solidFill>
                  <a:schemeClr val="tx1"/>
                </a:solidFill>
                <a:latin typeface="+mj-ea"/>
                <a:ea typeface="+mj-ea"/>
                <a:cs typeface="Arial" panose="020B0604020202020204" pitchFamily="34" charset="0"/>
              </a:rPr>
              <a:t>Circulation. </a:t>
            </a:r>
            <a:r>
              <a:rPr lang="en-US" altLang="ja-JP" sz="2000" dirty="0">
                <a:solidFill>
                  <a:schemeClr val="tx1"/>
                </a:solidFill>
                <a:latin typeface="+mj-ea"/>
                <a:ea typeface="+mj-ea"/>
                <a:cs typeface="Arial" panose="020B0604020202020204" pitchFamily="34" charset="0"/>
              </a:rPr>
              <a:t>2019;140:e826–e880. </a:t>
            </a:r>
          </a:p>
          <a:p>
            <a:pPr algn="l"/>
            <a:r>
              <a:rPr lang="ja-JP" altLang="en-US" sz="2400" dirty="0">
                <a:solidFill>
                  <a:schemeClr val="tx1"/>
                </a:solidFill>
                <a:latin typeface="+mj-ea"/>
                <a:ea typeface="+mj-ea"/>
              </a:rPr>
              <a:t>新生児部分引用文献数　</a:t>
            </a:r>
            <a:r>
              <a:rPr lang="en-US" altLang="ja-JP" sz="2400" dirty="0">
                <a:solidFill>
                  <a:schemeClr val="tx1"/>
                </a:solidFill>
                <a:latin typeface="+mj-ea"/>
                <a:ea typeface="+mj-ea"/>
              </a:rPr>
              <a:t>34     </a:t>
            </a:r>
            <a:r>
              <a:rPr lang="ja-JP" altLang="en-US" sz="2400" dirty="0">
                <a:solidFill>
                  <a:schemeClr val="tx1"/>
                </a:solidFill>
                <a:latin typeface="+mj-ea"/>
                <a:ea typeface="+mj-ea"/>
              </a:rPr>
              <a:t>　日本人筆頭　</a:t>
            </a:r>
            <a:r>
              <a:rPr lang="en-US" altLang="ja-JP" sz="2400" dirty="0">
                <a:solidFill>
                  <a:schemeClr val="tx1"/>
                </a:solidFill>
                <a:latin typeface="+mj-ea"/>
                <a:ea typeface="+mj-ea"/>
              </a:rPr>
              <a:t>1</a:t>
            </a:r>
            <a:r>
              <a:rPr lang="ja-JP" altLang="en-US" sz="2400" dirty="0">
                <a:solidFill>
                  <a:schemeClr val="tx1"/>
                </a:solidFill>
                <a:latin typeface="+mj-ea"/>
                <a:ea typeface="+mj-ea"/>
              </a:rPr>
              <a:t>編</a:t>
            </a:r>
            <a:endParaRPr lang="en-US" altLang="ja-JP" sz="2400" dirty="0">
              <a:solidFill>
                <a:schemeClr val="tx1"/>
              </a:solidFill>
              <a:latin typeface="+mj-ea"/>
              <a:ea typeface="+mj-ea"/>
            </a:endParaRPr>
          </a:p>
          <a:p>
            <a:pPr algn="l"/>
            <a:r>
              <a:rPr lang="ja-JP" altLang="en-US" sz="2400" dirty="0">
                <a:solidFill>
                  <a:schemeClr val="tx1"/>
                </a:solidFill>
                <a:latin typeface="+mj-ea"/>
                <a:ea typeface="+mj-ea"/>
              </a:rPr>
              <a:t>　　　　　　　　　　　　　　　　　　　　　日本人共著　</a:t>
            </a:r>
            <a:r>
              <a:rPr lang="en-US" altLang="ja-JP" sz="2400" dirty="0">
                <a:solidFill>
                  <a:schemeClr val="tx1"/>
                </a:solidFill>
                <a:latin typeface="+mj-ea"/>
                <a:ea typeface="+mj-ea"/>
              </a:rPr>
              <a:t>2</a:t>
            </a:r>
            <a:r>
              <a:rPr lang="ja-JP" altLang="en-US" sz="2400" dirty="0">
                <a:solidFill>
                  <a:schemeClr val="tx1"/>
                </a:solidFill>
                <a:latin typeface="+mj-ea"/>
                <a:ea typeface="+mj-ea"/>
              </a:rPr>
              <a:t>編</a:t>
            </a:r>
            <a:endParaRPr lang="en-US" altLang="ja-JP" sz="2400" dirty="0">
              <a:solidFill>
                <a:schemeClr val="tx1"/>
              </a:solidFill>
              <a:latin typeface="+mj-ea"/>
              <a:ea typeface="+mj-ea"/>
            </a:endParaRPr>
          </a:p>
          <a:p>
            <a:pPr algn="l"/>
            <a:endParaRPr lang="en-US" altLang="ja-JP" sz="2400" dirty="0">
              <a:solidFill>
                <a:schemeClr val="tx1"/>
              </a:solidFill>
              <a:latin typeface="+mj-ea"/>
              <a:ea typeface="+mj-ea"/>
            </a:endParaRPr>
          </a:p>
        </p:txBody>
      </p:sp>
      <p:sp>
        <p:nvSpPr>
          <p:cNvPr id="10" name="テキスト ボックス 9">
            <a:extLst>
              <a:ext uri="{FF2B5EF4-FFF2-40B4-BE49-F238E27FC236}">
                <a16:creationId xmlns:a16="http://schemas.microsoft.com/office/drawing/2014/main" id="{A3319D42-B691-4A50-99CB-CDA27077ED7B}"/>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13027904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317509" y="1268760"/>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481332" y="6381328"/>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コンテンツ プレースホルダー 2"/>
          <p:cNvSpPr txBox="1">
            <a:spLocks/>
          </p:cNvSpPr>
          <p:nvPr/>
        </p:nvSpPr>
        <p:spPr bwMode="auto">
          <a:xfrm>
            <a:off x="234432" y="1640343"/>
            <a:ext cx="8675136" cy="426037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endParaRPr lang="en-US" altLang="ja-JP" sz="2000" dirty="0">
              <a:solidFill>
                <a:schemeClr val="tx1"/>
              </a:solidFill>
            </a:endParaRPr>
          </a:p>
          <a:p>
            <a:pPr algn="l"/>
            <a:endParaRPr lang="en-US" altLang="ja-JP" sz="2000" dirty="0">
              <a:solidFill>
                <a:schemeClr val="tx1"/>
              </a:solidFill>
            </a:endParaRPr>
          </a:p>
          <a:p>
            <a:pPr algn="l"/>
            <a:endParaRPr lang="en-US" altLang="ja-JP" sz="2000" dirty="0">
              <a:solidFill>
                <a:schemeClr val="tx1"/>
              </a:solidFill>
            </a:endParaRPr>
          </a:p>
          <a:p>
            <a:pPr algn="l"/>
            <a:endParaRPr lang="en-US" altLang="ja-JP" sz="2000" dirty="0">
              <a:solidFill>
                <a:schemeClr val="tx1"/>
              </a:solidFill>
            </a:endParaRPr>
          </a:p>
          <a:p>
            <a:pPr algn="l"/>
            <a:endParaRPr lang="en-US" altLang="ja-JP" sz="2000" dirty="0">
              <a:solidFill>
                <a:schemeClr val="tx1"/>
              </a:solidFill>
            </a:endParaRPr>
          </a:p>
          <a:p>
            <a:pPr algn="l"/>
            <a:endParaRPr lang="en-US" altLang="ja-JP" sz="2000" dirty="0">
              <a:solidFill>
                <a:schemeClr val="tx1"/>
              </a:solidFill>
            </a:endParaRPr>
          </a:p>
          <a:p>
            <a:pPr algn="l"/>
            <a:endParaRPr lang="en-US" altLang="ja-JP" sz="2000" dirty="0">
              <a:solidFill>
                <a:schemeClr val="tx1"/>
              </a:solidFill>
            </a:endParaRPr>
          </a:p>
          <a:p>
            <a:pPr algn="l"/>
            <a:r>
              <a:rPr lang="en-US" altLang="ja-JP" sz="2000" dirty="0" err="1">
                <a:solidFill>
                  <a:srgbClr val="FF0000"/>
                </a:solidFill>
              </a:rPr>
              <a:t>Isayama</a:t>
            </a:r>
            <a:r>
              <a:rPr lang="en-US" altLang="ja-JP" sz="2000" dirty="0">
                <a:solidFill>
                  <a:srgbClr val="FF0000"/>
                </a:solidFill>
              </a:rPr>
              <a:t> T,</a:t>
            </a:r>
            <a:r>
              <a:rPr lang="en-US" altLang="ja-JP" sz="2000" dirty="0">
                <a:solidFill>
                  <a:schemeClr val="tx1"/>
                </a:solidFill>
              </a:rPr>
              <a:t> Dawson JA, </a:t>
            </a:r>
            <a:r>
              <a:rPr lang="en-US" altLang="ja-JP" sz="2000" dirty="0" err="1">
                <a:solidFill>
                  <a:schemeClr val="tx1"/>
                </a:solidFill>
              </a:rPr>
              <a:t>Roehr</a:t>
            </a:r>
            <a:r>
              <a:rPr lang="en-US" altLang="ja-JP" sz="2000" dirty="0">
                <a:solidFill>
                  <a:schemeClr val="tx1"/>
                </a:solidFill>
              </a:rPr>
              <a:t> CC, et al. Initial oxygen concentration for term neonatal resuscitation. International Liaison Committee on Resuscitation (ILCOR) Neonatal Life Support Task Force. April 1, 2019. https://</a:t>
            </a:r>
            <a:r>
              <a:rPr lang="en-US" altLang="ja-JP" sz="2000" dirty="0" err="1">
                <a:solidFill>
                  <a:schemeClr val="tx1"/>
                </a:solidFill>
              </a:rPr>
              <a:t>costr.ilcor.org</a:t>
            </a:r>
            <a:r>
              <a:rPr lang="en-US" altLang="ja-JP" sz="2000" dirty="0">
                <a:solidFill>
                  <a:schemeClr val="tx1"/>
                </a:solidFill>
              </a:rPr>
              <a:t>/document/initial-oxygen-concentration- for-term-neonatal-resuscitation. [Accessed 22 May 2019]. </a:t>
            </a:r>
          </a:p>
          <a:p>
            <a:pPr algn="l"/>
            <a:endParaRPr lang="en-US" altLang="ja-JP" sz="2400" dirty="0">
              <a:solidFill>
                <a:schemeClr val="tx1"/>
              </a:solidFill>
            </a:endParaRPr>
          </a:p>
        </p:txBody>
      </p:sp>
      <p:pic>
        <p:nvPicPr>
          <p:cNvPr id="3" name="図 2">
            <a:extLst>
              <a:ext uri="{FF2B5EF4-FFF2-40B4-BE49-F238E27FC236}">
                <a16:creationId xmlns:a16="http://schemas.microsoft.com/office/drawing/2014/main" id="{8E86FB87-02AF-8F44-A011-8266235D66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499" y="1841307"/>
            <a:ext cx="8180473" cy="2041132"/>
          </a:xfrm>
          <a:prstGeom prst="rect">
            <a:avLst/>
          </a:prstGeom>
        </p:spPr>
      </p:pic>
      <p:sp>
        <p:nvSpPr>
          <p:cNvPr id="2" name="タイトル 1">
            <a:extLst>
              <a:ext uri="{FF2B5EF4-FFF2-40B4-BE49-F238E27FC236}">
                <a16:creationId xmlns:a16="http://schemas.microsoft.com/office/drawing/2014/main" id="{1D0B0C7E-EDA1-46B8-A408-318CD049F70E}"/>
              </a:ext>
            </a:extLst>
          </p:cNvPr>
          <p:cNvSpPr txBox="1">
            <a:spLocks/>
          </p:cNvSpPr>
          <p:nvPr/>
        </p:nvSpPr>
        <p:spPr bwMode="auto">
          <a:xfrm>
            <a:off x="-252536" y="-84310"/>
            <a:ext cx="762210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3600" dirty="0"/>
              <a:t>日本からの貢献と課題</a:t>
            </a:r>
          </a:p>
        </p:txBody>
      </p:sp>
      <p:cxnSp>
        <p:nvCxnSpPr>
          <p:cNvPr id="10" name="直線コネクタ 9">
            <a:extLst>
              <a:ext uri="{FF2B5EF4-FFF2-40B4-BE49-F238E27FC236}">
                <a16:creationId xmlns:a16="http://schemas.microsoft.com/office/drawing/2014/main" id="{3D789409-0DA8-F34D-B896-D1229391DA72}"/>
              </a:ext>
            </a:extLst>
          </p:cNvPr>
          <p:cNvCxnSpPr/>
          <p:nvPr/>
        </p:nvCxnSpPr>
        <p:spPr>
          <a:xfrm>
            <a:off x="448499" y="3555260"/>
            <a:ext cx="10141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E669A4E2-8868-4D21-8378-78E7C3A1EF08}"/>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20594998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317509" y="1268760"/>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481332" y="6381328"/>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タイトル 1">
            <a:extLst>
              <a:ext uri="{FF2B5EF4-FFF2-40B4-BE49-F238E27FC236}">
                <a16:creationId xmlns:a16="http://schemas.microsoft.com/office/drawing/2014/main" id="{1D0B0C7E-EDA1-46B8-A408-318CD049F70E}"/>
              </a:ext>
            </a:extLst>
          </p:cNvPr>
          <p:cNvSpPr txBox="1">
            <a:spLocks/>
          </p:cNvSpPr>
          <p:nvPr/>
        </p:nvSpPr>
        <p:spPr bwMode="auto">
          <a:xfrm>
            <a:off x="-252536" y="-84310"/>
            <a:ext cx="762210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3600" dirty="0"/>
              <a:t>日本からの貢献と課題</a:t>
            </a:r>
          </a:p>
        </p:txBody>
      </p:sp>
      <p:pic>
        <p:nvPicPr>
          <p:cNvPr id="10" name="図 9">
            <a:extLst>
              <a:ext uri="{FF2B5EF4-FFF2-40B4-BE49-F238E27FC236}">
                <a16:creationId xmlns:a16="http://schemas.microsoft.com/office/drawing/2014/main" id="{EA85D63E-143A-0F4D-8CF8-701E688652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891" y="1458764"/>
            <a:ext cx="8516067" cy="2788344"/>
          </a:xfrm>
          <a:prstGeom prst="rect">
            <a:avLst/>
          </a:prstGeom>
        </p:spPr>
      </p:pic>
      <p:cxnSp>
        <p:nvCxnSpPr>
          <p:cNvPr id="12" name="直線コネクタ 11">
            <a:extLst>
              <a:ext uri="{FF2B5EF4-FFF2-40B4-BE49-F238E27FC236}">
                <a16:creationId xmlns:a16="http://schemas.microsoft.com/office/drawing/2014/main" id="{FB6F8914-5DBB-B347-BA30-5143F2398304}"/>
              </a:ext>
            </a:extLst>
          </p:cNvPr>
          <p:cNvCxnSpPr>
            <a:cxnSpLocks/>
          </p:cNvCxnSpPr>
          <p:nvPr/>
        </p:nvCxnSpPr>
        <p:spPr>
          <a:xfrm>
            <a:off x="469212" y="2924944"/>
            <a:ext cx="14638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2849582E-97A3-41E0-B9B8-3E1C20002D5C}"/>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11401432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317509" y="1268760"/>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481332" y="6381328"/>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タイトル 1">
            <a:extLst>
              <a:ext uri="{FF2B5EF4-FFF2-40B4-BE49-F238E27FC236}">
                <a16:creationId xmlns:a16="http://schemas.microsoft.com/office/drawing/2014/main" id="{1D0B0C7E-EDA1-46B8-A408-318CD049F70E}"/>
              </a:ext>
            </a:extLst>
          </p:cNvPr>
          <p:cNvSpPr txBox="1">
            <a:spLocks/>
          </p:cNvSpPr>
          <p:nvPr/>
        </p:nvSpPr>
        <p:spPr bwMode="auto">
          <a:xfrm>
            <a:off x="-252536" y="-84310"/>
            <a:ext cx="762210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3600" dirty="0"/>
              <a:t>日本からの貢献と課題</a:t>
            </a:r>
          </a:p>
        </p:txBody>
      </p:sp>
      <p:pic>
        <p:nvPicPr>
          <p:cNvPr id="5" name="図 4">
            <a:extLst>
              <a:ext uri="{FF2B5EF4-FFF2-40B4-BE49-F238E27FC236}">
                <a16:creationId xmlns:a16="http://schemas.microsoft.com/office/drawing/2014/main" id="{AE146DC7-B1E6-A54E-A312-B408F5ABBA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795" y="1533779"/>
            <a:ext cx="8514781" cy="2030270"/>
          </a:xfrm>
          <a:prstGeom prst="rect">
            <a:avLst/>
          </a:prstGeom>
        </p:spPr>
      </p:pic>
      <p:pic>
        <p:nvPicPr>
          <p:cNvPr id="11" name="図 10">
            <a:extLst>
              <a:ext uri="{FF2B5EF4-FFF2-40B4-BE49-F238E27FC236}">
                <a16:creationId xmlns:a16="http://schemas.microsoft.com/office/drawing/2014/main" id="{11185EC3-6E6B-2541-ACF6-65776718B9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10" y="3924013"/>
            <a:ext cx="8897989" cy="2085088"/>
          </a:xfrm>
          <a:prstGeom prst="rect">
            <a:avLst/>
          </a:prstGeom>
        </p:spPr>
      </p:pic>
      <p:cxnSp>
        <p:nvCxnSpPr>
          <p:cNvPr id="12" name="直線コネクタ 11">
            <a:extLst>
              <a:ext uri="{FF2B5EF4-FFF2-40B4-BE49-F238E27FC236}">
                <a16:creationId xmlns:a16="http://schemas.microsoft.com/office/drawing/2014/main" id="{FB6F8914-5DBB-B347-BA30-5143F2398304}"/>
              </a:ext>
            </a:extLst>
          </p:cNvPr>
          <p:cNvCxnSpPr>
            <a:cxnSpLocks/>
          </p:cNvCxnSpPr>
          <p:nvPr/>
        </p:nvCxnSpPr>
        <p:spPr>
          <a:xfrm>
            <a:off x="1331640" y="3212976"/>
            <a:ext cx="9361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56BA477B-94AC-DF45-90E1-689FEB14A756}"/>
              </a:ext>
            </a:extLst>
          </p:cNvPr>
          <p:cNvCxnSpPr>
            <a:cxnSpLocks/>
          </p:cNvCxnSpPr>
          <p:nvPr/>
        </p:nvCxnSpPr>
        <p:spPr>
          <a:xfrm>
            <a:off x="4932040" y="3212976"/>
            <a:ext cx="9361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A3DF8FB7-579D-B04A-9A74-FA2236036F44}"/>
              </a:ext>
            </a:extLst>
          </p:cNvPr>
          <p:cNvCxnSpPr>
            <a:cxnSpLocks/>
          </p:cNvCxnSpPr>
          <p:nvPr/>
        </p:nvCxnSpPr>
        <p:spPr>
          <a:xfrm>
            <a:off x="1187624" y="5661248"/>
            <a:ext cx="9361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C2871931-A578-EF46-981A-F4FBB465366A}"/>
              </a:ext>
            </a:extLst>
          </p:cNvPr>
          <p:cNvCxnSpPr>
            <a:cxnSpLocks/>
          </p:cNvCxnSpPr>
          <p:nvPr/>
        </p:nvCxnSpPr>
        <p:spPr>
          <a:xfrm>
            <a:off x="2915816" y="5661248"/>
            <a:ext cx="9361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5272DA88-1865-4E43-A25E-D36529E2416F}"/>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6891469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811395" y="44624"/>
            <a:ext cx="779305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en-US" altLang="ja-JP" sz="3600" dirty="0"/>
              <a:t>Know</a:t>
            </a:r>
            <a:r>
              <a:rPr lang="ja-JP" altLang="en-US" sz="3600" dirty="0"/>
              <a:t>ｌ</a:t>
            </a:r>
            <a:r>
              <a:rPr lang="en-US" altLang="ja-JP" sz="3600" dirty="0"/>
              <a:t>edge Gaps(</a:t>
            </a:r>
            <a:r>
              <a:rPr lang="ja-JP" altLang="en-US" sz="3600" dirty="0"/>
              <a:t>今後の課題）の活用</a:t>
            </a:r>
          </a:p>
        </p:txBody>
      </p:sp>
      <p:sp>
        <p:nvSpPr>
          <p:cNvPr id="7" name="コンテンツ プレースホルダー 2"/>
          <p:cNvSpPr txBox="1">
            <a:spLocks/>
          </p:cNvSpPr>
          <p:nvPr/>
        </p:nvSpPr>
        <p:spPr bwMode="auto">
          <a:xfrm>
            <a:off x="1318373" y="1465877"/>
            <a:ext cx="677909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sz="2400" dirty="0">
                <a:solidFill>
                  <a:srgbClr val="000000"/>
                </a:solidFill>
              </a:rPr>
              <a:t>CQ</a:t>
            </a:r>
          </a:p>
          <a:p>
            <a:pPr algn="l"/>
            <a:endParaRPr lang="en-US" altLang="ja-JP" sz="2400" dirty="0">
              <a:solidFill>
                <a:srgbClr val="000000"/>
              </a:solidFill>
            </a:endParaRPr>
          </a:p>
          <a:p>
            <a:pPr algn="l"/>
            <a:r>
              <a:rPr lang="ja-JP" altLang="en-US" sz="2400" dirty="0">
                <a:solidFill>
                  <a:srgbClr val="000000"/>
                </a:solidFill>
              </a:rPr>
              <a:t>推奨と提案</a:t>
            </a:r>
            <a:endParaRPr lang="en-US" altLang="ja-JP" sz="2400" dirty="0">
              <a:solidFill>
                <a:srgbClr val="000000"/>
              </a:solidFill>
            </a:endParaRPr>
          </a:p>
          <a:p>
            <a:pPr algn="l"/>
            <a:endParaRPr lang="en-US" altLang="ja-JP" sz="2400" dirty="0">
              <a:solidFill>
                <a:srgbClr val="000000"/>
              </a:solidFill>
            </a:endParaRPr>
          </a:p>
          <a:p>
            <a:pPr algn="l"/>
            <a:r>
              <a:rPr lang="ja-JP" altLang="en-US" sz="2400" dirty="0">
                <a:solidFill>
                  <a:srgbClr val="000000"/>
                </a:solidFill>
              </a:rPr>
              <a:t>エビデンスの評価に関する科学的コンセンサス</a:t>
            </a:r>
            <a:endParaRPr lang="en-US" altLang="ja-JP" sz="2400" dirty="0">
              <a:solidFill>
                <a:srgbClr val="000000"/>
              </a:solidFill>
            </a:endParaRPr>
          </a:p>
          <a:p>
            <a:pPr algn="l"/>
            <a:endParaRPr lang="en-US" altLang="ja-JP" sz="2400" dirty="0">
              <a:solidFill>
                <a:srgbClr val="000000"/>
              </a:solidFill>
            </a:endParaRPr>
          </a:p>
          <a:p>
            <a:pPr algn="l"/>
            <a:r>
              <a:rPr lang="ja-JP" altLang="en-US" sz="2400" dirty="0">
                <a:solidFill>
                  <a:srgbClr val="000000"/>
                </a:solidFill>
              </a:rPr>
              <a:t>推奨と課題</a:t>
            </a:r>
            <a:endParaRPr lang="en-US" altLang="ja-JP" sz="2400" dirty="0">
              <a:solidFill>
                <a:srgbClr val="000000"/>
              </a:solidFill>
            </a:endParaRPr>
          </a:p>
          <a:p>
            <a:pPr algn="l"/>
            <a:endParaRPr lang="en-US" altLang="ja-JP" sz="2400" dirty="0">
              <a:solidFill>
                <a:srgbClr val="000000"/>
              </a:solidFill>
            </a:endParaRPr>
          </a:p>
          <a:p>
            <a:pPr algn="l"/>
            <a:r>
              <a:rPr lang="ja-JP" altLang="en-US" sz="2400" dirty="0">
                <a:solidFill>
                  <a:srgbClr val="000000"/>
                </a:solidFill>
              </a:rPr>
              <a:t>患者にとっての価値と</a:t>
            </a:r>
            <a:r>
              <a:rPr lang="en-US" altLang="ja-JP" sz="2400" dirty="0">
                <a:solidFill>
                  <a:srgbClr val="000000"/>
                </a:solidFill>
              </a:rPr>
              <a:t>ILCOR</a:t>
            </a:r>
            <a:r>
              <a:rPr lang="ja-JP" altLang="en-US" sz="2400" dirty="0">
                <a:solidFill>
                  <a:srgbClr val="000000"/>
                </a:solidFill>
              </a:rPr>
              <a:t>の見解</a:t>
            </a:r>
            <a:endParaRPr lang="en-US" altLang="ja-JP" sz="2400" dirty="0">
              <a:solidFill>
                <a:srgbClr val="000000"/>
              </a:solidFill>
            </a:endParaRPr>
          </a:p>
          <a:p>
            <a:pPr algn="l"/>
            <a:endParaRPr lang="en-US" altLang="ja-JP" sz="2400" dirty="0">
              <a:solidFill>
                <a:srgbClr val="000000"/>
              </a:solidFill>
            </a:endParaRPr>
          </a:p>
          <a:p>
            <a:pPr algn="l"/>
            <a:r>
              <a:rPr lang="en-US" altLang="ja-JP" sz="2400" dirty="0">
                <a:solidFill>
                  <a:srgbClr val="000000"/>
                </a:solidFill>
              </a:rPr>
              <a:t>Knowledge Gaps (</a:t>
            </a:r>
            <a:r>
              <a:rPr lang="ja-JP" altLang="en-US" sz="2400" dirty="0">
                <a:solidFill>
                  <a:srgbClr val="000000"/>
                </a:solidFill>
              </a:rPr>
              <a:t>今後の課題）</a:t>
            </a:r>
          </a:p>
        </p:txBody>
      </p:sp>
      <p:cxnSp>
        <p:nvCxnSpPr>
          <p:cNvPr id="8" name="直線コネクタ 7"/>
          <p:cNvCxnSpPr/>
          <p:nvPr/>
        </p:nvCxnSpPr>
        <p:spPr>
          <a:xfrm>
            <a:off x="921753" y="1018291"/>
            <a:ext cx="742908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921753" y="290175"/>
            <a:ext cx="742909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1043608" y="1412776"/>
            <a:ext cx="727280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1043608" y="6453336"/>
            <a:ext cx="727280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テキスト ボックス 10">
            <a:extLst>
              <a:ext uri="{FF2B5EF4-FFF2-40B4-BE49-F238E27FC236}">
                <a16:creationId xmlns:a16="http://schemas.microsoft.com/office/drawing/2014/main" id="{0D52C0D9-6A99-43DF-A01D-071A5E421366}"/>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15113746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31640" y="140142"/>
            <a:ext cx="6748963" cy="646331"/>
          </a:xfrm>
          <a:prstGeom prst="rect">
            <a:avLst/>
          </a:prstGeom>
        </p:spPr>
        <p:txBody>
          <a:bodyPr wrap="none">
            <a:spAutoFit/>
          </a:bodyPr>
          <a:lstStyle/>
          <a:p>
            <a:r>
              <a:rPr lang="en-US" altLang="ja-JP" sz="3600" dirty="0"/>
              <a:t>NCPR</a:t>
            </a:r>
            <a:r>
              <a:rPr lang="ja-JP" altLang="en-US" sz="3600" dirty="0"/>
              <a:t>ガイドライン</a:t>
            </a:r>
            <a:r>
              <a:rPr lang="en-US" altLang="ja-JP" sz="3600" dirty="0"/>
              <a:t>2020</a:t>
            </a:r>
            <a:r>
              <a:rPr lang="ja-JP" altLang="en-US" sz="3600" dirty="0"/>
              <a:t>作成委員会</a:t>
            </a:r>
          </a:p>
        </p:txBody>
      </p:sp>
      <p:sp>
        <p:nvSpPr>
          <p:cNvPr id="8" name="正方形/長方形 7"/>
          <p:cNvSpPr/>
          <p:nvPr/>
        </p:nvSpPr>
        <p:spPr>
          <a:xfrm>
            <a:off x="709677" y="1175219"/>
            <a:ext cx="7992888" cy="4832092"/>
          </a:xfrm>
          <a:prstGeom prst="rect">
            <a:avLst/>
          </a:prstGeom>
        </p:spPr>
        <p:txBody>
          <a:bodyPr wrap="square">
            <a:spAutoFit/>
          </a:bodyPr>
          <a:lstStyle/>
          <a:p>
            <a:pPr algn="ctr"/>
            <a:r>
              <a:rPr lang="ja-JP" altLang="en-US" sz="2800" dirty="0">
                <a:solidFill>
                  <a:srgbClr val="000000"/>
                </a:solidFill>
                <a:ea typeface="ＭＳ Ｐゴシック" charset="-128"/>
                <a:cs typeface="ＭＳ Ｐゴシック" charset="-128"/>
              </a:rPr>
              <a:t>日本蘇生協議会編集委員　</a:t>
            </a:r>
            <a:endParaRPr lang="en-US" altLang="ja-JP" sz="2800" dirty="0">
              <a:solidFill>
                <a:srgbClr val="000000"/>
              </a:solidFill>
              <a:ea typeface="ＭＳ Ｐゴシック" charset="-128"/>
              <a:cs typeface="ＭＳ Ｐゴシック" charset="-128"/>
            </a:endParaRPr>
          </a:p>
          <a:p>
            <a:pPr algn="ctr"/>
            <a:r>
              <a:rPr lang="ja-JP" altLang="en-US" sz="2800" dirty="0">
                <a:solidFill>
                  <a:srgbClr val="000000"/>
                </a:solidFill>
                <a:latin typeface="ＭＳ Ｐゴシック"/>
                <a:cs typeface="ＭＳ Ｐゴシック"/>
              </a:rPr>
              <a:t>細野茂春　諫山哲哉　</a:t>
            </a:r>
            <a:endParaRPr lang="en-US" altLang="ja-JP" sz="2800" dirty="0">
              <a:solidFill>
                <a:srgbClr val="000000"/>
              </a:solidFill>
              <a:latin typeface="ＭＳ Ｐゴシック"/>
              <a:cs typeface="ＭＳ Ｐゴシック"/>
            </a:endParaRPr>
          </a:p>
          <a:p>
            <a:pPr algn="ctr"/>
            <a:endParaRPr lang="en-US" altLang="ja-JP" sz="2800" dirty="0">
              <a:solidFill>
                <a:srgbClr val="000000"/>
              </a:solidFill>
              <a:latin typeface="ＭＳ Ｐゴシック"/>
              <a:cs typeface="ＭＳ Ｐゴシック"/>
            </a:endParaRPr>
          </a:p>
          <a:p>
            <a:pPr algn="ctr"/>
            <a:r>
              <a:rPr lang="ja-JP" altLang="en-US" sz="2800" dirty="0">
                <a:solidFill>
                  <a:srgbClr val="000000"/>
                </a:solidFill>
                <a:ea typeface="ＭＳ Ｐゴシック" charset="-128"/>
                <a:cs typeface="ＭＳ Ｐゴシック" charset="-128"/>
              </a:rPr>
              <a:t>共同座長　</a:t>
            </a:r>
            <a:endParaRPr lang="en-US" altLang="ja-JP" sz="2800" dirty="0">
              <a:solidFill>
                <a:srgbClr val="000000"/>
              </a:solidFill>
              <a:ea typeface="ＭＳ Ｐゴシック" charset="-128"/>
              <a:cs typeface="ＭＳ Ｐゴシック" charset="-128"/>
            </a:endParaRPr>
          </a:p>
          <a:p>
            <a:pPr algn="ctr"/>
            <a:r>
              <a:rPr lang="ja-JP" altLang="en-US" sz="2800" dirty="0">
                <a:solidFill>
                  <a:srgbClr val="000000"/>
                </a:solidFill>
                <a:latin typeface="ＭＳ Ｐゴシック"/>
                <a:cs typeface="ＭＳ Ｐゴシック"/>
              </a:rPr>
              <a:t>田村正徳　杉浦崇浩　</a:t>
            </a:r>
            <a:endParaRPr lang="en-US" altLang="ja-JP" sz="2800" dirty="0">
              <a:solidFill>
                <a:srgbClr val="000000"/>
              </a:solidFill>
              <a:latin typeface="ＭＳ Ｐゴシック"/>
              <a:cs typeface="ＭＳ Ｐゴシック"/>
            </a:endParaRPr>
          </a:p>
          <a:p>
            <a:pPr algn="ctr"/>
            <a:endParaRPr lang="en-US" altLang="ja-JP" sz="2800" dirty="0">
              <a:solidFill>
                <a:srgbClr val="000000"/>
              </a:solidFill>
              <a:latin typeface="ＭＳ Ｐゴシック"/>
              <a:cs typeface="ＭＳ Ｐゴシック"/>
            </a:endParaRPr>
          </a:p>
          <a:p>
            <a:pPr algn="ctr"/>
            <a:r>
              <a:rPr lang="ja-JP" altLang="en-US" sz="2800" dirty="0">
                <a:solidFill>
                  <a:srgbClr val="000000"/>
                </a:solidFill>
              </a:rPr>
              <a:t>作成委員会</a:t>
            </a:r>
            <a:r>
              <a:rPr lang="ja-JP" altLang="en-US" sz="2800" dirty="0">
                <a:solidFill>
                  <a:srgbClr val="000000"/>
                </a:solidFill>
                <a:latin typeface="ＭＳ Ｐゴシック"/>
                <a:cs typeface="ＭＳ Ｐゴシック"/>
              </a:rPr>
              <a:t>　</a:t>
            </a:r>
            <a:endParaRPr lang="en-US" altLang="ja-JP" sz="2800" dirty="0">
              <a:solidFill>
                <a:srgbClr val="000000"/>
              </a:solidFill>
              <a:latin typeface="ＭＳ Ｐゴシック"/>
              <a:cs typeface="ＭＳ Ｐゴシック"/>
            </a:endParaRPr>
          </a:p>
          <a:p>
            <a:pPr algn="ctr"/>
            <a:r>
              <a:rPr lang="ja-JP" altLang="en-US" sz="2800" dirty="0">
                <a:solidFill>
                  <a:srgbClr val="000000"/>
                </a:solidFill>
                <a:latin typeface="ＭＳ Ｐゴシック"/>
                <a:cs typeface="ＭＳ Ｐゴシック"/>
              </a:rPr>
              <a:t>荒堀仁美　石川源　茨聡　榎本紀美子　奥田美加</a:t>
            </a:r>
            <a:endParaRPr lang="en-US" altLang="ja-JP" sz="2800" dirty="0">
              <a:solidFill>
                <a:srgbClr val="000000"/>
              </a:solidFill>
              <a:latin typeface="ＭＳ Ｐゴシック"/>
              <a:cs typeface="ＭＳ Ｐゴシック"/>
            </a:endParaRPr>
          </a:p>
          <a:p>
            <a:pPr algn="ctr"/>
            <a:r>
              <a:rPr lang="ja-JP" altLang="en-US" sz="2800" dirty="0">
                <a:solidFill>
                  <a:srgbClr val="000000"/>
                </a:solidFill>
                <a:latin typeface="ＭＳ Ｐゴシック"/>
                <a:cs typeface="ＭＳ Ｐゴシック"/>
              </a:rPr>
              <a:t>亀井良政　草川功　久保実　嶋岡鋼　田中博明</a:t>
            </a:r>
            <a:endParaRPr lang="en-US" altLang="ja-JP" sz="2800" dirty="0">
              <a:solidFill>
                <a:srgbClr val="000000"/>
              </a:solidFill>
              <a:latin typeface="ＭＳ Ｐゴシック"/>
              <a:cs typeface="ＭＳ Ｐゴシック"/>
            </a:endParaRPr>
          </a:p>
          <a:p>
            <a:pPr algn="ctr"/>
            <a:r>
              <a:rPr lang="ja-JP" altLang="en-US" sz="2800" dirty="0">
                <a:solidFill>
                  <a:srgbClr val="000000"/>
                </a:solidFill>
                <a:latin typeface="ＭＳ Ｐゴシック"/>
                <a:cs typeface="ＭＳ Ｐゴシック"/>
              </a:rPr>
              <a:t>田丸俊輔　正岡直樹　和田雅樹</a:t>
            </a:r>
            <a:endParaRPr lang="en-US" altLang="ja-JP" sz="2800" dirty="0">
              <a:solidFill>
                <a:srgbClr val="000000"/>
              </a:solidFill>
              <a:latin typeface="ＭＳ Ｐゴシック"/>
              <a:cs typeface="ＭＳ Ｐゴシック"/>
            </a:endParaRPr>
          </a:p>
          <a:p>
            <a:pPr algn="ctr"/>
            <a:endParaRPr lang="en-US" altLang="ja-JP" sz="2800" dirty="0">
              <a:solidFill>
                <a:srgbClr val="000000"/>
              </a:solidFill>
              <a:latin typeface="ＭＳ Ｐゴシック"/>
              <a:cs typeface="ＭＳ Ｐゴシック"/>
            </a:endParaRPr>
          </a:p>
        </p:txBody>
      </p:sp>
      <p:sp>
        <p:nvSpPr>
          <p:cNvPr id="9" name="テキスト ボックス 8">
            <a:extLst>
              <a:ext uri="{FF2B5EF4-FFF2-40B4-BE49-F238E27FC236}">
                <a16:creationId xmlns:a16="http://schemas.microsoft.com/office/drawing/2014/main" id="{BD2C49A9-48BE-4B04-B661-AC85288CD2AB}"/>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2666442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983736" y="188640"/>
            <a:ext cx="5800049" cy="646331"/>
          </a:xfrm>
          <a:prstGeom prst="rect">
            <a:avLst/>
          </a:prstGeom>
        </p:spPr>
        <p:txBody>
          <a:bodyPr wrap="none">
            <a:spAutoFit/>
          </a:bodyPr>
          <a:lstStyle/>
          <a:p>
            <a:r>
              <a:rPr lang="en-US" altLang="ja-JP" sz="3600" dirty="0"/>
              <a:t>CoSTR2020</a:t>
            </a:r>
            <a:r>
              <a:rPr lang="ja-JP" altLang="en-US" sz="3600" dirty="0"/>
              <a:t>で検討された課題</a:t>
            </a:r>
          </a:p>
        </p:txBody>
      </p:sp>
      <p:graphicFrame>
        <p:nvGraphicFramePr>
          <p:cNvPr id="12" name="表 11">
            <a:extLst>
              <a:ext uri="{FF2B5EF4-FFF2-40B4-BE49-F238E27FC236}">
                <a16:creationId xmlns:a16="http://schemas.microsoft.com/office/drawing/2014/main" id="{FCA5A5FF-B81D-6C4C-AF09-CD8876788BBE}"/>
              </a:ext>
            </a:extLst>
          </p:cNvPr>
          <p:cNvGraphicFramePr>
            <a:graphicFrameLocks noGrp="1"/>
          </p:cNvGraphicFramePr>
          <p:nvPr>
            <p:extLst>
              <p:ext uri="{D42A27DB-BD31-4B8C-83A1-F6EECF244321}">
                <p14:modId xmlns:p14="http://schemas.microsoft.com/office/powerpoint/2010/main" val="1486783824"/>
              </p:ext>
            </p:extLst>
          </p:nvPr>
        </p:nvGraphicFramePr>
        <p:xfrm>
          <a:off x="123364" y="1196752"/>
          <a:ext cx="8913132" cy="4248474"/>
        </p:xfrm>
        <a:graphic>
          <a:graphicData uri="http://schemas.openxmlformats.org/drawingml/2006/table">
            <a:tbl>
              <a:tblPr>
                <a:tableStyleId>{5C22544A-7EE6-4342-B048-85BDC9FD1C3A}</a:tableStyleId>
              </a:tblPr>
              <a:tblGrid>
                <a:gridCol w="368184">
                  <a:extLst>
                    <a:ext uri="{9D8B030D-6E8A-4147-A177-3AD203B41FA5}">
                      <a16:colId xmlns:a16="http://schemas.microsoft.com/office/drawing/2014/main" val="757057276"/>
                    </a:ext>
                  </a:extLst>
                </a:gridCol>
                <a:gridCol w="7379031">
                  <a:extLst>
                    <a:ext uri="{9D8B030D-6E8A-4147-A177-3AD203B41FA5}">
                      <a16:colId xmlns:a16="http://schemas.microsoft.com/office/drawing/2014/main" val="928512954"/>
                    </a:ext>
                  </a:extLst>
                </a:gridCol>
                <a:gridCol w="1165917">
                  <a:extLst>
                    <a:ext uri="{9D8B030D-6E8A-4147-A177-3AD203B41FA5}">
                      <a16:colId xmlns:a16="http://schemas.microsoft.com/office/drawing/2014/main" val="2204585391"/>
                    </a:ext>
                  </a:extLst>
                </a:gridCol>
              </a:tblGrid>
              <a:tr h="448830">
                <a:tc gridSpan="2">
                  <a:txBody>
                    <a:bodyPr/>
                    <a:lstStyle/>
                    <a:p>
                      <a:pPr algn="l" fontAlgn="ctr"/>
                      <a:r>
                        <a:rPr lang="ja-JP" altLang="en-US" sz="2000" u="none" strike="noStrike">
                          <a:effectLst/>
                        </a:rPr>
                        <a:t>課題</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89916" marR="89916" marT="44958" marB="44958" anchor="ctr"/>
                </a:tc>
                <a:tc hMerge="1">
                  <a:txBody>
                    <a:bodyPr/>
                    <a:lstStyle/>
                    <a:p>
                      <a:endParaRPr kumimoji="1" lang="ja-JP" altLang="en-US"/>
                    </a:p>
                  </a:txBody>
                  <a:tcPr/>
                </a:tc>
                <a:tc>
                  <a:txBody>
                    <a:bodyPr/>
                    <a:lstStyle/>
                    <a:p>
                      <a:pPr algn="l" fontAlgn="ctr"/>
                      <a:r>
                        <a:rPr lang="ja-JP" altLang="en-US" sz="2000" u="none" strike="noStrike">
                          <a:effectLst/>
                        </a:rPr>
                        <a:t>評価法</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13712" marR="13712" marT="13712" marB="0" anchor="ctr"/>
                </a:tc>
                <a:extLst>
                  <a:ext uri="{0D108BD9-81ED-4DB2-BD59-A6C34878D82A}">
                    <a16:rowId xmlns:a16="http://schemas.microsoft.com/office/drawing/2014/main" val="1923114657"/>
                  </a:ext>
                </a:extLst>
              </a:tr>
              <a:tr h="448830">
                <a:tc gridSpan="2">
                  <a:txBody>
                    <a:bodyPr/>
                    <a:lstStyle/>
                    <a:p>
                      <a:pPr algn="l" fontAlgn="ctr"/>
                      <a:r>
                        <a:rPr lang="ja-JP" altLang="en-US" sz="2000" b="1" u="none" strike="noStrike" dirty="0">
                          <a:solidFill>
                            <a:srgbClr val="FFFF00"/>
                          </a:solidFill>
                          <a:effectLst/>
                        </a:rPr>
                        <a:t>新生児蘇生の必要性の予測と準備</a:t>
                      </a:r>
                      <a:endParaRPr lang="ja-JP" altLang="en-US" sz="2000" b="1" i="0" u="none" strike="noStrike" dirty="0">
                        <a:solidFill>
                          <a:srgbClr val="FFFF00"/>
                        </a:solidFill>
                        <a:effectLst/>
                        <a:latin typeface="游ゴシック" panose="020B0400000000000000" pitchFamily="34" charset="-128"/>
                        <a:ea typeface="游ゴシック" panose="020B0400000000000000" pitchFamily="34" charset="-128"/>
                      </a:endParaRPr>
                    </a:p>
                  </a:txBody>
                  <a:tcPr marL="89916" marR="89916" marT="44958" marB="44958" anchor="ctr">
                    <a:solidFill>
                      <a:schemeClr val="tx1"/>
                    </a:solidFill>
                  </a:tcPr>
                </a:tc>
                <a:tc hMerge="1">
                  <a:txBody>
                    <a:bodyPr/>
                    <a:lstStyle/>
                    <a:p>
                      <a:endParaRPr kumimoji="1" lang="ja-JP" altLang="en-US"/>
                    </a:p>
                  </a:txBody>
                  <a:tcPr/>
                </a:tc>
                <a:tc>
                  <a:txBody>
                    <a:bodyPr/>
                    <a:lstStyle/>
                    <a:p>
                      <a:pPr algn="l" fontAlgn="ct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13712" marR="13712" marT="13712" marB="0" anchor="ctr"/>
                </a:tc>
                <a:extLst>
                  <a:ext uri="{0D108BD9-81ED-4DB2-BD59-A6C34878D82A}">
                    <a16:rowId xmlns:a16="http://schemas.microsoft.com/office/drawing/2014/main" val="1373138831"/>
                  </a:ext>
                </a:extLst>
              </a:tr>
              <a:tr h="408859">
                <a:tc>
                  <a:txBody>
                    <a:bodyPr/>
                    <a:lstStyle/>
                    <a:p>
                      <a:pPr algn="l" fontAlgn="ct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13712" marR="13712" marT="13712" marB="0" anchor="ctr"/>
                </a:tc>
                <a:tc>
                  <a:txBody>
                    <a:bodyPr/>
                    <a:lstStyle/>
                    <a:p>
                      <a:pPr algn="l" fontAlgn="ctr"/>
                      <a:r>
                        <a:rPr lang="en-US" altLang="ja-JP" sz="2000" u="none" strike="noStrike" dirty="0">
                          <a:effectLst/>
                        </a:rPr>
                        <a:t>1.</a:t>
                      </a:r>
                      <a:r>
                        <a:rPr lang="ja-JP" altLang="en-US" sz="2000" u="none" strike="noStrike" dirty="0">
                          <a:effectLst/>
                        </a:rPr>
                        <a:t>分娩室での呼吸サポートの必要性の予測</a:t>
                      </a:r>
                      <a:endParaRPr lang="ja-JP" alt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13712" marR="13712" marT="13712" marB="0" anchor="ctr"/>
                </a:tc>
                <a:tc>
                  <a:txBody>
                    <a:bodyPr/>
                    <a:lstStyle/>
                    <a:p>
                      <a:pPr algn="l" fontAlgn="ctr"/>
                      <a:r>
                        <a:rPr lang="en-US" sz="2000" u="none" strike="noStrike" dirty="0">
                          <a:effectLst/>
                        </a:rPr>
                        <a:t>EvUp</a:t>
                      </a:r>
                      <a:endParaRPr 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13712" marR="13712" marT="13712" marB="0" anchor="ctr"/>
                </a:tc>
                <a:extLst>
                  <a:ext uri="{0D108BD9-81ED-4DB2-BD59-A6C34878D82A}">
                    <a16:rowId xmlns:a16="http://schemas.microsoft.com/office/drawing/2014/main" val="3447225214"/>
                  </a:ext>
                </a:extLst>
              </a:tr>
              <a:tr h="408859">
                <a:tc>
                  <a:txBody>
                    <a:bodyPr/>
                    <a:lstStyle/>
                    <a:p>
                      <a:pPr algn="l" fontAlgn="ct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13712" marR="13712" marT="13712" marB="0" anchor="ctr"/>
                </a:tc>
                <a:tc>
                  <a:txBody>
                    <a:bodyPr/>
                    <a:lstStyle/>
                    <a:p>
                      <a:pPr algn="l" fontAlgn="ctr"/>
                      <a:r>
                        <a:rPr lang="en-US" altLang="ja-JP" sz="2000" u="none" strike="noStrike" dirty="0">
                          <a:effectLst/>
                        </a:rPr>
                        <a:t>2.</a:t>
                      </a:r>
                      <a:r>
                        <a:rPr lang="ja-JP" altLang="en-US" sz="2000" u="none" strike="noStrike" dirty="0">
                          <a:effectLst/>
                        </a:rPr>
                        <a:t>ブリーフィングと新生児蘇生術後のデブリーフィングの効果</a:t>
                      </a:r>
                      <a:endParaRPr lang="ja-JP" alt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13712" marR="13712" marT="13712" marB="0" anchor="ctr"/>
                </a:tc>
                <a:tc>
                  <a:txBody>
                    <a:bodyPr/>
                    <a:lstStyle/>
                    <a:p>
                      <a:pPr algn="l" fontAlgn="ctr"/>
                      <a:r>
                        <a:rPr lang="en-US" sz="2000" u="none" strike="noStrike" dirty="0">
                          <a:effectLst/>
                        </a:rPr>
                        <a:t>ScopRev</a:t>
                      </a:r>
                      <a:endParaRPr 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13712" marR="13712" marT="13712" marB="0" anchor="ctr"/>
                </a:tc>
                <a:extLst>
                  <a:ext uri="{0D108BD9-81ED-4DB2-BD59-A6C34878D82A}">
                    <a16:rowId xmlns:a16="http://schemas.microsoft.com/office/drawing/2014/main" val="3768470748"/>
                  </a:ext>
                </a:extLst>
              </a:tr>
              <a:tr h="448830">
                <a:tc gridSpan="2">
                  <a:txBody>
                    <a:bodyPr/>
                    <a:lstStyle/>
                    <a:p>
                      <a:pPr algn="l" fontAlgn="ctr"/>
                      <a:r>
                        <a:rPr lang="ja-JP" altLang="en-US" sz="2000" b="1" u="none" strike="noStrike" dirty="0">
                          <a:solidFill>
                            <a:srgbClr val="FFFF00"/>
                          </a:solidFill>
                          <a:effectLst/>
                        </a:rPr>
                        <a:t>初期評価と初期処置</a:t>
                      </a:r>
                      <a:endParaRPr lang="ja-JP" altLang="en-US" sz="2000" b="1" i="0" u="none" strike="noStrike" dirty="0">
                        <a:solidFill>
                          <a:srgbClr val="FFFF00"/>
                        </a:solidFill>
                        <a:effectLst/>
                        <a:latin typeface="游ゴシック" panose="020B0400000000000000" pitchFamily="34" charset="-128"/>
                        <a:ea typeface="游ゴシック" panose="020B0400000000000000" pitchFamily="34" charset="-128"/>
                      </a:endParaRPr>
                    </a:p>
                  </a:txBody>
                  <a:tcPr marL="89916" marR="89916" marT="44958" marB="44958" anchor="ctr">
                    <a:solidFill>
                      <a:schemeClr val="tx1"/>
                    </a:solidFill>
                  </a:tcPr>
                </a:tc>
                <a:tc hMerge="1">
                  <a:txBody>
                    <a:bodyPr/>
                    <a:lstStyle/>
                    <a:p>
                      <a:endParaRPr kumimoji="1" lang="ja-JP" altLang="en-US"/>
                    </a:p>
                  </a:txBody>
                  <a:tcPr/>
                </a:tc>
                <a:tc>
                  <a:txBody>
                    <a:bodyPr/>
                    <a:lstStyle/>
                    <a:p>
                      <a:pPr algn="l" fontAlgn="ct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13712" marR="13712" marT="13712" marB="0" anchor="ctr"/>
                </a:tc>
                <a:extLst>
                  <a:ext uri="{0D108BD9-81ED-4DB2-BD59-A6C34878D82A}">
                    <a16:rowId xmlns:a16="http://schemas.microsoft.com/office/drawing/2014/main" val="645727471"/>
                  </a:ext>
                </a:extLst>
              </a:tr>
              <a:tr h="408859">
                <a:tc>
                  <a:txBody>
                    <a:bodyPr/>
                    <a:lstStyle/>
                    <a:p>
                      <a:pPr algn="l" fontAlgn="ct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13712" marR="13712" marT="13712" marB="0" anchor="ctr"/>
                </a:tc>
                <a:tc>
                  <a:txBody>
                    <a:bodyPr/>
                    <a:lstStyle/>
                    <a:p>
                      <a:pPr algn="l" fontAlgn="ctr"/>
                      <a:r>
                        <a:rPr lang="en-US" altLang="ja-JP" sz="2000" u="none" strike="noStrike" dirty="0">
                          <a:effectLst/>
                        </a:rPr>
                        <a:t>3.</a:t>
                      </a:r>
                      <a:r>
                        <a:rPr lang="ja-JP" altLang="en-US" sz="2000" u="none" strike="noStrike" dirty="0">
                          <a:effectLst/>
                        </a:rPr>
                        <a:t>保温戦略</a:t>
                      </a:r>
                      <a:endParaRPr lang="ja-JP" alt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13712" marR="13712" marT="13712" marB="0" anchor="ctr"/>
                </a:tc>
                <a:tc>
                  <a:txBody>
                    <a:bodyPr/>
                    <a:lstStyle/>
                    <a:p>
                      <a:pPr algn="l" fontAlgn="ctr"/>
                      <a:r>
                        <a:rPr lang="en-US" sz="2000" u="none" strike="noStrike" dirty="0">
                          <a:effectLst/>
                        </a:rPr>
                        <a:t>EvUp</a:t>
                      </a:r>
                      <a:endParaRPr 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13712" marR="13712" marT="13712" marB="0" anchor="ctr"/>
                </a:tc>
                <a:extLst>
                  <a:ext uri="{0D108BD9-81ED-4DB2-BD59-A6C34878D82A}">
                    <a16:rowId xmlns:a16="http://schemas.microsoft.com/office/drawing/2014/main" val="3607892745"/>
                  </a:ext>
                </a:extLst>
              </a:tr>
              <a:tr h="408859">
                <a:tc>
                  <a:txBody>
                    <a:bodyPr/>
                    <a:lstStyle/>
                    <a:p>
                      <a:pPr algn="l" fontAlgn="ct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13712" marR="13712" marT="13712" marB="0" anchor="ctr"/>
                </a:tc>
                <a:tc>
                  <a:txBody>
                    <a:bodyPr/>
                    <a:lstStyle/>
                    <a:p>
                      <a:pPr algn="l" fontAlgn="ctr"/>
                      <a:r>
                        <a:rPr lang="en-US" altLang="ja-JP" sz="2000" u="none" strike="noStrike" dirty="0">
                          <a:effectLst/>
                        </a:rPr>
                        <a:t>4.</a:t>
                      </a:r>
                      <a:r>
                        <a:rPr lang="ja-JP" altLang="en-US" sz="2000" u="none" strike="noStrike" dirty="0">
                          <a:effectLst/>
                        </a:rPr>
                        <a:t>清明羊水の吸引</a:t>
                      </a:r>
                      <a:endParaRPr 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13712" marR="13712" marT="13712" marB="0" anchor="ctr"/>
                </a:tc>
                <a:tc>
                  <a:txBody>
                    <a:bodyPr/>
                    <a:lstStyle/>
                    <a:p>
                      <a:pPr algn="l" fontAlgn="ctr"/>
                      <a:r>
                        <a:rPr lang="en-US" altLang="ja-JP" sz="2000" u="none" strike="noStrike" dirty="0">
                          <a:effectLst/>
                        </a:rPr>
                        <a:t>ScopRev</a:t>
                      </a:r>
                      <a:endParaRPr lang="ja-JP" alt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13712" marR="13712" marT="13712" marB="0" anchor="ctr"/>
                </a:tc>
                <a:extLst>
                  <a:ext uri="{0D108BD9-81ED-4DB2-BD59-A6C34878D82A}">
                    <a16:rowId xmlns:a16="http://schemas.microsoft.com/office/drawing/2014/main" val="2537018220"/>
                  </a:ext>
                </a:extLst>
              </a:tr>
              <a:tr h="408859">
                <a:tc>
                  <a:txBody>
                    <a:bodyPr/>
                    <a:lstStyle/>
                    <a:p>
                      <a:pPr algn="l" fontAlgn="ctr"/>
                      <a:endParaRPr lang="ja-JP" altLang="en-US" sz="2000" b="0" i="0" u="none" strike="noStrike">
                        <a:solidFill>
                          <a:srgbClr val="FF0000"/>
                        </a:solidFill>
                        <a:effectLst/>
                        <a:latin typeface="游ゴシック" panose="020B0400000000000000" pitchFamily="34" charset="-128"/>
                        <a:ea typeface="游ゴシック" panose="020B0400000000000000" pitchFamily="34" charset="-128"/>
                      </a:endParaRPr>
                    </a:p>
                  </a:txBody>
                  <a:tcPr marL="13712" marR="13712" marT="13712" marB="0" anchor="ctr"/>
                </a:tc>
                <a:tc>
                  <a:txBody>
                    <a:bodyPr/>
                    <a:lstStyle/>
                    <a:p>
                      <a:pPr algn="l" fontAlgn="ctr"/>
                      <a:r>
                        <a:rPr lang="en-US" altLang="ja-JP" sz="2000" u="none" strike="noStrike" dirty="0">
                          <a:solidFill>
                            <a:srgbClr val="FF0000"/>
                          </a:solidFill>
                          <a:effectLst/>
                        </a:rPr>
                        <a:t>5.</a:t>
                      </a:r>
                      <a:r>
                        <a:rPr lang="ja-JP" altLang="en-US" sz="2000" u="none" strike="noStrike" dirty="0">
                          <a:solidFill>
                            <a:srgbClr val="FF0000"/>
                          </a:solidFill>
                          <a:effectLst/>
                        </a:rPr>
                        <a:t>胎便性羊水混濁のある活気のない新生児への気管挿管と吸引</a:t>
                      </a:r>
                      <a:endParaRPr lang="ja-JP" altLang="en-US" sz="20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13712" marR="13712" marT="13712" marB="0" anchor="ctr"/>
                </a:tc>
                <a:tc>
                  <a:txBody>
                    <a:bodyPr/>
                    <a:lstStyle/>
                    <a:p>
                      <a:pPr algn="l" fontAlgn="ctr"/>
                      <a:r>
                        <a:rPr lang="en-US" sz="2000" u="none" strike="noStrike" dirty="0">
                          <a:effectLst/>
                        </a:rPr>
                        <a:t>SysRev</a:t>
                      </a:r>
                      <a:endParaRPr 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13712" marR="13712" marT="13712" marB="0" anchor="ctr"/>
                </a:tc>
                <a:extLst>
                  <a:ext uri="{0D108BD9-81ED-4DB2-BD59-A6C34878D82A}">
                    <a16:rowId xmlns:a16="http://schemas.microsoft.com/office/drawing/2014/main" val="2680954734"/>
                  </a:ext>
                </a:extLst>
              </a:tr>
              <a:tr h="448830">
                <a:tc gridSpan="2">
                  <a:txBody>
                    <a:bodyPr/>
                    <a:lstStyle/>
                    <a:p>
                      <a:pPr algn="l" fontAlgn="ctr"/>
                      <a:r>
                        <a:rPr lang="ja-JP" altLang="en-US" sz="2000" b="1" u="none" strike="noStrike" dirty="0">
                          <a:solidFill>
                            <a:srgbClr val="FFFF00"/>
                          </a:solidFill>
                          <a:effectLst/>
                        </a:rPr>
                        <a:t>生理学的モニタリングとフィードバック装置</a:t>
                      </a:r>
                      <a:endParaRPr lang="ja-JP" altLang="en-US" sz="2000" b="1" i="0" u="none" strike="noStrike" dirty="0">
                        <a:solidFill>
                          <a:srgbClr val="FFFF00"/>
                        </a:solidFill>
                        <a:effectLst/>
                        <a:latin typeface="游ゴシック" panose="020B0400000000000000" pitchFamily="34" charset="-128"/>
                        <a:ea typeface="游ゴシック" panose="020B0400000000000000" pitchFamily="34" charset="-128"/>
                      </a:endParaRPr>
                    </a:p>
                  </a:txBody>
                  <a:tcPr marL="89916" marR="89916" marT="44958" marB="44958" anchor="ctr">
                    <a:solidFill>
                      <a:schemeClr val="tx1"/>
                    </a:solidFill>
                  </a:tcPr>
                </a:tc>
                <a:tc hMerge="1">
                  <a:txBody>
                    <a:bodyPr/>
                    <a:lstStyle/>
                    <a:p>
                      <a:endParaRPr kumimoji="1" lang="ja-JP" altLang="en-US"/>
                    </a:p>
                  </a:txBody>
                  <a:tcPr/>
                </a:tc>
                <a:tc>
                  <a:txBody>
                    <a:bodyPr/>
                    <a:lstStyle/>
                    <a:p>
                      <a:pPr algn="l" fontAlgn="ct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13712" marR="13712" marT="13712" marB="0" anchor="ctr"/>
                </a:tc>
                <a:extLst>
                  <a:ext uri="{0D108BD9-81ED-4DB2-BD59-A6C34878D82A}">
                    <a16:rowId xmlns:a16="http://schemas.microsoft.com/office/drawing/2014/main" val="1696071381"/>
                  </a:ext>
                </a:extLst>
              </a:tr>
              <a:tr h="408859">
                <a:tc>
                  <a:txBody>
                    <a:bodyPr/>
                    <a:lstStyle/>
                    <a:p>
                      <a:pPr algn="l" fontAlgn="ctr"/>
                      <a:r>
                        <a:rPr lang="ja-JP" altLang="en-US" sz="2000" u="none" strike="noStrike">
                          <a:effectLst/>
                        </a:rPr>
                        <a:t>　</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13712" marR="13712" marT="13712" marB="0" anchor="ctr"/>
                </a:tc>
                <a:tc>
                  <a:txBody>
                    <a:bodyPr/>
                    <a:lstStyle/>
                    <a:p>
                      <a:pPr algn="l" fontAlgn="ctr"/>
                      <a:r>
                        <a:rPr lang="en-US" altLang="ja-JP" sz="2000" u="none" strike="noStrike" dirty="0">
                          <a:effectLst/>
                        </a:rPr>
                        <a:t>6.</a:t>
                      </a:r>
                      <a:r>
                        <a:rPr lang="ja-JP" altLang="en-US" sz="2000" u="none" strike="noStrike" dirty="0">
                          <a:effectLst/>
                        </a:rPr>
                        <a:t>新生児蘇生時の心拍数モニタリング</a:t>
                      </a:r>
                      <a:endParaRPr lang="ja-JP" alt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13712" marR="13712" marT="13712" marB="0" anchor="ctr"/>
                </a:tc>
                <a:tc>
                  <a:txBody>
                    <a:bodyPr/>
                    <a:lstStyle/>
                    <a:p>
                      <a:pPr algn="l" fontAlgn="ctr"/>
                      <a:r>
                        <a:rPr lang="en-US" sz="2000" u="none" strike="noStrike" dirty="0">
                          <a:effectLst/>
                        </a:rPr>
                        <a:t>EvUp</a:t>
                      </a:r>
                      <a:endParaRPr 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13712" marR="13712" marT="13712" marB="0" anchor="ctr"/>
                </a:tc>
                <a:extLst>
                  <a:ext uri="{0D108BD9-81ED-4DB2-BD59-A6C34878D82A}">
                    <a16:rowId xmlns:a16="http://schemas.microsoft.com/office/drawing/2014/main" val="2394439642"/>
                  </a:ext>
                </a:extLst>
              </a:tr>
            </a:tbl>
          </a:graphicData>
        </a:graphic>
      </p:graphicFrame>
      <p:sp>
        <p:nvSpPr>
          <p:cNvPr id="7" name="テキスト ボックス 6">
            <a:extLst>
              <a:ext uri="{FF2B5EF4-FFF2-40B4-BE49-F238E27FC236}">
                <a16:creationId xmlns:a16="http://schemas.microsoft.com/office/drawing/2014/main" id="{EAC636F7-F1C3-462B-8826-802B166CB951}"/>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273006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graphicFrame>
        <p:nvGraphicFramePr>
          <p:cNvPr id="3" name="表 2">
            <a:extLst>
              <a:ext uri="{FF2B5EF4-FFF2-40B4-BE49-F238E27FC236}">
                <a16:creationId xmlns:a16="http://schemas.microsoft.com/office/drawing/2014/main" id="{CC1E5E36-D88F-2E4A-BC08-C52D60B8D6DF}"/>
              </a:ext>
            </a:extLst>
          </p:cNvPr>
          <p:cNvGraphicFramePr>
            <a:graphicFrameLocks noGrp="1"/>
          </p:cNvGraphicFramePr>
          <p:nvPr>
            <p:extLst>
              <p:ext uri="{D42A27DB-BD31-4B8C-83A1-F6EECF244321}">
                <p14:modId xmlns:p14="http://schemas.microsoft.com/office/powerpoint/2010/main" val="2941485392"/>
              </p:ext>
            </p:extLst>
          </p:nvPr>
        </p:nvGraphicFramePr>
        <p:xfrm>
          <a:off x="107503" y="1052736"/>
          <a:ext cx="8847818" cy="4464493"/>
        </p:xfrm>
        <a:graphic>
          <a:graphicData uri="http://schemas.openxmlformats.org/drawingml/2006/table">
            <a:tbl>
              <a:tblPr>
                <a:tableStyleId>{5C22544A-7EE6-4342-B048-85BDC9FD1C3A}</a:tableStyleId>
              </a:tblPr>
              <a:tblGrid>
                <a:gridCol w="365486">
                  <a:extLst>
                    <a:ext uri="{9D8B030D-6E8A-4147-A177-3AD203B41FA5}">
                      <a16:colId xmlns:a16="http://schemas.microsoft.com/office/drawing/2014/main" val="168186883"/>
                    </a:ext>
                  </a:extLst>
                </a:gridCol>
                <a:gridCol w="7324959">
                  <a:extLst>
                    <a:ext uri="{9D8B030D-6E8A-4147-A177-3AD203B41FA5}">
                      <a16:colId xmlns:a16="http://schemas.microsoft.com/office/drawing/2014/main" val="2089273665"/>
                    </a:ext>
                  </a:extLst>
                </a:gridCol>
                <a:gridCol w="1157373">
                  <a:extLst>
                    <a:ext uri="{9D8B030D-6E8A-4147-A177-3AD203B41FA5}">
                      <a16:colId xmlns:a16="http://schemas.microsoft.com/office/drawing/2014/main" val="764902092"/>
                    </a:ext>
                  </a:extLst>
                </a:gridCol>
              </a:tblGrid>
              <a:tr h="405863">
                <a:tc gridSpan="2">
                  <a:txBody>
                    <a:bodyPr/>
                    <a:lstStyle/>
                    <a:p>
                      <a:pPr algn="l" fontAlgn="ctr"/>
                      <a:r>
                        <a:rPr lang="ja-JP" altLang="en-US" sz="2000" u="none" strike="noStrike">
                          <a:effectLst/>
                        </a:rPr>
                        <a:t>課題</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hMerge="1">
                  <a:txBody>
                    <a:bodyPr/>
                    <a:lstStyle/>
                    <a:p>
                      <a:endParaRPr kumimoji="1" lang="ja-JP" altLang="en-US"/>
                    </a:p>
                  </a:txBody>
                  <a:tcPr/>
                </a:tc>
                <a:tc>
                  <a:txBody>
                    <a:bodyPr/>
                    <a:lstStyle/>
                    <a:p>
                      <a:pPr algn="l" fontAlgn="ctr"/>
                      <a:r>
                        <a:rPr lang="ja-JP" altLang="en-US" sz="2000" u="none" strike="noStrike">
                          <a:effectLst/>
                        </a:rPr>
                        <a:t>評価法</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635676160"/>
                  </a:ext>
                </a:extLst>
              </a:tr>
              <a:tr h="405863">
                <a:tc gridSpan="2">
                  <a:txBody>
                    <a:bodyPr/>
                    <a:lstStyle/>
                    <a:p>
                      <a:pPr algn="l" fontAlgn="ctr"/>
                      <a:r>
                        <a:rPr lang="ja-JP" altLang="en-US" sz="2000" b="1" u="none" strike="noStrike" dirty="0">
                          <a:solidFill>
                            <a:srgbClr val="FFFF00"/>
                          </a:solidFill>
                          <a:effectLst/>
                        </a:rPr>
                        <a:t>人工呼吸戦略</a:t>
                      </a:r>
                      <a:endParaRPr lang="ja-JP" altLang="en-US" sz="2000" b="1" i="0" u="none" strike="noStrike" dirty="0">
                        <a:solidFill>
                          <a:srgbClr val="FFFF00"/>
                        </a:solidFill>
                        <a:effectLst/>
                        <a:latin typeface="游ゴシック" panose="020B0400000000000000" pitchFamily="34" charset="-128"/>
                        <a:ea typeface="游ゴシック" panose="020B0400000000000000" pitchFamily="34" charset="-128"/>
                      </a:endParaRPr>
                    </a:p>
                  </a:txBody>
                  <a:tcPr marL="9525" marR="9525" marT="9525" marB="0" anchor="ctr">
                    <a:solidFill>
                      <a:schemeClr val="tx1"/>
                    </a:solidFill>
                  </a:tcPr>
                </a:tc>
                <a:tc hMerge="1">
                  <a:txBody>
                    <a:bodyPr/>
                    <a:lstStyle/>
                    <a:p>
                      <a:endParaRPr kumimoji="1" lang="ja-JP" altLang="en-US"/>
                    </a:p>
                  </a:txBody>
                  <a:tcPr/>
                </a:tc>
                <a:tc>
                  <a:txBody>
                    <a:bodyPr/>
                    <a:lstStyle/>
                    <a:p>
                      <a:pPr algn="l" fontAlgn="ct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2898342037"/>
                  </a:ext>
                </a:extLst>
              </a:tr>
              <a:tr h="405863">
                <a:tc>
                  <a:txBody>
                    <a:bodyPr/>
                    <a:lstStyle/>
                    <a:p>
                      <a:pPr algn="l" fontAlgn="ctr"/>
                      <a:endParaRPr lang="ja-JP" altLang="en-US" sz="2000" b="0" i="0" u="none" strike="noStrike">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altLang="ja-JP" sz="2000" u="none" strike="noStrike" dirty="0">
                          <a:solidFill>
                            <a:srgbClr val="FF0000"/>
                          </a:solidFill>
                          <a:effectLst/>
                        </a:rPr>
                        <a:t>7.</a:t>
                      </a:r>
                      <a:r>
                        <a:rPr lang="ja-JP" altLang="en-US" sz="2000" u="none" strike="noStrike" dirty="0">
                          <a:solidFill>
                            <a:srgbClr val="FF0000"/>
                          </a:solidFill>
                          <a:effectLst/>
                        </a:rPr>
                        <a:t>持続的肺拡張</a:t>
                      </a:r>
                      <a:endParaRPr lang="en-US" sz="20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2000" u="none" strike="noStrike" dirty="0">
                          <a:effectLst/>
                        </a:rPr>
                        <a:t>SysRev</a:t>
                      </a:r>
                      <a:endParaRPr 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184770480"/>
                  </a:ext>
                </a:extLst>
              </a:tr>
              <a:tr h="405863">
                <a:tc>
                  <a:txBody>
                    <a:bodyPr/>
                    <a:lstStyle/>
                    <a:p>
                      <a:pPr algn="l" fontAlgn="ct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altLang="ja-JP" sz="2000" u="none" strike="noStrike" dirty="0">
                          <a:effectLst/>
                        </a:rPr>
                        <a:t>8.</a:t>
                      </a:r>
                      <a:r>
                        <a:rPr lang="ja-JP" altLang="en-US" sz="2000" u="none" strike="noStrike" dirty="0">
                          <a:effectLst/>
                        </a:rPr>
                        <a:t>呼気終末陽圧（</a:t>
                      </a:r>
                      <a:r>
                        <a:rPr lang="en-US" sz="2000" u="none" strike="noStrike" dirty="0">
                          <a:effectLst/>
                        </a:rPr>
                        <a:t>PEEP）vs</a:t>
                      </a:r>
                      <a:r>
                        <a:rPr lang="ja-JP" altLang="en-US" sz="2000" u="none" strike="noStrike" dirty="0">
                          <a:effectLst/>
                        </a:rPr>
                        <a:t>　</a:t>
                      </a:r>
                      <a:r>
                        <a:rPr lang="en-US" sz="2000" u="none" strike="noStrike" dirty="0">
                          <a:effectLst/>
                        </a:rPr>
                        <a:t>PEEP</a:t>
                      </a:r>
                      <a:r>
                        <a:rPr lang="ja-JP" altLang="en-US" sz="2000" u="none" strike="noStrike" dirty="0">
                          <a:effectLst/>
                        </a:rPr>
                        <a:t>なし</a:t>
                      </a:r>
                      <a:endParaRPr lang="ja-JP" alt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2000" u="none" strike="noStrike" dirty="0">
                          <a:effectLst/>
                        </a:rPr>
                        <a:t>EvUp</a:t>
                      </a:r>
                      <a:endParaRPr 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2500220633"/>
                  </a:ext>
                </a:extLst>
              </a:tr>
              <a:tr h="405863">
                <a:tc>
                  <a:txBody>
                    <a:bodyPr/>
                    <a:lstStyle/>
                    <a:p>
                      <a:pPr algn="l" fontAlgn="ct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altLang="ja-JP" sz="2000" u="none" strike="noStrike" dirty="0">
                          <a:effectLst/>
                        </a:rPr>
                        <a:t>9.</a:t>
                      </a:r>
                      <a:r>
                        <a:rPr lang="ja-JP" altLang="en-US" sz="2000" u="none" strike="noStrike" dirty="0">
                          <a:effectLst/>
                        </a:rPr>
                        <a:t>持続的気道陽圧（</a:t>
                      </a:r>
                      <a:r>
                        <a:rPr lang="en-US" sz="2000" u="none" strike="noStrike" dirty="0" err="1">
                          <a:effectLst/>
                        </a:rPr>
                        <a:t>CPAP）vs</a:t>
                      </a:r>
                      <a:r>
                        <a:rPr lang="ja-JP" altLang="en-US" sz="2000" u="none" strike="noStrike" dirty="0">
                          <a:effectLst/>
                        </a:rPr>
                        <a:t>　間欠的陽圧呼吸</a:t>
                      </a:r>
                      <a:r>
                        <a:rPr lang="en-US" sz="2000" u="none" strike="noStrike" dirty="0">
                          <a:effectLst/>
                        </a:rPr>
                        <a:t>PPV</a:t>
                      </a:r>
                      <a:endParaRPr 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2000" u="none" strike="noStrike" dirty="0">
                          <a:effectLst/>
                        </a:rPr>
                        <a:t>EvUp</a:t>
                      </a:r>
                      <a:endParaRPr 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581177007"/>
                  </a:ext>
                </a:extLst>
              </a:tr>
              <a:tr h="405863">
                <a:tc>
                  <a:txBody>
                    <a:bodyPr/>
                    <a:lstStyle/>
                    <a:p>
                      <a:pPr algn="l" fontAlgn="ct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2000" u="none" strike="noStrike" dirty="0">
                          <a:effectLst/>
                        </a:rPr>
                        <a:t>10</a:t>
                      </a:r>
                      <a:r>
                        <a:rPr lang="en-US" altLang="ja-JP" sz="2000" u="none" strike="noStrike" dirty="0">
                          <a:effectLst/>
                        </a:rPr>
                        <a:t>.</a:t>
                      </a:r>
                      <a:r>
                        <a:rPr lang="en-US" sz="2000" u="none" strike="noStrike" dirty="0">
                          <a:effectLst/>
                        </a:rPr>
                        <a:t>T</a:t>
                      </a:r>
                      <a:r>
                        <a:rPr lang="ja-JP" altLang="en-US" sz="2000" u="none" strike="noStrike" dirty="0">
                          <a:effectLst/>
                        </a:rPr>
                        <a:t>ピース蘇生器　</a:t>
                      </a:r>
                      <a:r>
                        <a:rPr lang="en-US" sz="2000" u="none" strike="noStrike" dirty="0">
                          <a:effectLst/>
                        </a:rPr>
                        <a:t>vs</a:t>
                      </a:r>
                      <a:r>
                        <a:rPr lang="ja-JP" altLang="en-US" sz="2000" u="none" strike="noStrike" dirty="0">
                          <a:effectLst/>
                        </a:rPr>
                        <a:t>　換気用自己膨張式バッグ</a:t>
                      </a:r>
                      <a:endParaRPr lang="ja-JP" alt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2000" u="none" strike="noStrike" dirty="0">
                          <a:effectLst/>
                        </a:rPr>
                        <a:t>ScopRev</a:t>
                      </a:r>
                      <a:endParaRPr 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41043878"/>
                  </a:ext>
                </a:extLst>
              </a:tr>
              <a:tr h="405863">
                <a:tc>
                  <a:txBody>
                    <a:bodyPr/>
                    <a:lstStyle/>
                    <a:p>
                      <a:pPr algn="l" fontAlgn="ctr"/>
                      <a:endParaRPr lang="ja-JP" altLang="en-US" sz="2000" b="0" i="0" u="none" strike="noStrike">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altLang="ja-JP" sz="2000" u="none" strike="noStrike" dirty="0">
                          <a:solidFill>
                            <a:srgbClr val="FF0000"/>
                          </a:solidFill>
                          <a:effectLst/>
                        </a:rPr>
                        <a:t>11.</a:t>
                      </a:r>
                      <a:r>
                        <a:rPr lang="ja-JP" altLang="en-US" sz="2000" u="none" strike="noStrike" dirty="0">
                          <a:solidFill>
                            <a:srgbClr val="FF0000"/>
                          </a:solidFill>
                          <a:effectLst/>
                        </a:rPr>
                        <a:t>早産児蘇生のための酸素</a:t>
                      </a:r>
                      <a:endParaRPr lang="ja-JP" altLang="en-US" sz="20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2000" u="none" strike="noStrike" dirty="0">
                          <a:effectLst/>
                        </a:rPr>
                        <a:t>SysRev</a:t>
                      </a:r>
                      <a:endParaRPr 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886705892"/>
                  </a:ext>
                </a:extLst>
              </a:tr>
              <a:tr h="405863">
                <a:tc>
                  <a:txBody>
                    <a:bodyPr/>
                    <a:lstStyle/>
                    <a:p>
                      <a:pPr algn="l" fontAlgn="ctr"/>
                      <a:endParaRPr lang="ja-JP" altLang="en-US" sz="2000" b="0" i="0" u="none" strike="noStrike">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altLang="ja-JP" sz="2000" u="none" strike="noStrike" dirty="0">
                          <a:solidFill>
                            <a:srgbClr val="FF0000"/>
                          </a:solidFill>
                          <a:effectLst/>
                        </a:rPr>
                        <a:t>12.</a:t>
                      </a:r>
                      <a:r>
                        <a:rPr lang="ja-JP" altLang="en-US" sz="2000" u="none" strike="noStrike" dirty="0">
                          <a:solidFill>
                            <a:srgbClr val="FF0000"/>
                          </a:solidFill>
                          <a:effectLst/>
                        </a:rPr>
                        <a:t>正期産児蘇生のための酸素</a:t>
                      </a:r>
                      <a:endParaRPr lang="ja-JP" altLang="en-US" sz="20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2000" u="none" strike="noStrike" dirty="0">
                          <a:effectLst/>
                        </a:rPr>
                        <a:t>SysRev</a:t>
                      </a:r>
                      <a:endParaRPr 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752541301"/>
                  </a:ext>
                </a:extLst>
              </a:tr>
              <a:tr h="405863">
                <a:tc gridSpan="2">
                  <a:txBody>
                    <a:bodyPr/>
                    <a:lstStyle/>
                    <a:p>
                      <a:pPr algn="l" fontAlgn="ctr"/>
                      <a:r>
                        <a:rPr lang="ja-JP" altLang="en-US" sz="2000" b="1" u="none" strike="noStrike">
                          <a:solidFill>
                            <a:srgbClr val="FFFF00"/>
                          </a:solidFill>
                          <a:effectLst/>
                        </a:rPr>
                        <a:t>循環補助</a:t>
                      </a:r>
                      <a:endParaRPr lang="ja-JP" altLang="en-US" sz="2000" b="1" i="0" u="none" strike="noStrike">
                        <a:solidFill>
                          <a:srgbClr val="FFFF00"/>
                        </a:solidFill>
                        <a:effectLst/>
                        <a:latin typeface="游ゴシック" panose="020B0400000000000000" pitchFamily="34" charset="-128"/>
                        <a:ea typeface="游ゴシック" panose="020B0400000000000000" pitchFamily="34" charset="-128"/>
                      </a:endParaRPr>
                    </a:p>
                  </a:txBody>
                  <a:tcPr marL="9525" marR="9525" marT="9525" marB="0" anchor="ctr">
                    <a:solidFill>
                      <a:schemeClr val="tx1"/>
                    </a:solidFill>
                  </a:tcPr>
                </a:tc>
                <a:tc hMerge="1">
                  <a:txBody>
                    <a:bodyPr/>
                    <a:lstStyle/>
                    <a:p>
                      <a:endParaRPr kumimoji="1" lang="ja-JP" altLang="en-US"/>
                    </a:p>
                  </a:txBody>
                  <a:tcPr/>
                </a:tc>
                <a:tc>
                  <a:txBody>
                    <a:bodyPr/>
                    <a:lstStyle/>
                    <a:p>
                      <a:pPr algn="l" fontAlgn="ct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198065702"/>
                  </a:ext>
                </a:extLst>
              </a:tr>
              <a:tr h="405863">
                <a:tc>
                  <a:txBody>
                    <a:bodyPr/>
                    <a:lstStyle/>
                    <a:p>
                      <a:pPr algn="l" fontAlgn="ct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altLang="ja-JP" sz="2000" u="none" strike="noStrike" dirty="0">
                          <a:effectLst/>
                        </a:rPr>
                        <a:t>13.</a:t>
                      </a:r>
                      <a:r>
                        <a:rPr lang="ja-JP" altLang="en-US" sz="2000" u="none" strike="noStrike" dirty="0">
                          <a:effectLst/>
                        </a:rPr>
                        <a:t>新生児蘇生の</a:t>
                      </a:r>
                      <a:r>
                        <a:rPr lang="en-US" sz="2000" u="none" strike="noStrike" dirty="0">
                          <a:effectLst/>
                        </a:rPr>
                        <a:t>CPR</a:t>
                      </a:r>
                      <a:r>
                        <a:rPr lang="ja-JP" altLang="en-US" sz="2000" u="none" strike="noStrike" dirty="0">
                          <a:effectLst/>
                        </a:rPr>
                        <a:t>比</a:t>
                      </a:r>
                      <a:endParaRPr lang="ja-JP" alt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2000" u="none" strike="noStrike" dirty="0">
                          <a:effectLst/>
                        </a:rPr>
                        <a:t>EvUp</a:t>
                      </a:r>
                      <a:endParaRPr 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546959805"/>
                  </a:ext>
                </a:extLst>
              </a:tr>
              <a:tr h="405863">
                <a:tc>
                  <a:txBody>
                    <a:bodyPr/>
                    <a:lstStyle/>
                    <a:p>
                      <a:pPr algn="l" fontAlgn="ctr"/>
                      <a:r>
                        <a:rPr lang="ja-JP" altLang="en-US" sz="2000" u="none" strike="noStrike">
                          <a:effectLst/>
                        </a:rPr>
                        <a:t>　</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altLang="ja-JP" sz="2000" u="none" strike="noStrike" dirty="0">
                          <a:effectLst/>
                        </a:rPr>
                        <a:t>14.</a:t>
                      </a:r>
                      <a:r>
                        <a:rPr lang="ja-JP" altLang="en-US" sz="2000" u="none" strike="noStrike" dirty="0">
                          <a:effectLst/>
                        </a:rPr>
                        <a:t>新生児蘇生のための両母指法　</a:t>
                      </a:r>
                      <a:r>
                        <a:rPr lang="en-US" sz="2000" u="none" strike="noStrike" dirty="0">
                          <a:effectLst/>
                        </a:rPr>
                        <a:t>vs</a:t>
                      </a:r>
                      <a:r>
                        <a:rPr lang="ja-JP" altLang="en-US" sz="2000" u="none" strike="noStrike" dirty="0">
                          <a:effectLst/>
                        </a:rPr>
                        <a:t>　</a:t>
                      </a:r>
                      <a:r>
                        <a:rPr lang="en-US" sz="2000" u="none" strike="noStrike" dirty="0">
                          <a:effectLst/>
                        </a:rPr>
                        <a:t>2</a:t>
                      </a:r>
                      <a:r>
                        <a:rPr lang="ja-JP" altLang="en-US" sz="2000" u="none" strike="noStrike" dirty="0">
                          <a:effectLst/>
                        </a:rPr>
                        <a:t>本指法</a:t>
                      </a:r>
                      <a:endParaRPr lang="ja-JP" alt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2000" u="none" strike="noStrike" dirty="0">
                          <a:effectLst/>
                        </a:rPr>
                        <a:t>EvUp</a:t>
                      </a:r>
                      <a:endParaRPr 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226127559"/>
                  </a:ext>
                </a:extLst>
              </a:tr>
            </a:tbl>
          </a:graphicData>
        </a:graphic>
      </p:graphicFrame>
      <p:sp>
        <p:nvSpPr>
          <p:cNvPr id="7" name="正方形/長方形 6">
            <a:extLst>
              <a:ext uri="{FF2B5EF4-FFF2-40B4-BE49-F238E27FC236}">
                <a16:creationId xmlns:a16="http://schemas.microsoft.com/office/drawing/2014/main" id="{6096656B-6605-4776-B210-7849CFB05779}"/>
              </a:ext>
            </a:extLst>
          </p:cNvPr>
          <p:cNvSpPr/>
          <p:nvPr/>
        </p:nvSpPr>
        <p:spPr>
          <a:xfrm>
            <a:off x="983736" y="188640"/>
            <a:ext cx="5800049" cy="646331"/>
          </a:xfrm>
          <a:prstGeom prst="rect">
            <a:avLst/>
          </a:prstGeom>
        </p:spPr>
        <p:txBody>
          <a:bodyPr wrap="none">
            <a:spAutoFit/>
          </a:bodyPr>
          <a:lstStyle/>
          <a:p>
            <a:r>
              <a:rPr lang="en-US" altLang="ja-JP" sz="3600" dirty="0"/>
              <a:t>CoSTR2020</a:t>
            </a:r>
            <a:r>
              <a:rPr lang="ja-JP" altLang="en-US" sz="3600" dirty="0"/>
              <a:t>で検討された課題</a:t>
            </a:r>
          </a:p>
        </p:txBody>
      </p:sp>
      <p:sp>
        <p:nvSpPr>
          <p:cNvPr id="9" name="テキスト ボックス 8">
            <a:extLst>
              <a:ext uri="{FF2B5EF4-FFF2-40B4-BE49-F238E27FC236}">
                <a16:creationId xmlns:a16="http://schemas.microsoft.com/office/drawing/2014/main" id="{AA318C83-4900-4075-BE95-BF05607178AB}"/>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2998141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graphicFrame>
        <p:nvGraphicFramePr>
          <p:cNvPr id="3" name="表 2">
            <a:extLst>
              <a:ext uri="{FF2B5EF4-FFF2-40B4-BE49-F238E27FC236}">
                <a16:creationId xmlns:a16="http://schemas.microsoft.com/office/drawing/2014/main" id="{5C78D12D-7558-1648-8E9B-42D16BDDCF88}"/>
              </a:ext>
            </a:extLst>
          </p:cNvPr>
          <p:cNvGraphicFramePr>
            <a:graphicFrameLocks noGrp="1"/>
          </p:cNvGraphicFramePr>
          <p:nvPr>
            <p:extLst>
              <p:ext uri="{D42A27DB-BD31-4B8C-83A1-F6EECF244321}">
                <p14:modId xmlns:p14="http://schemas.microsoft.com/office/powerpoint/2010/main" val="3231278981"/>
              </p:ext>
            </p:extLst>
          </p:nvPr>
        </p:nvGraphicFramePr>
        <p:xfrm>
          <a:off x="127574" y="1052736"/>
          <a:ext cx="8895388" cy="4896540"/>
        </p:xfrm>
        <a:graphic>
          <a:graphicData uri="http://schemas.openxmlformats.org/drawingml/2006/table">
            <a:tbl>
              <a:tblPr>
                <a:tableStyleId>{5C22544A-7EE6-4342-B048-85BDC9FD1C3A}</a:tableStyleId>
              </a:tblPr>
              <a:tblGrid>
                <a:gridCol w="367450">
                  <a:extLst>
                    <a:ext uri="{9D8B030D-6E8A-4147-A177-3AD203B41FA5}">
                      <a16:colId xmlns:a16="http://schemas.microsoft.com/office/drawing/2014/main" val="302146499"/>
                    </a:ext>
                  </a:extLst>
                </a:gridCol>
                <a:gridCol w="7364342">
                  <a:extLst>
                    <a:ext uri="{9D8B030D-6E8A-4147-A177-3AD203B41FA5}">
                      <a16:colId xmlns:a16="http://schemas.microsoft.com/office/drawing/2014/main" val="2723884056"/>
                    </a:ext>
                  </a:extLst>
                </a:gridCol>
                <a:gridCol w="1163596">
                  <a:extLst>
                    <a:ext uri="{9D8B030D-6E8A-4147-A177-3AD203B41FA5}">
                      <a16:colId xmlns:a16="http://schemas.microsoft.com/office/drawing/2014/main" val="3983850273"/>
                    </a:ext>
                  </a:extLst>
                </a:gridCol>
              </a:tblGrid>
              <a:tr h="408045">
                <a:tc gridSpan="2">
                  <a:txBody>
                    <a:bodyPr/>
                    <a:lstStyle/>
                    <a:p>
                      <a:pPr algn="l" fontAlgn="ctr"/>
                      <a:r>
                        <a:rPr lang="ja-JP" altLang="en-US" sz="2000" u="none" strike="noStrike">
                          <a:effectLst/>
                        </a:rPr>
                        <a:t>課題</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hMerge="1">
                  <a:txBody>
                    <a:bodyPr/>
                    <a:lstStyle/>
                    <a:p>
                      <a:endParaRPr kumimoji="1" lang="ja-JP" altLang="en-US"/>
                    </a:p>
                  </a:txBody>
                  <a:tcPr/>
                </a:tc>
                <a:tc>
                  <a:txBody>
                    <a:bodyPr/>
                    <a:lstStyle/>
                    <a:p>
                      <a:pPr algn="l" fontAlgn="ctr"/>
                      <a:r>
                        <a:rPr lang="ja-JP" altLang="en-US" sz="2000" u="none" strike="noStrike">
                          <a:effectLst/>
                        </a:rPr>
                        <a:t>評価法</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39455231"/>
                  </a:ext>
                </a:extLst>
              </a:tr>
              <a:tr h="408045">
                <a:tc gridSpan="2">
                  <a:txBody>
                    <a:bodyPr/>
                    <a:lstStyle/>
                    <a:p>
                      <a:pPr algn="l" fontAlgn="ctr"/>
                      <a:r>
                        <a:rPr lang="ja-JP" altLang="en-US" sz="2000" b="1" u="none" strike="noStrike">
                          <a:solidFill>
                            <a:srgbClr val="FFFF00"/>
                          </a:solidFill>
                          <a:effectLst/>
                        </a:rPr>
                        <a:t>薬物と輸液投与</a:t>
                      </a:r>
                      <a:endParaRPr lang="ja-JP" altLang="en-US" sz="2000" b="1" i="0" u="none" strike="noStrike">
                        <a:solidFill>
                          <a:srgbClr val="FFFF00"/>
                        </a:solidFill>
                        <a:effectLst/>
                        <a:latin typeface="游ゴシック" panose="020B0400000000000000" pitchFamily="34" charset="-128"/>
                        <a:ea typeface="游ゴシック" panose="020B0400000000000000" pitchFamily="34" charset="-128"/>
                      </a:endParaRPr>
                    </a:p>
                  </a:txBody>
                  <a:tcPr marL="9525" marR="9525" marT="9525" marB="0" anchor="ctr">
                    <a:solidFill>
                      <a:schemeClr val="tx1"/>
                    </a:solidFill>
                  </a:tcPr>
                </a:tc>
                <a:tc hMerge="1">
                  <a:txBody>
                    <a:bodyPr/>
                    <a:lstStyle/>
                    <a:p>
                      <a:endParaRPr kumimoji="1" lang="ja-JP" altLang="en-US"/>
                    </a:p>
                  </a:txBody>
                  <a:tcPr/>
                </a:tc>
                <a:tc>
                  <a:txBody>
                    <a:bodyPr/>
                    <a:lstStyle/>
                    <a:p>
                      <a:pPr algn="l" fontAlgn="ct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899160131"/>
                  </a:ext>
                </a:extLst>
              </a:tr>
              <a:tr h="408045">
                <a:tc>
                  <a:txBody>
                    <a:bodyPr/>
                    <a:lstStyle/>
                    <a:p>
                      <a:pPr algn="l" fontAlgn="ctr"/>
                      <a:endParaRPr lang="ja-JP" altLang="en-US" sz="2000" b="0" i="0" u="none" strike="noStrike">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altLang="ja-JP" sz="2000" u="none" strike="noStrike" dirty="0">
                          <a:solidFill>
                            <a:srgbClr val="FF0000"/>
                          </a:solidFill>
                          <a:effectLst/>
                        </a:rPr>
                        <a:t>15.</a:t>
                      </a:r>
                      <a:r>
                        <a:rPr lang="ja-JP" altLang="en-US" sz="2000" u="none" strike="noStrike" dirty="0">
                          <a:solidFill>
                            <a:srgbClr val="FF0000"/>
                          </a:solidFill>
                          <a:effectLst/>
                        </a:rPr>
                        <a:t>新生児蘇生のためのアドレナリン</a:t>
                      </a:r>
                      <a:endParaRPr lang="ja-JP" altLang="en-US" sz="20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2000" u="none" strike="noStrike" dirty="0">
                          <a:effectLst/>
                        </a:rPr>
                        <a:t>SysRev</a:t>
                      </a:r>
                      <a:endParaRPr 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921183356"/>
                  </a:ext>
                </a:extLst>
              </a:tr>
              <a:tr h="408045">
                <a:tc>
                  <a:txBody>
                    <a:bodyPr/>
                    <a:lstStyle/>
                    <a:p>
                      <a:pPr algn="l" fontAlgn="ctr"/>
                      <a:endParaRPr lang="ja-JP" altLang="en-US" sz="2000" b="0" i="0" u="none" strike="noStrike">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altLang="ja-JP" sz="2000" u="none" strike="noStrike" dirty="0">
                          <a:solidFill>
                            <a:srgbClr val="FF0000"/>
                          </a:solidFill>
                          <a:effectLst/>
                        </a:rPr>
                        <a:t>16.</a:t>
                      </a:r>
                      <a:r>
                        <a:rPr lang="ja-JP" altLang="en-US" sz="2000" u="none" strike="noStrike" dirty="0">
                          <a:solidFill>
                            <a:srgbClr val="FF0000"/>
                          </a:solidFill>
                          <a:effectLst/>
                        </a:rPr>
                        <a:t>緊急アクセスのための骨髄内　</a:t>
                      </a:r>
                      <a:r>
                        <a:rPr lang="en-US" sz="2000" u="none" strike="noStrike" dirty="0">
                          <a:solidFill>
                            <a:srgbClr val="FF0000"/>
                          </a:solidFill>
                          <a:effectLst/>
                        </a:rPr>
                        <a:t>vs</a:t>
                      </a:r>
                      <a:r>
                        <a:rPr lang="ja-JP" altLang="en-US" sz="2000" u="none" strike="noStrike" dirty="0">
                          <a:solidFill>
                            <a:srgbClr val="FF0000"/>
                          </a:solidFill>
                          <a:effectLst/>
                        </a:rPr>
                        <a:t>　臍帯静脈</a:t>
                      </a:r>
                      <a:endParaRPr lang="ja-JP" altLang="en-US" sz="20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2000" u="none" strike="noStrike" dirty="0">
                          <a:effectLst/>
                        </a:rPr>
                        <a:t>SysRev</a:t>
                      </a:r>
                      <a:endParaRPr 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774675465"/>
                  </a:ext>
                </a:extLst>
              </a:tr>
              <a:tr h="408045">
                <a:tc>
                  <a:txBody>
                    <a:bodyPr/>
                    <a:lstStyle/>
                    <a:p>
                      <a:pPr algn="l" fontAlgn="ct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altLang="ja-JP" sz="2000" u="none" strike="noStrike" dirty="0">
                          <a:effectLst/>
                        </a:rPr>
                        <a:t>17.</a:t>
                      </a:r>
                      <a:r>
                        <a:rPr lang="ja-JP" altLang="en-US" sz="2000" u="none" strike="noStrike" dirty="0">
                          <a:effectLst/>
                        </a:rPr>
                        <a:t>新生児蘇生時の容量負荷</a:t>
                      </a:r>
                      <a:endParaRPr lang="ja-JP" alt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2000" u="none" strike="noStrike" dirty="0">
                          <a:effectLst/>
                        </a:rPr>
                        <a:t>EvUp</a:t>
                      </a:r>
                      <a:endParaRPr 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883984825"/>
                  </a:ext>
                </a:extLst>
              </a:tr>
              <a:tr h="408045">
                <a:tc>
                  <a:txBody>
                    <a:bodyPr/>
                    <a:lstStyle/>
                    <a:p>
                      <a:pPr algn="l" fontAlgn="ct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altLang="ja-JP" sz="2000" u="none" strike="noStrike" dirty="0">
                          <a:effectLst/>
                        </a:rPr>
                        <a:t>18.</a:t>
                      </a:r>
                      <a:r>
                        <a:rPr lang="ja-JP" altLang="en-US" sz="2000" u="none" strike="noStrike" dirty="0">
                          <a:effectLst/>
                        </a:rPr>
                        <a:t>新生児蘇生時の炭酸水素ナトリウム</a:t>
                      </a:r>
                      <a:endParaRPr lang="ja-JP" alt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2000" u="none" strike="noStrike" dirty="0">
                          <a:effectLst/>
                        </a:rPr>
                        <a:t>EvUp</a:t>
                      </a:r>
                      <a:endParaRPr 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2509468154"/>
                  </a:ext>
                </a:extLst>
              </a:tr>
              <a:tr h="408045">
                <a:tc gridSpan="2">
                  <a:txBody>
                    <a:bodyPr/>
                    <a:lstStyle/>
                    <a:p>
                      <a:pPr algn="l" fontAlgn="ctr"/>
                      <a:r>
                        <a:rPr lang="en-US" altLang="ja-JP" sz="2000" b="1" u="none" strike="noStrike" dirty="0">
                          <a:solidFill>
                            <a:srgbClr val="FFFF00"/>
                          </a:solidFill>
                          <a:effectLst/>
                        </a:rPr>
                        <a:t>CPR</a:t>
                      </a:r>
                      <a:r>
                        <a:rPr lang="ja-JP" altLang="en-US" sz="2000" b="1" u="none" strike="noStrike" dirty="0">
                          <a:solidFill>
                            <a:srgbClr val="FFFF00"/>
                          </a:solidFill>
                          <a:effectLst/>
                        </a:rPr>
                        <a:t>中の予後予測</a:t>
                      </a:r>
                      <a:endParaRPr lang="ja-JP" altLang="en-US" sz="2000" b="1" i="0" u="none" strike="noStrike" dirty="0">
                        <a:solidFill>
                          <a:srgbClr val="FFFF00"/>
                        </a:solidFill>
                        <a:effectLst/>
                        <a:latin typeface="游ゴシック" panose="020B0400000000000000" pitchFamily="34" charset="-128"/>
                        <a:ea typeface="游ゴシック" panose="020B0400000000000000" pitchFamily="34" charset="-128"/>
                      </a:endParaRPr>
                    </a:p>
                  </a:txBody>
                  <a:tcPr marL="9525" marR="9525" marT="9525" marB="0" anchor="ctr">
                    <a:solidFill>
                      <a:schemeClr val="tx1"/>
                    </a:solidFill>
                  </a:tcPr>
                </a:tc>
                <a:tc hMerge="1">
                  <a:txBody>
                    <a:bodyPr/>
                    <a:lstStyle/>
                    <a:p>
                      <a:endParaRPr kumimoji="1" lang="ja-JP" altLang="en-US"/>
                    </a:p>
                  </a:txBody>
                  <a:tcPr/>
                </a:tc>
                <a:tc>
                  <a:txBody>
                    <a:bodyPr/>
                    <a:lstStyle/>
                    <a:p>
                      <a:pPr algn="l" fontAlgn="ct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623515905"/>
                  </a:ext>
                </a:extLst>
              </a:tr>
              <a:tr h="408045">
                <a:tc>
                  <a:txBody>
                    <a:bodyPr/>
                    <a:lstStyle/>
                    <a:p>
                      <a:pPr algn="l" fontAlgn="ctr"/>
                      <a:endParaRPr lang="ja-JP" altLang="en-US" sz="2000" b="0" i="0" u="none" strike="noStrike">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altLang="ja-JP" sz="2000" u="none" strike="noStrike" dirty="0">
                          <a:solidFill>
                            <a:srgbClr val="FF0000"/>
                          </a:solidFill>
                          <a:effectLst/>
                        </a:rPr>
                        <a:t>19.</a:t>
                      </a:r>
                      <a:r>
                        <a:rPr lang="ja-JP" altLang="en-US" sz="2000" u="none" strike="noStrike" dirty="0">
                          <a:solidFill>
                            <a:srgbClr val="FF0000"/>
                          </a:solidFill>
                          <a:effectLst/>
                        </a:rPr>
                        <a:t>集中蘇生時間の影響</a:t>
                      </a:r>
                      <a:endParaRPr lang="ja-JP" altLang="en-US" sz="2000" b="0" i="0" u="none" strike="noStrike" dirty="0">
                        <a:solidFill>
                          <a:srgbClr val="FF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2000" u="none" strike="noStrike" dirty="0">
                          <a:effectLst/>
                        </a:rPr>
                        <a:t>SysRev</a:t>
                      </a:r>
                      <a:endParaRPr 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4038082165"/>
                  </a:ext>
                </a:extLst>
              </a:tr>
              <a:tr h="408045">
                <a:tc gridSpan="2">
                  <a:txBody>
                    <a:bodyPr/>
                    <a:lstStyle/>
                    <a:p>
                      <a:pPr algn="l" fontAlgn="ctr"/>
                      <a:r>
                        <a:rPr lang="ja-JP" altLang="en-US" sz="2000" b="1" u="none" strike="noStrike">
                          <a:solidFill>
                            <a:srgbClr val="FFFF00"/>
                          </a:solidFill>
                          <a:effectLst/>
                        </a:rPr>
                        <a:t>蘇生後のケア</a:t>
                      </a:r>
                      <a:endParaRPr lang="ja-JP" altLang="en-US" sz="2000" b="1" i="0" u="none" strike="noStrike">
                        <a:solidFill>
                          <a:srgbClr val="FFFF00"/>
                        </a:solidFill>
                        <a:effectLst/>
                        <a:latin typeface="游ゴシック" panose="020B0400000000000000" pitchFamily="34" charset="-128"/>
                        <a:ea typeface="游ゴシック" panose="020B0400000000000000" pitchFamily="34" charset="-128"/>
                      </a:endParaRPr>
                    </a:p>
                  </a:txBody>
                  <a:tcPr marL="9525" marR="9525" marT="9525" marB="0" anchor="ctr">
                    <a:solidFill>
                      <a:schemeClr val="tx1"/>
                    </a:solidFill>
                  </a:tcPr>
                </a:tc>
                <a:tc hMerge="1">
                  <a:txBody>
                    <a:bodyPr/>
                    <a:lstStyle/>
                    <a:p>
                      <a:endParaRPr kumimoji="1" lang="ja-JP" altLang="en-US"/>
                    </a:p>
                  </a:txBody>
                  <a:tcPr/>
                </a:tc>
                <a:tc>
                  <a:txBody>
                    <a:bodyPr/>
                    <a:lstStyle/>
                    <a:p>
                      <a:pPr algn="l" fontAlgn="ct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589967128"/>
                  </a:ext>
                </a:extLst>
              </a:tr>
              <a:tr h="408045">
                <a:tc>
                  <a:txBody>
                    <a:bodyPr/>
                    <a:lstStyle/>
                    <a:p>
                      <a:pPr algn="l" fontAlgn="ct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altLang="ja-JP" sz="2000" u="none" strike="noStrike" dirty="0">
                          <a:effectLst/>
                        </a:rPr>
                        <a:t>20.</a:t>
                      </a:r>
                      <a:r>
                        <a:rPr lang="ja-JP" altLang="en-US" sz="2000" u="none" strike="noStrike" dirty="0">
                          <a:effectLst/>
                        </a:rPr>
                        <a:t>低体温新生児の復温</a:t>
                      </a:r>
                      <a:endParaRPr lang="ja-JP" alt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2000" u="none" strike="noStrike" dirty="0">
                          <a:effectLst/>
                        </a:rPr>
                        <a:t>EvUp</a:t>
                      </a:r>
                      <a:endParaRPr 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841093456"/>
                  </a:ext>
                </a:extLst>
              </a:tr>
              <a:tr h="408045">
                <a:tc>
                  <a:txBody>
                    <a:bodyPr/>
                    <a:lstStyle/>
                    <a:p>
                      <a:pPr algn="l" fontAlgn="ct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altLang="ja-JP" sz="2000" u="none" strike="noStrike" dirty="0">
                          <a:effectLst/>
                        </a:rPr>
                        <a:t>21.</a:t>
                      </a:r>
                      <a:r>
                        <a:rPr lang="ja-JP" altLang="en-US" sz="2000" u="none" strike="noStrike" dirty="0">
                          <a:effectLst/>
                        </a:rPr>
                        <a:t>資源が限られた環境下での低体温療法</a:t>
                      </a:r>
                      <a:endParaRPr lang="ja-JP" alt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2000" u="none" strike="noStrike" dirty="0">
                          <a:effectLst/>
                        </a:rPr>
                        <a:t>EvUp</a:t>
                      </a:r>
                      <a:endParaRPr 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2915759389"/>
                  </a:ext>
                </a:extLst>
              </a:tr>
              <a:tr h="408045">
                <a:tc>
                  <a:txBody>
                    <a:bodyPr/>
                    <a:lstStyle/>
                    <a:p>
                      <a:pPr algn="l" fontAlgn="ctr"/>
                      <a:r>
                        <a:rPr lang="ja-JP" altLang="en-US" sz="2000" u="none" strike="noStrike">
                          <a:effectLst/>
                        </a:rPr>
                        <a:t>　</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altLang="ja-JP" sz="2000" u="none" strike="noStrike" dirty="0">
                          <a:effectLst/>
                        </a:rPr>
                        <a:t>22.</a:t>
                      </a:r>
                      <a:r>
                        <a:rPr lang="ja-JP" altLang="en-US" sz="2000" u="none" strike="noStrike" dirty="0">
                          <a:effectLst/>
                        </a:rPr>
                        <a:t>蘇生後の血糖管理</a:t>
                      </a:r>
                      <a:endParaRPr lang="ja-JP" alt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2000" u="none" strike="noStrike" dirty="0">
                          <a:effectLst/>
                        </a:rPr>
                        <a:t>EvUp</a:t>
                      </a:r>
                      <a:endParaRPr lang="en-US" sz="20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63707950"/>
                  </a:ext>
                </a:extLst>
              </a:tr>
            </a:tbl>
          </a:graphicData>
        </a:graphic>
      </p:graphicFrame>
      <p:sp>
        <p:nvSpPr>
          <p:cNvPr id="7" name="正方形/長方形 6">
            <a:extLst>
              <a:ext uri="{FF2B5EF4-FFF2-40B4-BE49-F238E27FC236}">
                <a16:creationId xmlns:a16="http://schemas.microsoft.com/office/drawing/2014/main" id="{EFA167B6-9126-4923-9C92-1BA628EDE5C3}"/>
              </a:ext>
            </a:extLst>
          </p:cNvPr>
          <p:cNvSpPr/>
          <p:nvPr/>
        </p:nvSpPr>
        <p:spPr>
          <a:xfrm>
            <a:off x="983736" y="188640"/>
            <a:ext cx="5800049" cy="646331"/>
          </a:xfrm>
          <a:prstGeom prst="rect">
            <a:avLst/>
          </a:prstGeom>
        </p:spPr>
        <p:txBody>
          <a:bodyPr wrap="none">
            <a:spAutoFit/>
          </a:bodyPr>
          <a:lstStyle/>
          <a:p>
            <a:r>
              <a:rPr lang="en-US" altLang="ja-JP" sz="3600" dirty="0"/>
              <a:t>CoSTR2020</a:t>
            </a:r>
            <a:r>
              <a:rPr lang="ja-JP" altLang="en-US" sz="3600" dirty="0"/>
              <a:t>で検討された課題</a:t>
            </a:r>
          </a:p>
        </p:txBody>
      </p:sp>
      <p:sp>
        <p:nvSpPr>
          <p:cNvPr id="8" name="テキスト ボックス 7">
            <a:extLst>
              <a:ext uri="{FF2B5EF4-FFF2-40B4-BE49-F238E27FC236}">
                <a16:creationId xmlns:a16="http://schemas.microsoft.com/office/drawing/2014/main" id="{F5D55A47-B96E-4AF1-8BCD-9ABDB983143F}"/>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248285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1290556" y="121923"/>
            <a:ext cx="6490879" cy="707886"/>
          </a:xfrm>
          <a:prstGeom prst="rect">
            <a:avLst/>
          </a:prstGeom>
        </p:spPr>
        <p:txBody>
          <a:bodyPr wrap="none">
            <a:spAutoFit/>
          </a:bodyPr>
          <a:lstStyle/>
          <a:p>
            <a:r>
              <a:rPr lang="ja-JP" altLang="en-US" sz="4000" dirty="0"/>
              <a:t>アルゴリズム</a:t>
            </a:r>
            <a:r>
              <a:rPr lang="en-US" altLang="ja-JP" sz="4000" dirty="0"/>
              <a:t>2020</a:t>
            </a:r>
            <a:r>
              <a:rPr lang="ja-JP" altLang="en-US" sz="4000" dirty="0"/>
              <a:t>改訂コンセプト</a:t>
            </a:r>
          </a:p>
        </p:txBody>
      </p:sp>
      <p:sp>
        <p:nvSpPr>
          <p:cNvPr id="7" name="サブタイトル 2"/>
          <p:cNvSpPr>
            <a:spLocks noGrp="1"/>
          </p:cNvSpPr>
          <p:nvPr>
            <p:ph type="subTitle" idx="1"/>
          </p:nvPr>
        </p:nvSpPr>
        <p:spPr>
          <a:xfrm>
            <a:off x="323528" y="1196752"/>
            <a:ext cx="8424936" cy="5335432"/>
          </a:xfrm>
        </p:spPr>
        <p:txBody>
          <a:bodyPr rtlCol="0">
            <a:normAutofit fontScale="55000" lnSpcReduction="20000"/>
          </a:bodyPr>
          <a:lstStyle/>
          <a:p>
            <a:pPr algn="l">
              <a:lnSpc>
                <a:spcPct val="120000"/>
              </a:lnSpc>
            </a:pPr>
            <a:r>
              <a:rPr lang="en-US" altLang="en-US" dirty="0"/>
              <a:t>　</a:t>
            </a:r>
            <a:r>
              <a:rPr lang="ja-JP" altLang="en-US" sz="5100" dirty="0">
                <a:solidFill>
                  <a:srgbClr val="000000"/>
                </a:solidFill>
              </a:rPr>
              <a:t>新生児蘇生で最も重要なのは人工呼吸･胸骨圧迫へ進む救命の流れである。</a:t>
            </a:r>
            <a:r>
              <a:rPr lang="ja-JP" altLang="en-US" sz="5100" u="sng" dirty="0">
                <a:solidFill>
                  <a:srgbClr val="FF0000"/>
                </a:solidFill>
              </a:rPr>
              <a:t>遅延なき</a:t>
            </a:r>
            <a:r>
              <a:rPr lang="ja-JP" altLang="en-US" sz="5100" u="sng" dirty="0">
                <a:solidFill>
                  <a:srgbClr val="008000"/>
                </a:solidFill>
              </a:rPr>
              <a:t>有効な</a:t>
            </a:r>
            <a:r>
              <a:rPr lang="ja-JP" altLang="en-US" sz="5100" u="sng" dirty="0">
                <a:solidFill>
                  <a:srgbClr val="FF0000"/>
                </a:solidFill>
              </a:rPr>
              <a:t>人工呼吸</a:t>
            </a:r>
            <a:r>
              <a:rPr lang="ja-JP" altLang="en-US" sz="5100" dirty="0">
                <a:solidFill>
                  <a:srgbClr val="000000"/>
                </a:solidFill>
              </a:rPr>
              <a:t>が実践できる個人の技術に加え、チームパフォーマンスが重要であるため、</a:t>
            </a:r>
            <a:r>
              <a:rPr lang="ja-JP" altLang="en-US" sz="5100" dirty="0">
                <a:solidFill>
                  <a:srgbClr val="FF0000"/>
                </a:solidFill>
              </a:rPr>
              <a:t>ブリーフィングの重要性</a:t>
            </a:r>
            <a:r>
              <a:rPr lang="ja-JP" altLang="en-US" sz="5100" dirty="0">
                <a:solidFill>
                  <a:srgbClr val="000000"/>
                </a:solidFill>
              </a:rPr>
              <a:t>を明示した。</a:t>
            </a:r>
            <a:endParaRPr lang="en-US" altLang="ja-JP" sz="5100" dirty="0">
              <a:solidFill>
                <a:srgbClr val="000000"/>
              </a:solidFill>
            </a:endParaRPr>
          </a:p>
          <a:p>
            <a:pPr algn="l">
              <a:lnSpc>
                <a:spcPct val="120000"/>
              </a:lnSpc>
            </a:pPr>
            <a:r>
              <a:rPr lang="ja-JP" altLang="en-US" sz="5100" dirty="0">
                <a:solidFill>
                  <a:srgbClr val="000000"/>
                </a:solidFill>
              </a:rPr>
              <a:t>　小児科医が立ち会える体制では有効な人工呼吸･胸骨圧迫で改善しない場合は</a:t>
            </a:r>
            <a:r>
              <a:rPr lang="ja-JP" altLang="en-US" sz="5100" dirty="0">
                <a:solidFill>
                  <a:srgbClr val="FF0000"/>
                </a:solidFill>
              </a:rPr>
              <a:t>アドレナリン投与を可能な限り早期に投与</a:t>
            </a:r>
            <a:r>
              <a:rPr lang="ja-JP" altLang="en-US" sz="5100" dirty="0">
                <a:solidFill>
                  <a:srgbClr val="000000"/>
                </a:solidFill>
              </a:rPr>
              <a:t>する。</a:t>
            </a:r>
            <a:endParaRPr lang="en-US" altLang="ja-JP" sz="5100" dirty="0">
              <a:solidFill>
                <a:srgbClr val="000000"/>
              </a:solidFill>
            </a:endParaRPr>
          </a:p>
          <a:p>
            <a:pPr algn="l">
              <a:lnSpc>
                <a:spcPct val="120000"/>
              </a:lnSpc>
            </a:pPr>
            <a:r>
              <a:rPr lang="ja-JP" altLang="en-US" sz="5100" dirty="0">
                <a:solidFill>
                  <a:srgbClr val="000000"/>
                </a:solidFill>
              </a:rPr>
              <a:t>　安定化の流れでは</a:t>
            </a:r>
            <a:r>
              <a:rPr lang="ja-JP" altLang="en-US" sz="5100" dirty="0">
                <a:solidFill>
                  <a:schemeClr val="tx1"/>
                </a:solidFill>
              </a:rPr>
              <a:t>努力呼吸</a:t>
            </a:r>
            <a:r>
              <a:rPr lang="ja-JP" altLang="en-US" sz="5100" dirty="0">
                <a:solidFill>
                  <a:srgbClr val="FF0000"/>
                </a:solidFill>
              </a:rPr>
              <a:t>または</a:t>
            </a:r>
            <a:r>
              <a:rPr lang="ja-JP" altLang="en-US" sz="5100" dirty="0">
                <a:solidFill>
                  <a:schemeClr val="tx1"/>
                </a:solidFill>
              </a:rPr>
              <a:t>チアノーゼがある場合</a:t>
            </a:r>
            <a:r>
              <a:rPr lang="ja-JP" altLang="en-US" sz="5100" dirty="0">
                <a:solidFill>
                  <a:srgbClr val="000000"/>
                </a:solidFill>
              </a:rPr>
              <a:t>、</a:t>
            </a:r>
            <a:r>
              <a:rPr lang="en-US" altLang="ja-JP" sz="5100" dirty="0">
                <a:solidFill>
                  <a:srgbClr val="000000"/>
                </a:solidFill>
              </a:rPr>
              <a:t>SpO</a:t>
            </a:r>
            <a:r>
              <a:rPr lang="en-US" altLang="ja-JP" sz="4400" dirty="0">
                <a:solidFill>
                  <a:srgbClr val="000000"/>
                </a:solidFill>
              </a:rPr>
              <a:t>2</a:t>
            </a:r>
            <a:r>
              <a:rPr lang="ja-JP" altLang="en-US" sz="5100" dirty="0">
                <a:solidFill>
                  <a:srgbClr val="000000"/>
                </a:solidFill>
              </a:rPr>
              <a:t>モニタを装着したうえで、</a:t>
            </a:r>
            <a:r>
              <a:rPr lang="ja-JP" altLang="en-US" sz="5100" dirty="0">
                <a:solidFill>
                  <a:srgbClr val="FF0000"/>
                </a:solidFill>
              </a:rPr>
              <a:t>病態に合わせ、　経過観察または治療（</a:t>
            </a:r>
            <a:r>
              <a:rPr lang="en-US" altLang="ja-JP" sz="5100" dirty="0">
                <a:solidFill>
                  <a:srgbClr val="FF0000"/>
                </a:solidFill>
              </a:rPr>
              <a:t>CPAP</a:t>
            </a:r>
            <a:r>
              <a:rPr lang="ja-JP" altLang="en-US" sz="5100" dirty="0">
                <a:solidFill>
                  <a:srgbClr val="FF0000"/>
                </a:solidFill>
              </a:rPr>
              <a:t>、酸素投与）を選択</a:t>
            </a:r>
            <a:r>
              <a:rPr lang="ja-JP" altLang="en-US" sz="5100" dirty="0">
                <a:solidFill>
                  <a:srgbClr val="000000"/>
                </a:solidFill>
              </a:rPr>
              <a:t>し、その後の評価を行う。</a:t>
            </a:r>
            <a:endParaRPr lang="en-US" altLang="ja-JP" sz="5100" dirty="0">
              <a:solidFill>
                <a:srgbClr val="000000"/>
              </a:solidFill>
            </a:endParaRPr>
          </a:p>
          <a:p>
            <a:pPr algn="l">
              <a:tabLst>
                <a:tab pos="4927600" algn="l"/>
              </a:tabLst>
            </a:pPr>
            <a:endParaRPr lang="ja-JP" altLang="en-US" sz="4200" dirty="0">
              <a:solidFill>
                <a:srgbClr val="000000"/>
              </a:solidFill>
            </a:endParaRPr>
          </a:p>
        </p:txBody>
      </p:sp>
      <p:sp>
        <p:nvSpPr>
          <p:cNvPr id="8" name="テキスト ボックス 7">
            <a:extLst>
              <a:ext uri="{FF2B5EF4-FFF2-40B4-BE49-F238E27FC236}">
                <a16:creationId xmlns:a16="http://schemas.microsoft.com/office/drawing/2014/main" id="{07CD5C94-C8A7-4A25-BD72-DEA8114306A7}"/>
              </a:ext>
            </a:extLst>
          </p:cNvPr>
          <p:cNvSpPr txBox="1"/>
          <p:nvPr/>
        </p:nvSpPr>
        <p:spPr>
          <a:xfrm>
            <a:off x="4442072" y="6573900"/>
            <a:ext cx="4701928" cy="253916"/>
          </a:xfrm>
          <a:prstGeom prst="rect">
            <a:avLst/>
          </a:prstGeom>
          <a:noFill/>
        </p:spPr>
        <p:txBody>
          <a:bodyPr wrap="none" rtlCol="0">
            <a:spAutoFit/>
          </a:bodyPr>
          <a:lstStyle/>
          <a:p>
            <a:r>
              <a:rPr kumimoji="1" lang="en-US" altLang="ja-JP" sz="1050" dirty="0"/>
              <a:t>©</a:t>
            </a:r>
            <a:r>
              <a:rPr kumimoji="1" lang="ja-JP" altLang="en-US" sz="1050" dirty="0"/>
              <a:t>日本周産期・新生児医学会　新生児蘇生法委員会　（許可なく複製・改変禁止）</a:t>
            </a:r>
          </a:p>
        </p:txBody>
      </p:sp>
    </p:spTree>
    <p:extLst>
      <p:ext uri="{BB962C8B-B14F-4D97-AF65-F5344CB8AC3E}">
        <p14:creationId xmlns:p14="http://schemas.microsoft.com/office/powerpoint/2010/main" val="883459623"/>
      </p:ext>
    </p:extLst>
  </p:cSld>
  <p:clrMapOvr>
    <a:masterClrMapping/>
  </p:clrMapOvr>
</p:sld>
</file>

<file path=ppt/theme/theme1.xml><?xml version="1.0" encoding="utf-8"?>
<a:theme xmlns:a="http://schemas.openxmlformats.org/drawingml/2006/main" name="NCPRスライド背景">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NCPRスライド背景.pptx</Template>
  <TotalTime>3256</TotalTime>
  <Words>11659</Words>
  <Application>Microsoft Office PowerPoint</Application>
  <PresentationFormat>画面に合わせる (4:3)</PresentationFormat>
  <Paragraphs>1031</Paragraphs>
  <Slides>55</Slides>
  <Notes>55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55</vt:i4>
      </vt:variant>
    </vt:vector>
  </HeadingPairs>
  <TitlesOfParts>
    <vt:vector size="64" baseType="lpstr">
      <vt:lpstr>ＭＳ Ｐゴシック</vt:lpstr>
      <vt:lpstr>ＭＳ ゴシック</vt:lpstr>
      <vt:lpstr>游ゴシック</vt:lpstr>
      <vt:lpstr>游明朝</vt:lpstr>
      <vt:lpstr>Arial</vt:lpstr>
      <vt:lpstr>Calibri</vt:lpstr>
      <vt:lpstr>Tahoma</vt:lpstr>
      <vt:lpstr>Times New Roman</vt:lpstr>
      <vt:lpstr>NCPRスライド背景</vt:lpstr>
      <vt:lpstr>日本版新生児蘇生法ガイドライン2020改正点のポイント</vt:lpstr>
      <vt:lpstr>PowerPoint プレゼンテーション</vt:lpstr>
      <vt:lpstr>ILCOR resuscitation guidelines</vt:lpstr>
      <vt:lpstr>ILCOR 2015 to 2020</vt:lpstr>
      <vt:lpstr>最近のILCORのレビューの種類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2020年版アルゴリズム変更点</vt:lpstr>
      <vt:lpstr>2020年版アルゴリズム変更点</vt:lpstr>
      <vt:lpstr>PowerPoint プレゼンテーション</vt:lpstr>
      <vt:lpstr>2020年版アルゴリズム変更点</vt:lpstr>
      <vt:lpstr>PowerPoint プレゼンテーション</vt:lpstr>
      <vt:lpstr>PowerPoint プレゼンテーション</vt:lpstr>
      <vt:lpstr>2020年版アルゴリズム変更点</vt:lpstr>
      <vt:lpstr>PowerPoint プレゼンテーション</vt:lpstr>
      <vt:lpstr>ブリーフィングと新生児蘇生術後の デブリーフィングの効果　（ScopRev）</vt:lpstr>
      <vt:lpstr>2020年版アルゴリズム変更点</vt:lpstr>
      <vt:lpstr>PowerPoint プレゼンテーション</vt:lpstr>
      <vt:lpstr>2020年版アルゴリズム変更点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2020年版アルゴリズム変更点</vt:lpstr>
      <vt:lpstr>PowerPoint プレゼンテーション</vt:lpstr>
      <vt:lpstr>PowerPoint プレゼンテーション</vt:lpstr>
      <vt:lpstr>PowerPoint プレゼンテーション</vt:lpstr>
      <vt:lpstr>2020年版アルゴリズム変更点</vt:lpstr>
      <vt:lpstr>PowerPoint プレゼンテーション</vt:lpstr>
      <vt:lpstr>2020年版アルゴリズム変更点</vt:lpstr>
      <vt:lpstr>PowerPoint プレゼンテーション</vt:lpstr>
      <vt:lpstr>PowerPoint プレゼンテーション</vt:lpstr>
      <vt:lpstr>2020年版アルゴリズム変更点</vt:lpstr>
      <vt:lpstr>PowerPoint プレゼンテーション</vt:lpstr>
      <vt:lpstr>2020年版アルゴリズム変更点</vt:lpstr>
      <vt:lpstr>PowerPoint プレゼンテーション</vt:lpstr>
      <vt:lpstr>2020年版アルゴリズム変更点</vt:lpstr>
      <vt:lpstr>PowerPoint プレゼンテーション</vt:lpstr>
      <vt:lpstr>2020年版アルゴリズム変更点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HP-USER01</dc:creator>
  <cp:lastModifiedBy>user11</cp:lastModifiedBy>
  <cp:revision>322</cp:revision>
  <cp:lastPrinted>2021-01-21T05:51:06Z</cp:lastPrinted>
  <dcterms:created xsi:type="dcterms:W3CDTF">2015-10-26T01:51:50Z</dcterms:created>
  <dcterms:modified xsi:type="dcterms:W3CDTF">2021-01-26T06:47:01Z</dcterms:modified>
</cp:coreProperties>
</file>